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6"/>
  </p:notesMasterIdLst>
  <p:sldIdLst>
    <p:sldId id="1860" r:id="rId4"/>
    <p:sldId id="1808" r:id="rId5"/>
    <p:sldId id="1809" r:id="rId7"/>
    <p:sldId id="1917" r:id="rId8"/>
    <p:sldId id="1918" r:id="rId9"/>
    <p:sldId id="1919" r:id="rId10"/>
    <p:sldId id="1920" r:id="rId11"/>
    <p:sldId id="1971" r:id="rId12"/>
    <p:sldId id="1972" r:id="rId13"/>
    <p:sldId id="1974" r:id="rId14"/>
    <p:sldId id="1973" r:id="rId15"/>
    <p:sldId id="1975" r:id="rId16"/>
    <p:sldId id="1976" r:id="rId17"/>
    <p:sldId id="1977" r:id="rId18"/>
    <p:sldId id="1817" r:id="rId19"/>
    <p:sldId id="1818" r:id="rId20"/>
    <p:sldId id="1819" r:id="rId21"/>
    <p:sldId id="1820" r:id="rId22"/>
    <p:sldId id="1821" r:id="rId23"/>
    <p:sldId id="1822" r:id="rId24"/>
    <p:sldId id="1823" r:id="rId25"/>
    <p:sldId id="1824" r:id="rId26"/>
    <p:sldId id="1979" r:id="rId27"/>
    <p:sldId id="1826" r:id="rId28"/>
    <p:sldId id="1827" r:id="rId29"/>
    <p:sldId id="1829" r:id="rId30"/>
    <p:sldId id="1831" r:id="rId31"/>
    <p:sldId id="1832" r:id="rId32"/>
    <p:sldId id="1833" r:id="rId33"/>
    <p:sldId id="1834" r:id="rId34"/>
    <p:sldId id="1835" r:id="rId35"/>
    <p:sldId id="1836" r:id="rId36"/>
    <p:sldId id="1837" r:id="rId37"/>
    <p:sldId id="1838" r:id="rId38"/>
    <p:sldId id="1840" r:id="rId39"/>
    <p:sldId id="1992" r:id="rId40"/>
    <p:sldId id="1993" r:id="rId41"/>
    <p:sldId id="1994" r:id="rId42"/>
    <p:sldId id="1995" r:id="rId43"/>
    <p:sldId id="1996" r:id="rId44"/>
    <p:sldId id="1997" r:id="rId45"/>
    <p:sldId id="1998" r:id="rId46"/>
    <p:sldId id="1999" r:id="rId47"/>
    <p:sldId id="2000" r:id="rId48"/>
    <p:sldId id="2001" r:id="rId49"/>
    <p:sldId id="1851" r:id="rId50"/>
    <p:sldId id="1852" r:id="rId51"/>
    <p:sldId id="1853" r:id="rId52"/>
    <p:sldId id="1854" r:id="rId53"/>
    <p:sldId id="1855" r:id="rId54"/>
    <p:sldId id="862" r:id="rId55"/>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3"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5252"/>
    <a:srgbClr val="0099FF"/>
    <a:srgbClr val="FFFFFF"/>
    <a:srgbClr val="FFFF00"/>
    <a:srgbClr val="FF3300"/>
    <a:srgbClr val="999100"/>
    <a:srgbClr val="99C1DA"/>
    <a:srgbClr val="7492AF"/>
    <a:srgbClr val="D1DBE4"/>
    <a:srgbClr val="778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5" autoAdjust="0"/>
  </p:normalViewPr>
  <p:slideViewPr>
    <p:cSldViewPr snapToGrid="0">
      <p:cViewPr varScale="1">
        <p:scale>
          <a:sx n="81" d="100"/>
          <a:sy n="81" d="100"/>
        </p:scale>
        <p:origin x="-62"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0" Type="http://schemas.openxmlformats.org/officeDocument/2006/relationships/tags" Target="tags/tag1.xml"/><Relationship Id="rId6" Type="http://schemas.openxmlformats.org/officeDocument/2006/relationships/notesMaster" Target="notesMasters/notesMaster1.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2#1">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3">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4">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AEC7743-DB03-4F03-92E8-D1DB4DD1E958}" type="doc">
      <dgm:prSet loTypeId="list" loCatId="list" qsTypeId="urn:microsoft.com/office/officeart/2005/8/quickstyle/simple1#1" qsCatId="simple" csTypeId="urn:microsoft.com/office/officeart/2005/8/colors/accent6_2#1" csCatId="accent6" phldr="1"/>
      <dgm:spPr/>
      <dgm:t>
        <a:bodyPr/>
        <a:lstStyle/>
        <a:p>
          <a:endParaRPr lang="zh-CN" altLang="en-US"/>
        </a:p>
      </dgm:t>
    </dgm:pt>
    <dgm:pt modelId="{805489AC-55B7-4B74-B3A2-D2EFC8BD38EE}">
      <dgm:prSet phldrT="[文本]" custT="1"/>
      <dgm:spPr>
        <a:solidFill>
          <a:schemeClr val="bg1">
            <a:lumMod val="85000"/>
          </a:schemeClr>
        </a:solidFill>
      </dgm:spPr>
      <dgm:t>
        <a:bodyPr/>
        <a:lstStyle/>
        <a:p>
          <a:r>
            <a:rPr lang="zh-CN" altLang="en-US" sz="2400" b="0" dirty="0" smtClean="0">
              <a:solidFill>
                <a:srgbClr val="0F46A7"/>
              </a:solidFill>
              <a:latin typeface="微软雅黑" panose="020B0503020204020204" pitchFamily="34" charset="-122"/>
              <a:ea typeface="微软雅黑" panose="020B0503020204020204" pitchFamily="34" charset="-122"/>
            </a:rPr>
            <a:t>机器学习概论</a:t>
          </a:r>
          <a:endParaRPr lang="zh-CN" altLang="en-US" sz="2400" b="0" dirty="0">
            <a:solidFill>
              <a:srgbClr val="0F46A7"/>
            </a:solidFill>
            <a:latin typeface="微软雅黑" panose="020B0503020204020204" pitchFamily="34" charset="-122"/>
            <a:ea typeface="微软雅黑" panose="020B0503020204020204" pitchFamily="34" charset="-122"/>
          </a:endParaRPr>
        </a:p>
      </dgm:t>
    </dgm:pt>
    <dgm:pt modelId="{33CDDD40-AC69-4801-B4CF-25F73D1033E9}" cxnId="{D8D2DC53-CDF1-43FE-8C2A-A55B4D6CE282}"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F9FF7AD0-5681-45A8-AF6A-D0CD5F0DA936}" cxnId="{D8D2DC53-CDF1-43FE-8C2A-A55B4D6CE282}"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640BA71A-B4AB-4E8F-982B-2C473B02ECCC}">
      <dgm:prSet phldrT="[文本]" custT="1"/>
      <dgm:spPr/>
      <dgm:t>
        <a:bodyPr/>
        <a:lstStyle/>
        <a:p>
          <a:r>
            <a:rPr lang="zh-CN" sz="2400" b="1" dirty="0" smtClean="0">
              <a:effectLst/>
            </a:rPr>
            <a:t>机器学习方法及其应用</a:t>
          </a:r>
          <a:endParaRPr lang="zh-CN" altLang="en-US" sz="2400" dirty="0">
            <a:latin typeface="微软雅黑" panose="020B0503020204020204" pitchFamily="34" charset="-122"/>
            <a:ea typeface="微软雅黑" panose="020B0503020204020204" pitchFamily="34" charset="-122"/>
          </a:endParaRPr>
        </a:p>
      </dgm:t>
    </dgm:pt>
    <dgm:pt modelId="{D69DE75C-2582-43F2-9E87-F0EB920F2C71}" cxnId="{2C96F4D8-8CD4-43ED-9B17-2EEDCCD5A31C}"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2FB0554F-3C5C-433B-B048-0735C66C41E1}" cxnId="{2C96F4D8-8CD4-43ED-9B17-2EEDCCD5A31C}"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FA5B62BA-401E-4C17-AD81-A0691135B8D1}">
      <dgm:prSet phldrT="[文本]" custT="1"/>
      <dgm:spPr>
        <a:solidFill>
          <a:schemeClr val="bg1">
            <a:lumMod val="75000"/>
          </a:schemeClr>
        </a:solidFill>
      </dgm:spPr>
      <dgm:t>
        <a:bodyPr/>
        <a:lstStyle/>
        <a:p>
          <a:r>
            <a:rPr lang="zh-CN" altLang="zh-CN" sz="2400" b="1" smtClean="0">
              <a:solidFill>
                <a:srgbClr val="00B0F0"/>
              </a:solidFill>
              <a:effectLst/>
            </a:rPr>
            <a:t>从事机器学习工作的准备</a:t>
          </a:r>
          <a:endParaRPr lang="zh-CN" altLang="en-US" sz="2400" dirty="0">
            <a:solidFill>
              <a:srgbClr val="00B0F0"/>
            </a:solidFill>
            <a:latin typeface="微软雅黑" panose="020B0503020204020204" pitchFamily="34" charset="-122"/>
            <a:ea typeface="微软雅黑" panose="020B0503020204020204" pitchFamily="34" charset="-122"/>
          </a:endParaRPr>
        </a:p>
      </dgm:t>
    </dgm:pt>
    <dgm:pt modelId="{2AC91185-8332-4AED-9FC5-3ECC55B3268D}" cxnId="{93EB6FE7-B225-400B-9D89-D9CE384234C2}" type="parTrans">
      <dgm:prSet/>
      <dgm:spPr/>
      <dgm:t>
        <a:bodyPr/>
        <a:lstStyle/>
        <a:p>
          <a:endParaRPr lang="zh-CN" altLang="en-US"/>
        </a:p>
      </dgm:t>
    </dgm:pt>
    <dgm:pt modelId="{4679A783-236F-47C7-B34D-2C6CF755901C}" cxnId="{93EB6FE7-B225-400B-9D89-D9CE384234C2}" type="sibTrans">
      <dgm:prSet/>
      <dgm:spPr/>
      <dgm:t>
        <a:bodyPr/>
        <a:lstStyle/>
        <a:p>
          <a:endParaRPr lang="zh-CN" altLang="en-US"/>
        </a:p>
      </dgm:t>
    </dgm:pt>
    <dgm:pt modelId="{895D6AF9-F790-41CE-88BD-C971B09156FA}">
      <dgm:prSet phldrT="[文本]" custT="1"/>
      <dgm:spPr>
        <a:solidFill>
          <a:schemeClr val="accent5"/>
        </a:solidFill>
      </dgm:spPr>
      <dgm:t>
        <a:bodyPr/>
        <a:lstStyle/>
        <a:p>
          <a:r>
            <a:rPr lang="zh-CN" altLang="en-US" sz="2400" b="1" dirty="0" smtClean="0">
              <a:solidFill>
                <a:schemeClr val="tx1"/>
              </a:solidFill>
              <a:effectLst/>
            </a:rPr>
            <a:t>机器学习常见问题</a:t>
          </a:r>
          <a:endParaRPr lang="zh-CN" altLang="en-US" sz="2400" b="1" dirty="0">
            <a:solidFill>
              <a:schemeClr val="tx1"/>
            </a:solidFill>
            <a:effectLst/>
          </a:endParaRPr>
        </a:p>
      </dgm:t>
    </dgm:pt>
    <dgm:pt modelId="{4D548D00-DCD3-427E-96E0-A467FD3CBA20}" cxnId="{6BCBA0C2-8C42-4B35-808E-AD6B61F004D0}" type="parTrans">
      <dgm:prSet/>
      <dgm:spPr/>
      <dgm:t>
        <a:bodyPr/>
        <a:lstStyle/>
        <a:p>
          <a:endParaRPr lang="zh-CN" altLang="en-US"/>
        </a:p>
      </dgm:t>
    </dgm:pt>
    <dgm:pt modelId="{4D06BD98-26F4-4008-9E55-F725146821F7}" cxnId="{6BCBA0C2-8C42-4B35-808E-AD6B61F004D0}" type="sibTrans">
      <dgm:prSet/>
      <dgm:spPr/>
      <dgm:t>
        <a:bodyPr/>
        <a:lstStyle/>
        <a:p>
          <a:endParaRPr lang="zh-CN" altLang="en-US"/>
        </a:p>
      </dgm:t>
    </dgm:pt>
    <dgm:pt modelId="{6FB0FBC7-552F-48A4-B284-00642E715970}" type="pres">
      <dgm:prSet presAssocID="{9AEC7743-DB03-4F03-92E8-D1DB4DD1E958}" presName="Name0" presStyleCnt="0">
        <dgm:presLayoutVars>
          <dgm:dir/>
          <dgm:resizeHandles val="exact"/>
        </dgm:presLayoutVars>
      </dgm:prSet>
      <dgm:spPr/>
      <dgm:t>
        <a:bodyPr/>
        <a:lstStyle/>
        <a:p>
          <a:endParaRPr lang="zh-CN" altLang="en-US"/>
        </a:p>
      </dgm:t>
    </dgm:pt>
    <dgm:pt modelId="{1EB23BD7-A6ED-408A-82F4-50EBC7474792}" type="pres">
      <dgm:prSet presAssocID="{805489AC-55B7-4B74-B3A2-D2EFC8BD38EE}" presName="node" presStyleLbl="node1" presStyleIdx="0" presStyleCnt="4">
        <dgm:presLayoutVars>
          <dgm:bulletEnabled val="1"/>
        </dgm:presLayoutVars>
      </dgm:prSet>
      <dgm:spPr/>
      <dgm:t>
        <a:bodyPr/>
        <a:lstStyle/>
        <a:p>
          <a:endParaRPr lang="zh-CN" altLang="en-US"/>
        </a:p>
      </dgm:t>
    </dgm:pt>
    <dgm:pt modelId="{58772DDA-F4ED-4788-9F08-FD20C00F0E75}" type="pres">
      <dgm:prSet presAssocID="{F9FF7AD0-5681-45A8-AF6A-D0CD5F0DA936}" presName="sibTrans" presStyleCnt="0"/>
      <dgm:spPr/>
      <dgm:t>
        <a:bodyPr/>
        <a:lstStyle/>
        <a:p>
          <a:endParaRPr lang="zh-CN" altLang="en-US"/>
        </a:p>
      </dgm:t>
    </dgm:pt>
    <dgm:pt modelId="{168BE953-07BF-411A-8BF8-707EB057ACFA}" type="pres">
      <dgm:prSet presAssocID="{895D6AF9-F790-41CE-88BD-C971B09156FA}" presName="node" presStyleLbl="node1" presStyleIdx="1" presStyleCnt="4" custLinFactX="97329" custLinFactNeighborX="100000">
        <dgm:presLayoutVars>
          <dgm:bulletEnabled val="1"/>
        </dgm:presLayoutVars>
      </dgm:prSet>
      <dgm:spPr/>
      <dgm:t>
        <a:bodyPr/>
        <a:lstStyle/>
        <a:p>
          <a:endParaRPr lang="zh-CN" altLang="en-US"/>
        </a:p>
      </dgm:t>
    </dgm:pt>
    <dgm:pt modelId="{4F6CC3FF-56D9-46BF-9152-8910D050A5CE}" type="pres">
      <dgm:prSet presAssocID="{4D06BD98-26F4-4008-9E55-F725146821F7}" presName="sibTrans" presStyleCnt="0"/>
      <dgm:spPr/>
      <dgm:t>
        <a:bodyPr/>
        <a:lstStyle/>
        <a:p>
          <a:endParaRPr lang="zh-CN" altLang="en-US"/>
        </a:p>
      </dgm:t>
    </dgm:pt>
    <dgm:pt modelId="{099B4D25-6A1E-4FDD-B1D1-2D0FB1B8AF5A}" type="pres">
      <dgm:prSet presAssocID="{640BA71A-B4AB-4E8F-982B-2C473B02ECCC}" presName="node" presStyleLbl="node1" presStyleIdx="2" presStyleCnt="4" custLinFactX="-100000" custLinFactNeighborX="-134685">
        <dgm:presLayoutVars>
          <dgm:bulletEnabled val="1"/>
        </dgm:presLayoutVars>
      </dgm:prSet>
      <dgm:spPr/>
      <dgm:t>
        <a:bodyPr/>
        <a:lstStyle/>
        <a:p>
          <a:endParaRPr lang="zh-CN" altLang="en-US"/>
        </a:p>
      </dgm:t>
    </dgm:pt>
    <dgm:pt modelId="{AA6667A5-2A3A-46F0-8C87-E3559A793B4D}" type="pres">
      <dgm:prSet presAssocID="{2FB0554F-3C5C-433B-B048-0735C66C41E1}" presName="sibTrans" presStyleCnt="0"/>
      <dgm:spPr/>
      <dgm:t>
        <a:bodyPr/>
        <a:lstStyle/>
        <a:p>
          <a:endParaRPr lang="zh-CN" altLang="en-US"/>
        </a:p>
      </dgm:t>
    </dgm:pt>
    <dgm:pt modelId="{387B8FA0-5DA9-423D-AAA9-7B8850C11FF5}" type="pres">
      <dgm:prSet presAssocID="{FA5B62BA-401E-4C17-AD81-A0691135B8D1}" presName="node" presStyleLbl="node1" presStyleIdx="3" presStyleCnt="4">
        <dgm:presLayoutVars>
          <dgm:bulletEnabled val="1"/>
        </dgm:presLayoutVars>
      </dgm:prSet>
      <dgm:spPr/>
      <dgm:t>
        <a:bodyPr/>
        <a:lstStyle/>
        <a:p>
          <a:endParaRPr lang="zh-CN" altLang="en-US"/>
        </a:p>
      </dgm:t>
    </dgm:pt>
  </dgm:ptLst>
  <dgm:cxnLst>
    <dgm:cxn modelId="{2C96F4D8-8CD4-43ED-9B17-2EEDCCD5A31C}" srcId="{9AEC7743-DB03-4F03-92E8-D1DB4DD1E958}" destId="{640BA71A-B4AB-4E8F-982B-2C473B02ECCC}" srcOrd="2" destOrd="0" parTransId="{D69DE75C-2582-43F2-9E87-F0EB920F2C71}" sibTransId="{2FB0554F-3C5C-433B-B048-0735C66C41E1}"/>
    <dgm:cxn modelId="{969CB2E8-6CE5-4873-99A4-94CDE3D91C3C}" type="presOf" srcId="{FA5B62BA-401E-4C17-AD81-A0691135B8D1}" destId="{387B8FA0-5DA9-423D-AAA9-7B8850C11FF5}" srcOrd="0" destOrd="0" presId="urn:microsoft.com/office/officeart/2005/8/layout/hList6"/>
    <dgm:cxn modelId="{06669AFF-9198-48EA-BAEA-59E7BADCD91D}" type="presOf" srcId="{805489AC-55B7-4B74-B3A2-D2EFC8BD38EE}" destId="{1EB23BD7-A6ED-408A-82F4-50EBC7474792}" srcOrd="0" destOrd="0" presId="urn:microsoft.com/office/officeart/2005/8/layout/hList6"/>
    <dgm:cxn modelId="{CD7E61BA-47DD-44B8-842F-351741DA3BFD}" type="presOf" srcId="{640BA71A-B4AB-4E8F-982B-2C473B02ECCC}" destId="{099B4D25-6A1E-4FDD-B1D1-2D0FB1B8AF5A}" srcOrd="0" destOrd="0" presId="urn:microsoft.com/office/officeart/2005/8/layout/hList6"/>
    <dgm:cxn modelId="{CC00F09D-06E5-4FC2-B244-56F3A479FCB4}" type="presOf" srcId="{9AEC7743-DB03-4F03-92E8-D1DB4DD1E958}" destId="{6FB0FBC7-552F-48A4-B284-00642E715970}" srcOrd="0" destOrd="0" presId="urn:microsoft.com/office/officeart/2005/8/layout/hList6"/>
    <dgm:cxn modelId="{93EB6FE7-B225-400B-9D89-D9CE384234C2}" srcId="{9AEC7743-DB03-4F03-92E8-D1DB4DD1E958}" destId="{FA5B62BA-401E-4C17-AD81-A0691135B8D1}" srcOrd="3" destOrd="0" parTransId="{2AC91185-8332-4AED-9FC5-3ECC55B3268D}" sibTransId="{4679A783-236F-47C7-B34D-2C6CF755901C}"/>
    <dgm:cxn modelId="{6BCBA0C2-8C42-4B35-808E-AD6B61F004D0}" srcId="{9AEC7743-DB03-4F03-92E8-D1DB4DD1E958}" destId="{895D6AF9-F790-41CE-88BD-C971B09156FA}" srcOrd="1" destOrd="0" parTransId="{4D548D00-DCD3-427E-96E0-A467FD3CBA20}" sibTransId="{4D06BD98-26F4-4008-9E55-F725146821F7}"/>
    <dgm:cxn modelId="{D8D2DC53-CDF1-43FE-8C2A-A55B4D6CE282}" srcId="{9AEC7743-DB03-4F03-92E8-D1DB4DD1E958}" destId="{805489AC-55B7-4B74-B3A2-D2EFC8BD38EE}" srcOrd="0" destOrd="0" parTransId="{33CDDD40-AC69-4801-B4CF-25F73D1033E9}" sibTransId="{F9FF7AD0-5681-45A8-AF6A-D0CD5F0DA936}"/>
    <dgm:cxn modelId="{249ED2EB-B1D3-4FA4-B9E0-FE425B5CC491}" type="presOf" srcId="{895D6AF9-F790-41CE-88BD-C971B09156FA}" destId="{168BE953-07BF-411A-8BF8-707EB057ACFA}" srcOrd="0" destOrd="0" presId="urn:microsoft.com/office/officeart/2005/8/layout/hList6"/>
    <dgm:cxn modelId="{59770037-315B-4E7D-AF2C-9B47800FB0FE}" type="presParOf" srcId="{6FB0FBC7-552F-48A4-B284-00642E715970}" destId="{1EB23BD7-A6ED-408A-82F4-50EBC7474792}" srcOrd="0" destOrd="0" presId="urn:microsoft.com/office/officeart/2005/8/layout/hList6"/>
    <dgm:cxn modelId="{1FEB1797-8527-4B61-9873-0E8A2CF31FC5}" type="presParOf" srcId="{6FB0FBC7-552F-48A4-B284-00642E715970}" destId="{58772DDA-F4ED-4788-9F08-FD20C00F0E75}" srcOrd="1" destOrd="0" presId="urn:microsoft.com/office/officeart/2005/8/layout/hList6"/>
    <dgm:cxn modelId="{2CE59857-5808-4A06-B111-8D3D50850F87}" type="presParOf" srcId="{6FB0FBC7-552F-48A4-B284-00642E715970}" destId="{168BE953-07BF-411A-8BF8-707EB057ACFA}" srcOrd="2" destOrd="0" presId="urn:microsoft.com/office/officeart/2005/8/layout/hList6"/>
    <dgm:cxn modelId="{FA92BC58-03CD-4C99-A75C-17567173EC49}" type="presParOf" srcId="{6FB0FBC7-552F-48A4-B284-00642E715970}" destId="{4F6CC3FF-56D9-46BF-9152-8910D050A5CE}" srcOrd="3" destOrd="0" presId="urn:microsoft.com/office/officeart/2005/8/layout/hList6"/>
    <dgm:cxn modelId="{C44303E5-9CD8-45AD-B854-EBDF7B9E7663}" type="presParOf" srcId="{6FB0FBC7-552F-48A4-B284-00642E715970}" destId="{099B4D25-6A1E-4FDD-B1D1-2D0FB1B8AF5A}" srcOrd="4" destOrd="0" presId="urn:microsoft.com/office/officeart/2005/8/layout/hList6"/>
    <dgm:cxn modelId="{74F02C3F-C840-4065-80AD-D7C3DF793AB3}" type="presParOf" srcId="{6FB0FBC7-552F-48A4-B284-00642E715970}" destId="{AA6667A5-2A3A-46F0-8C87-E3559A793B4D}" srcOrd="5" destOrd="0" presId="urn:microsoft.com/office/officeart/2005/8/layout/hList6"/>
    <dgm:cxn modelId="{E9688E46-8396-4A38-B0A8-7F3B165851A1}" type="presParOf" srcId="{6FB0FBC7-552F-48A4-B284-00642E715970}" destId="{387B8FA0-5DA9-423D-AAA9-7B8850C11FF5}" srcOrd="6" destOrd="0"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EC7743-DB03-4F03-92E8-D1DB4DD1E958}" type="doc">
      <dgm:prSet loTypeId="urn:microsoft.com/office/officeart/2005/8/layout/hList6" loCatId="list" qsTypeId="urn:microsoft.com/office/officeart/2005/8/quickstyle/simple1#2" qsCatId="simple" csTypeId="urn:microsoft.com/office/officeart/2005/8/colors/accent6_2#2" csCatId="accent6" phldr="1"/>
      <dgm:spPr/>
      <dgm:t>
        <a:bodyPr/>
        <a:lstStyle/>
        <a:p>
          <a:endParaRPr lang="zh-CN" altLang="en-US"/>
        </a:p>
      </dgm:t>
    </dgm:pt>
    <dgm:pt modelId="{805489AC-55B7-4B74-B3A2-D2EFC8BD38EE}">
      <dgm:prSet phldrT="[文本]" custT="1"/>
      <dgm:spPr>
        <a:solidFill>
          <a:schemeClr val="bg1">
            <a:lumMod val="85000"/>
          </a:schemeClr>
        </a:solidFill>
      </dgm:spPr>
      <dgm:t>
        <a:bodyPr/>
        <a:lstStyle/>
        <a:p>
          <a:r>
            <a:rPr lang="zh-CN" altLang="en-US" sz="2400" b="0" dirty="0" smtClean="0">
              <a:solidFill>
                <a:srgbClr val="0F46A7"/>
              </a:solidFill>
              <a:latin typeface="微软雅黑" panose="020B0503020204020204" pitchFamily="34" charset="-122"/>
              <a:ea typeface="微软雅黑" panose="020B0503020204020204" pitchFamily="34" charset="-122"/>
            </a:rPr>
            <a:t>机器学习概论</a:t>
          </a:r>
          <a:endParaRPr lang="zh-CN" altLang="en-US" sz="2400" b="0" dirty="0">
            <a:solidFill>
              <a:srgbClr val="0F46A7"/>
            </a:solidFill>
            <a:latin typeface="微软雅黑" panose="020B0503020204020204" pitchFamily="34" charset="-122"/>
            <a:ea typeface="微软雅黑" panose="020B0503020204020204" pitchFamily="34" charset="-122"/>
          </a:endParaRPr>
        </a:p>
      </dgm:t>
    </dgm:pt>
    <dgm:pt modelId="{33CDDD40-AC69-4801-B4CF-25F73D1033E9}" cxnId="{D8D2DC53-CDF1-43FE-8C2A-A55B4D6CE282}"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F9FF7AD0-5681-45A8-AF6A-D0CD5F0DA936}" cxnId="{D8D2DC53-CDF1-43FE-8C2A-A55B4D6CE282}"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640BA71A-B4AB-4E8F-982B-2C473B02ECCC}">
      <dgm:prSet phldrT="[文本]" custT="1"/>
      <dgm:spPr/>
      <dgm:t>
        <a:bodyPr/>
        <a:lstStyle/>
        <a:p>
          <a:r>
            <a:rPr lang="zh-CN" sz="2400" b="1" dirty="0" smtClean="0">
              <a:effectLst/>
            </a:rPr>
            <a:t>机器学习方法及其应用</a:t>
          </a:r>
          <a:endParaRPr lang="zh-CN" altLang="en-US" sz="2400" dirty="0">
            <a:latin typeface="微软雅黑" panose="020B0503020204020204" pitchFamily="34" charset="-122"/>
            <a:ea typeface="微软雅黑" panose="020B0503020204020204" pitchFamily="34" charset="-122"/>
          </a:endParaRPr>
        </a:p>
      </dgm:t>
    </dgm:pt>
    <dgm:pt modelId="{D69DE75C-2582-43F2-9E87-F0EB920F2C71}" cxnId="{2C96F4D8-8CD4-43ED-9B17-2EEDCCD5A31C}"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2FB0554F-3C5C-433B-B048-0735C66C41E1}" cxnId="{2C96F4D8-8CD4-43ED-9B17-2EEDCCD5A31C}"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FA5B62BA-401E-4C17-AD81-A0691135B8D1}">
      <dgm:prSet phldrT="[文本]" custT="1"/>
      <dgm:spPr>
        <a:solidFill>
          <a:schemeClr val="bg1">
            <a:lumMod val="75000"/>
          </a:schemeClr>
        </a:solidFill>
      </dgm:spPr>
      <dgm:t>
        <a:bodyPr/>
        <a:lstStyle/>
        <a:p>
          <a:r>
            <a:rPr lang="zh-CN" altLang="zh-CN" sz="2400" b="1" smtClean="0">
              <a:solidFill>
                <a:srgbClr val="00B0F0"/>
              </a:solidFill>
              <a:effectLst/>
            </a:rPr>
            <a:t>从事机器学习工作的准备</a:t>
          </a:r>
          <a:endParaRPr lang="zh-CN" altLang="en-US" sz="2400" dirty="0">
            <a:solidFill>
              <a:srgbClr val="00B0F0"/>
            </a:solidFill>
            <a:latin typeface="微软雅黑" panose="020B0503020204020204" pitchFamily="34" charset="-122"/>
            <a:ea typeface="微软雅黑" panose="020B0503020204020204" pitchFamily="34" charset="-122"/>
          </a:endParaRPr>
        </a:p>
      </dgm:t>
    </dgm:pt>
    <dgm:pt modelId="{2AC91185-8332-4AED-9FC5-3ECC55B3268D}" cxnId="{93EB6FE7-B225-400B-9D89-D9CE384234C2}" type="parTrans">
      <dgm:prSet/>
      <dgm:spPr/>
      <dgm:t>
        <a:bodyPr/>
        <a:lstStyle/>
        <a:p>
          <a:endParaRPr lang="zh-CN" altLang="en-US"/>
        </a:p>
      </dgm:t>
    </dgm:pt>
    <dgm:pt modelId="{4679A783-236F-47C7-B34D-2C6CF755901C}" cxnId="{93EB6FE7-B225-400B-9D89-D9CE384234C2}" type="sibTrans">
      <dgm:prSet/>
      <dgm:spPr/>
      <dgm:t>
        <a:bodyPr/>
        <a:lstStyle/>
        <a:p>
          <a:endParaRPr lang="zh-CN" altLang="en-US"/>
        </a:p>
      </dgm:t>
    </dgm:pt>
    <dgm:pt modelId="{895D6AF9-F790-41CE-88BD-C971B09156FA}">
      <dgm:prSet phldrT="[文本]" custT="1"/>
      <dgm:spPr>
        <a:solidFill>
          <a:schemeClr val="accent5"/>
        </a:solidFill>
      </dgm:spPr>
      <dgm:t>
        <a:bodyPr/>
        <a:lstStyle/>
        <a:p>
          <a:r>
            <a:rPr lang="zh-CN" altLang="en-US" sz="2400" b="1" dirty="0" smtClean="0">
              <a:solidFill>
                <a:schemeClr val="tx1"/>
              </a:solidFill>
              <a:effectLst/>
            </a:rPr>
            <a:t>机器学习常见问题</a:t>
          </a:r>
          <a:endParaRPr lang="zh-CN" altLang="en-US" sz="2400" b="1" dirty="0">
            <a:solidFill>
              <a:schemeClr val="tx1"/>
            </a:solidFill>
            <a:effectLst/>
          </a:endParaRPr>
        </a:p>
      </dgm:t>
    </dgm:pt>
    <dgm:pt modelId="{4D548D00-DCD3-427E-96E0-A467FD3CBA20}" cxnId="{6BCBA0C2-8C42-4B35-808E-AD6B61F004D0}" type="parTrans">
      <dgm:prSet/>
      <dgm:spPr/>
      <dgm:t>
        <a:bodyPr/>
        <a:lstStyle/>
        <a:p>
          <a:endParaRPr lang="zh-CN" altLang="en-US"/>
        </a:p>
      </dgm:t>
    </dgm:pt>
    <dgm:pt modelId="{4D06BD98-26F4-4008-9E55-F725146821F7}" cxnId="{6BCBA0C2-8C42-4B35-808E-AD6B61F004D0}" type="sibTrans">
      <dgm:prSet/>
      <dgm:spPr/>
      <dgm:t>
        <a:bodyPr/>
        <a:lstStyle/>
        <a:p>
          <a:endParaRPr lang="zh-CN" altLang="en-US"/>
        </a:p>
      </dgm:t>
    </dgm:pt>
    <dgm:pt modelId="{6FB0FBC7-552F-48A4-B284-00642E715970}" type="pres">
      <dgm:prSet presAssocID="{9AEC7743-DB03-4F03-92E8-D1DB4DD1E958}" presName="Name0" presStyleCnt="0">
        <dgm:presLayoutVars>
          <dgm:dir/>
          <dgm:resizeHandles val="exact"/>
        </dgm:presLayoutVars>
      </dgm:prSet>
      <dgm:spPr/>
      <dgm:t>
        <a:bodyPr/>
        <a:lstStyle/>
        <a:p>
          <a:endParaRPr lang="zh-CN" altLang="en-US"/>
        </a:p>
      </dgm:t>
    </dgm:pt>
    <dgm:pt modelId="{1EB23BD7-A6ED-408A-82F4-50EBC7474792}" type="pres">
      <dgm:prSet presAssocID="{805489AC-55B7-4B74-B3A2-D2EFC8BD38EE}" presName="node" presStyleLbl="node1" presStyleIdx="0" presStyleCnt="4">
        <dgm:presLayoutVars>
          <dgm:bulletEnabled val="1"/>
        </dgm:presLayoutVars>
      </dgm:prSet>
      <dgm:spPr/>
      <dgm:t>
        <a:bodyPr/>
        <a:lstStyle/>
        <a:p>
          <a:endParaRPr lang="zh-CN" altLang="en-US"/>
        </a:p>
      </dgm:t>
    </dgm:pt>
    <dgm:pt modelId="{58772DDA-F4ED-4788-9F08-FD20C00F0E75}" type="pres">
      <dgm:prSet presAssocID="{F9FF7AD0-5681-45A8-AF6A-D0CD5F0DA936}" presName="sibTrans" presStyleCnt="0"/>
      <dgm:spPr/>
      <dgm:t>
        <a:bodyPr/>
        <a:lstStyle/>
        <a:p>
          <a:endParaRPr lang="zh-CN" altLang="en-US"/>
        </a:p>
      </dgm:t>
    </dgm:pt>
    <dgm:pt modelId="{168BE953-07BF-411A-8BF8-707EB057ACFA}" type="pres">
      <dgm:prSet presAssocID="{895D6AF9-F790-41CE-88BD-C971B09156FA}" presName="node" presStyleLbl="node1" presStyleIdx="1" presStyleCnt="4" custLinFactX="97329" custLinFactNeighborX="100000">
        <dgm:presLayoutVars>
          <dgm:bulletEnabled val="1"/>
        </dgm:presLayoutVars>
      </dgm:prSet>
      <dgm:spPr/>
      <dgm:t>
        <a:bodyPr/>
        <a:lstStyle/>
        <a:p>
          <a:endParaRPr lang="zh-CN" altLang="en-US"/>
        </a:p>
      </dgm:t>
    </dgm:pt>
    <dgm:pt modelId="{4F6CC3FF-56D9-46BF-9152-8910D050A5CE}" type="pres">
      <dgm:prSet presAssocID="{4D06BD98-26F4-4008-9E55-F725146821F7}" presName="sibTrans" presStyleCnt="0"/>
      <dgm:spPr/>
      <dgm:t>
        <a:bodyPr/>
        <a:lstStyle/>
        <a:p>
          <a:endParaRPr lang="zh-CN" altLang="en-US"/>
        </a:p>
      </dgm:t>
    </dgm:pt>
    <dgm:pt modelId="{099B4D25-6A1E-4FDD-B1D1-2D0FB1B8AF5A}" type="pres">
      <dgm:prSet presAssocID="{640BA71A-B4AB-4E8F-982B-2C473B02ECCC}" presName="node" presStyleLbl="node1" presStyleIdx="2" presStyleCnt="4" custLinFactX="-100000" custLinFactNeighborX="-134685">
        <dgm:presLayoutVars>
          <dgm:bulletEnabled val="1"/>
        </dgm:presLayoutVars>
      </dgm:prSet>
      <dgm:spPr/>
      <dgm:t>
        <a:bodyPr/>
        <a:lstStyle/>
        <a:p>
          <a:endParaRPr lang="zh-CN" altLang="en-US"/>
        </a:p>
      </dgm:t>
    </dgm:pt>
    <dgm:pt modelId="{AA6667A5-2A3A-46F0-8C87-E3559A793B4D}" type="pres">
      <dgm:prSet presAssocID="{2FB0554F-3C5C-433B-B048-0735C66C41E1}" presName="sibTrans" presStyleCnt="0"/>
      <dgm:spPr/>
      <dgm:t>
        <a:bodyPr/>
        <a:lstStyle/>
        <a:p>
          <a:endParaRPr lang="zh-CN" altLang="en-US"/>
        </a:p>
      </dgm:t>
    </dgm:pt>
    <dgm:pt modelId="{387B8FA0-5DA9-423D-AAA9-7B8850C11FF5}" type="pres">
      <dgm:prSet presAssocID="{FA5B62BA-401E-4C17-AD81-A0691135B8D1}" presName="node" presStyleLbl="node1" presStyleIdx="3" presStyleCnt="4">
        <dgm:presLayoutVars>
          <dgm:bulletEnabled val="1"/>
        </dgm:presLayoutVars>
      </dgm:prSet>
      <dgm:spPr/>
      <dgm:t>
        <a:bodyPr/>
        <a:lstStyle/>
        <a:p>
          <a:endParaRPr lang="zh-CN" altLang="en-US"/>
        </a:p>
      </dgm:t>
    </dgm:pt>
  </dgm:ptLst>
  <dgm:cxnLst>
    <dgm:cxn modelId="{2C96F4D8-8CD4-43ED-9B17-2EEDCCD5A31C}" srcId="{9AEC7743-DB03-4F03-92E8-D1DB4DD1E958}" destId="{640BA71A-B4AB-4E8F-982B-2C473B02ECCC}" srcOrd="2" destOrd="0" parTransId="{D69DE75C-2582-43F2-9E87-F0EB920F2C71}" sibTransId="{2FB0554F-3C5C-433B-B048-0735C66C41E1}"/>
    <dgm:cxn modelId="{2D0B4FEE-96E4-445B-9F9F-468C3150E498}" type="presOf" srcId="{640BA71A-B4AB-4E8F-982B-2C473B02ECCC}" destId="{099B4D25-6A1E-4FDD-B1D1-2D0FB1B8AF5A}" srcOrd="0" destOrd="0" presId="urn:microsoft.com/office/officeart/2005/8/layout/hList6"/>
    <dgm:cxn modelId="{26ED1A24-4EDD-4C81-922D-797464BB813D}" type="presOf" srcId="{895D6AF9-F790-41CE-88BD-C971B09156FA}" destId="{168BE953-07BF-411A-8BF8-707EB057ACFA}" srcOrd="0" destOrd="0" presId="urn:microsoft.com/office/officeart/2005/8/layout/hList6"/>
    <dgm:cxn modelId="{188D7FD0-0F58-40CB-80DC-D6AB3843E5F6}" type="presOf" srcId="{9AEC7743-DB03-4F03-92E8-D1DB4DD1E958}" destId="{6FB0FBC7-552F-48A4-B284-00642E715970}" srcOrd="0" destOrd="0" presId="urn:microsoft.com/office/officeart/2005/8/layout/hList6"/>
    <dgm:cxn modelId="{5526DCEA-CEF3-4A51-9D84-ED27059FBBEA}" type="presOf" srcId="{FA5B62BA-401E-4C17-AD81-A0691135B8D1}" destId="{387B8FA0-5DA9-423D-AAA9-7B8850C11FF5}" srcOrd="0" destOrd="0" presId="urn:microsoft.com/office/officeart/2005/8/layout/hList6"/>
    <dgm:cxn modelId="{93EB6FE7-B225-400B-9D89-D9CE384234C2}" srcId="{9AEC7743-DB03-4F03-92E8-D1DB4DD1E958}" destId="{FA5B62BA-401E-4C17-AD81-A0691135B8D1}" srcOrd="3" destOrd="0" parTransId="{2AC91185-8332-4AED-9FC5-3ECC55B3268D}" sibTransId="{4679A783-236F-47C7-B34D-2C6CF755901C}"/>
    <dgm:cxn modelId="{6BCBA0C2-8C42-4B35-808E-AD6B61F004D0}" srcId="{9AEC7743-DB03-4F03-92E8-D1DB4DD1E958}" destId="{895D6AF9-F790-41CE-88BD-C971B09156FA}" srcOrd="1" destOrd="0" parTransId="{4D548D00-DCD3-427E-96E0-A467FD3CBA20}" sibTransId="{4D06BD98-26F4-4008-9E55-F725146821F7}"/>
    <dgm:cxn modelId="{D8D2DC53-CDF1-43FE-8C2A-A55B4D6CE282}" srcId="{9AEC7743-DB03-4F03-92E8-D1DB4DD1E958}" destId="{805489AC-55B7-4B74-B3A2-D2EFC8BD38EE}" srcOrd="0" destOrd="0" parTransId="{33CDDD40-AC69-4801-B4CF-25F73D1033E9}" sibTransId="{F9FF7AD0-5681-45A8-AF6A-D0CD5F0DA936}"/>
    <dgm:cxn modelId="{DE83B334-C310-4285-8741-821DBB6A23B5}" type="presOf" srcId="{805489AC-55B7-4B74-B3A2-D2EFC8BD38EE}" destId="{1EB23BD7-A6ED-408A-82F4-50EBC7474792}" srcOrd="0" destOrd="0" presId="urn:microsoft.com/office/officeart/2005/8/layout/hList6"/>
    <dgm:cxn modelId="{323BF65C-89E1-4210-85C6-4F74799575A0}" type="presParOf" srcId="{6FB0FBC7-552F-48A4-B284-00642E715970}" destId="{1EB23BD7-A6ED-408A-82F4-50EBC7474792}" srcOrd="0" destOrd="0" presId="urn:microsoft.com/office/officeart/2005/8/layout/hList6"/>
    <dgm:cxn modelId="{01A37CAE-7D1E-415F-A8ED-E7183AE15C9B}" type="presParOf" srcId="{6FB0FBC7-552F-48A4-B284-00642E715970}" destId="{58772DDA-F4ED-4788-9F08-FD20C00F0E75}" srcOrd="1" destOrd="0" presId="urn:microsoft.com/office/officeart/2005/8/layout/hList6"/>
    <dgm:cxn modelId="{6C825D59-595F-4270-8EDC-943135CA532F}" type="presParOf" srcId="{6FB0FBC7-552F-48A4-B284-00642E715970}" destId="{168BE953-07BF-411A-8BF8-707EB057ACFA}" srcOrd="2" destOrd="0" presId="urn:microsoft.com/office/officeart/2005/8/layout/hList6"/>
    <dgm:cxn modelId="{A09DFBD6-45A4-493D-9CC7-54568C523B09}" type="presParOf" srcId="{6FB0FBC7-552F-48A4-B284-00642E715970}" destId="{4F6CC3FF-56D9-46BF-9152-8910D050A5CE}" srcOrd="3" destOrd="0" presId="urn:microsoft.com/office/officeart/2005/8/layout/hList6"/>
    <dgm:cxn modelId="{048F22BB-FA25-4597-8483-0983559AAD20}" type="presParOf" srcId="{6FB0FBC7-552F-48A4-B284-00642E715970}" destId="{099B4D25-6A1E-4FDD-B1D1-2D0FB1B8AF5A}" srcOrd="4" destOrd="0" presId="urn:microsoft.com/office/officeart/2005/8/layout/hList6"/>
    <dgm:cxn modelId="{2648620B-343B-4062-AA5D-D8356563B24A}" type="presParOf" srcId="{6FB0FBC7-552F-48A4-B284-00642E715970}" destId="{AA6667A5-2A3A-46F0-8C87-E3559A793B4D}" srcOrd="5" destOrd="0" presId="urn:microsoft.com/office/officeart/2005/8/layout/hList6"/>
    <dgm:cxn modelId="{FE1A6046-AAC8-461A-A5A6-C3CD6E3CF0F8}" type="presParOf" srcId="{6FB0FBC7-552F-48A4-B284-00642E715970}" destId="{387B8FA0-5DA9-423D-AAA9-7B8850C11FF5}" srcOrd="6" destOrd="0"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EC7743-DB03-4F03-92E8-D1DB4DD1E958}" type="doc">
      <dgm:prSet loTypeId="urn:microsoft.com/office/officeart/2005/8/layout/hList6" loCatId="list" qsTypeId="urn:microsoft.com/office/officeart/2005/8/quickstyle/simple1#3" qsCatId="simple" csTypeId="urn:microsoft.com/office/officeart/2005/8/colors/accent6_2#3" csCatId="accent6" phldr="1"/>
      <dgm:spPr/>
      <dgm:t>
        <a:bodyPr/>
        <a:lstStyle/>
        <a:p>
          <a:endParaRPr lang="zh-CN" altLang="en-US"/>
        </a:p>
      </dgm:t>
    </dgm:pt>
    <dgm:pt modelId="{805489AC-55B7-4B74-B3A2-D2EFC8BD38EE}">
      <dgm:prSet phldrT="[文本]" custT="1"/>
      <dgm:spPr>
        <a:solidFill>
          <a:schemeClr val="bg1">
            <a:lumMod val="85000"/>
          </a:schemeClr>
        </a:solidFill>
      </dgm:spPr>
      <dgm:t>
        <a:bodyPr/>
        <a:lstStyle/>
        <a:p>
          <a:r>
            <a:rPr lang="zh-CN" altLang="en-US" sz="2400" b="0" dirty="0" smtClean="0">
              <a:solidFill>
                <a:srgbClr val="0F46A7"/>
              </a:solidFill>
              <a:latin typeface="微软雅黑" panose="020B0503020204020204" pitchFamily="34" charset="-122"/>
              <a:ea typeface="微软雅黑" panose="020B0503020204020204" pitchFamily="34" charset="-122"/>
            </a:rPr>
            <a:t>机器学习概论</a:t>
          </a:r>
          <a:endParaRPr lang="zh-CN" altLang="en-US" sz="2400" b="0" dirty="0">
            <a:solidFill>
              <a:srgbClr val="0F46A7"/>
            </a:solidFill>
            <a:latin typeface="微软雅黑" panose="020B0503020204020204" pitchFamily="34" charset="-122"/>
            <a:ea typeface="微软雅黑" panose="020B0503020204020204" pitchFamily="34" charset="-122"/>
          </a:endParaRPr>
        </a:p>
      </dgm:t>
    </dgm:pt>
    <dgm:pt modelId="{33CDDD40-AC69-4801-B4CF-25F73D1033E9}" cxnId="{D8D2DC53-CDF1-43FE-8C2A-A55B4D6CE282}"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F9FF7AD0-5681-45A8-AF6A-D0CD5F0DA936}" cxnId="{D8D2DC53-CDF1-43FE-8C2A-A55B4D6CE282}"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640BA71A-B4AB-4E8F-982B-2C473B02ECCC}">
      <dgm:prSet phldrT="[文本]" custT="1"/>
      <dgm:spPr/>
      <dgm:t>
        <a:bodyPr/>
        <a:lstStyle/>
        <a:p>
          <a:r>
            <a:rPr lang="zh-CN" sz="2400" b="1" dirty="0" smtClean="0">
              <a:effectLst/>
            </a:rPr>
            <a:t>机器学习方法及其应用</a:t>
          </a:r>
          <a:endParaRPr lang="zh-CN" altLang="en-US" sz="2400" dirty="0">
            <a:latin typeface="微软雅黑" panose="020B0503020204020204" pitchFamily="34" charset="-122"/>
            <a:ea typeface="微软雅黑" panose="020B0503020204020204" pitchFamily="34" charset="-122"/>
          </a:endParaRPr>
        </a:p>
      </dgm:t>
    </dgm:pt>
    <dgm:pt modelId="{D69DE75C-2582-43F2-9E87-F0EB920F2C71}" cxnId="{2C96F4D8-8CD4-43ED-9B17-2EEDCCD5A31C}"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2FB0554F-3C5C-433B-B048-0735C66C41E1}" cxnId="{2C96F4D8-8CD4-43ED-9B17-2EEDCCD5A31C}"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FA5B62BA-401E-4C17-AD81-A0691135B8D1}">
      <dgm:prSet phldrT="[文本]" custT="1"/>
      <dgm:spPr>
        <a:solidFill>
          <a:schemeClr val="bg1">
            <a:lumMod val="75000"/>
          </a:schemeClr>
        </a:solidFill>
      </dgm:spPr>
      <dgm:t>
        <a:bodyPr/>
        <a:lstStyle/>
        <a:p>
          <a:r>
            <a:rPr lang="zh-CN" altLang="zh-CN" sz="2400" b="1" smtClean="0">
              <a:solidFill>
                <a:srgbClr val="00B0F0"/>
              </a:solidFill>
              <a:effectLst/>
            </a:rPr>
            <a:t>从事机器学习工作的准备</a:t>
          </a:r>
          <a:endParaRPr lang="zh-CN" altLang="en-US" sz="2400" dirty="0">
            <a:solidFill>
              <a:srgbClr val="00B0F0"/>
            </a:solidFill>
            <a:latin typeface="微软雅黑" panose="020B0503020204020204" pitchFamily="34" charset="-122"/>
            <a:ea typeface="微软雅黑" panose="020B0503020204020204" pitchFamily="34" charset="-122"/>
          </a:endParaRPr>
        </a:p>
      </dgm:t>
    </dgm:pt>
    <dgm:pt modelId="{2AC91185-8332-4AED-9FC5-3ECC55B3268D}" cxnId="{93EB6FE7-B225-400B-9D89-D9CE384234C2}" type="parTrans">
      <dgm:prSet/>
      <dgm:spPr/>
      <dgm:t>
        <a:bodyPr/>
        <a:lstStyle/>
        <a:p>
          <a:endParaRPr lang="zh-CN" altLang="en-US"/>
        </a:p>
      </dgm:t>
    </dgm:pt>
    <dgm:pt modelId="{4679A783-236F-47C7-B34D-2C6CF755901C}" cxnId="{93EB6FE7-B225-400B-9D89-D9CE384234C2}" type="sibTrans">
      <dgm:prSet/>
      <dgm:spPr/>
      <dgm:t>
        <a:bodyPr/>
        <a:lstStyle/>
        <a:p>
          <a:endParaRPr lang="zh-CN" altLang="en-US"/>
        </a:p>
      </dgm:t>
    </dgm:pt>
    <dgm:pt modelId="{895D6AF9-F790-41CE-88BD-C971B09156FA}">
      <dgm:prSet phldrT="[文本]" custT="1"/>
      <dgm:spPr>
        <a:solidFill>
          <a:schemeClr val="accent5"/>
        </a:solidFill>
      </dgm:spPr>
      <dgm:t>
        <a:bodyPr/>
        <a:lstStyle/>
        <a:p>
          <a:r>
            <a:rPr lang="zh-CN" altLang="en-US" sz="2400" b="1" dirty="0" smtClean="0">
              <a:solidFill>
                <a:schemeClr val="tx1"/>
              </a:solidFill>
              <a:effectLst/>
            </a:rPr>
            <a:t>机器学习常见问题</a:t>
          </a:r>
          <a:endParaRPr lang="zh-CN" altLang="en-US" sz="2400" b="1" dirty="0">
            <a:solidFill>
              <a:schemeClr val="tx1"/>
            </a:solidFill>
            <a:effectLst/>
          </a:endParaRPr>
        </a:p>
      </dgm:t>
    </dgm:pt>
    <dgm:pt modelId="{4D548D00-DCD3-427E-96E0-A467FD3CBA20}" cxnId="{6BCBA0C2-8C42-4B35-808E-AD6B61F004D0}" type="parTrans">
      <dgm:prSet/>
      <dgm:spPr/>
      <dgm:t>
        <a:bodyPr/>
        <a:lstStyle/>
        <a:p>
          <a:endParaRPr lang="zh-CN" altLang="en-US"/>
        </a:p>
      </dgm:t>
    </dgm:pt>
    <dgm:pt modelId="{4D06BD98-26F4-4008-9E55-F725146821F7}" cxnId="{6BCBA0C2-8C42-4B35-808E-AD6B61F004D0}" type="sibTrans">
      <dgm:prSet/>
      <dgm:spPr/>
      <dgm:t>
        <a:bodyPr/>
        <a:lstStyle/>
        <a:p>
          <a:endParaRPr lang="zh-CN" altLang="en-US"/>
        </a:p>
      </dgm:t>
    </dgm:pt>
    <dgm:pt modelId="{6FB0FBC7-552F-48A4-B284-00642E715970}" type="pres">
      <dgm:prSet presAssocID="{9AEC7743-DB03-4F03-92E8-D1DB4DD1E958}" presName="Name0" presStyleCnt="0">
        <dgm:presLayoutVars>
          <dgm:dir/>
          <dgm:resizeHandles val="exact"/>
        </dgm:presLayoutVars>
      </dgm:prSet>
      <dgm:spPr/>
      <dgm:t>
        <a:bodyPr/>
        <a:lstStyle/>
        <a:p>
          <a:endParaRPr lang="zh-CN" altLang="en-US"/>
        </a:p>
      </dgm:t>
    </dgm:pt>
    <dgm:pt modelId="{1EB23BD7-A6ED-408A-82F4-50EBC7474792}" type="pres">
      <dgm:prSet presAssocID="{805489AC-55B7-4B74-B3A2-D2EFC8BD38EE}" presName="node" presStyleLbl="node1" presStyleIdx="0" presStyleCnt="4">
        <dgm:presLayoutVars>
          <dgm:bulletEnabled val="1"/>
        </dgm:presLayoutVars>
      </dgm:prSet>
      <dgm:spPr/>
      <dgm:t>
        <a:bodyPr/>
        <a:lstStyle/>
        <a:p>
          <a:endParaRPr lang="zh-CN" altLang="en-US"/>
        </a:p>
      </dgm:t>
    </dgm:pt>
    <dgm:pt modelId="{58772DDA-F4ED-4788-9F08-FD20C00F0E75}" type="pres">
      <dgm:prSet presAssocID="{F9FF7AD0-5681-45A8-AF6A-D0CD5F0DA936}" presName="sibTrans" presStyleCnt="0"/>
      <dgm:spPr/>
      <dgm:t>
        <a:bodyPr/>
        <a:lstStyle/>
        <a:p>
          <a:endParaRPr lang="zh-CN" altLang="en-US"/>
        </a:p>
      </dgm:t>
    </dgm:pt>
    <dgm:pt modelId="{168BE953-07BF-411A-8BF8-707EB057ACFA}" type="pres">
      <dgm:prSet presAssocID="{895D6AF9-F790-41CE-88BD-C971B09156FA}" presName="node" presStyleLbl="node1" presStyleIdx="1" presStyleCnt="4" custLinFactX="97329" custLinFactNeighborX="100000">
        <dgm:presLayoutVars>
          <dgm:bulletEnabled val="1"/>
        </dgm:presLayoutVars>
      </dgm:prSet>
      <dgm:spPr/>
      <dgm:t>
        <a:bodyPr/>
        <a:lstStyle/>
        <a:p>
          <a:endParaRPr lang="zh-CN" altLang="en-US"/>
        </a:p>
      </dgm:t>
    </dgm:pt>
    <dgm:pt modelId="{4F6CC3FF-56D9-46BF-9152-8910D050A5CE}" type="pres">
      <dgm:prSet presAssocID="{4D06BD98-26F4-4008-9E55-F725146821F7}" presName="sibTrans" presStyleCnt="0"/>
      <dgm:spPr/>
      <dgm:t>
        <a:bodyPr/>
        <a:lstStyle/>
        <a:p>
          <a:endParaRPr lang="zh-CN" altLang="en-US"/>
        </a:p>
      </dgm:t>
    </dgm:pt>
    <dgm:pt modelId="{099B4D25-6A1E-4FDD-B1D1-2D0FB1B8AF5A}" type="pres">
      <dgm:prSet presAssocID="{640BA71A-B4AB-4E8F-982B-2C473B02ECCC}" presName="node" presStyleLbl="node1" presStyleIdx="2" presStyleCnt="4" custLinFactX="-100000" custLinFactNeighborX="-134685">
        <dgm:presLayoutVars>
          <dgm:bulletEnabled val="1"/>
        </dgm:presLayoutVars>
      </dgm:prSet>
      <dgm:spPr/>
      <dgm:t>
        <a:bodyPr/>
        <a:lstStyle/>
        <a:p>
          <a:endParaRPr lang="zh-CN" altLang="en-US"/>
        </a:p>
      </dgm:t>
    </dgm:pt>
    <dgm:pt modelId="{AA6667A5-2A3A-46F0-8C87-E3559A793B4D}" type="pres">
      <dgm:prSet presAssocID="{2FB0554F-3C5C-433B-B048-0735C66C41E1}" presName="sibTrans" presStyleCnt="0"/>
      <dgm:spPr/>
      <dgm:t>
        <a:bodyPr/>
        <a:lstStyle/>
        <a:p>
          <a:endParaRPr lang="zh-CN" altLang="en-US"/>
        </a:p>
      </dgm:t>
    </dgm:pt>
    <dgm:pt modelId="{387B8FA0-5DA9-423D-AAA9-7B8850C11FF5}" type="pres">
      <dgm:prSet presAssocID="{FA5B62BA-401E-4C17-AD81-A0691135B8D1}" presName="node" presStyleLbl="node1" presStyleIdx="3" presStyleCnt="4">
        <dgm:presLayoutVars>
          <dgm:bulletEnabled val="1"/>
        </dgm:presLayoutVars>
      </dgm:prSet>
      <dgm:spPr/>
      <dgm:t>
        <a:bodyPr/>
        <a:lstStyle/>
        <a:p>
          <a:endParaRPr lang="zh-CN" altLang="en-US"/>
        </a:p>
      </dgm:t>
    </dgm:pt>
  </dgm:ptLst>
  <dgm:cxnLst>
    <dgm:cxn modelId="{2C96F4D8-8CD4-43ED-9B17-2EEDCCD5A31C}" srcId="{9AEC7743-DB03-4F03-92E8-D1DB4DD1E958}" destId="{640BA71A-B4AB-4E8F-982B-2C473B02ECCC}" srcOrd="2" destOrd="0" parTransId="{D69DE75C-2582-43F2-9E87-F0EB920F2C71}" sibTransId="{2FB0554F-3C5C-433B-B048-0735C66C41E1}"/>
    <dgm:cxn modelId="{1D651E3F-D89D-43D2-B2C8-7B4412A459A9}" type="presOf" srcId="{9AEC7743-DB03-4F03-92E8-D1DB4DD1E958}" destId="{6FB0FBC7-552F-48A4-B284-00642E715970}" srcOrd="0" destOrd="0" presId="urn:microsoft.com/office/officeart/2005/8/layout/hList6"/>
    <dgm:cxn modelId="{A3428369-73DD-4617-9A29-A0010225D287}" type="presOf" srcId="{640BA71A-B4AB-4E8F-982B-2C473B02ECCC}" destId="{099B4D25-6A1E-4FDD-B1D1-2D0FB1B8AF5A}" srcOrd="0" destOrd="0" presId="urn:microsoft.com/office/officeart/2005/8/layout/hList6"/>
    <dgm:cxn modelId="{9701D641-1CF2-4F57-865C-02F47A8A2DCD}" type="presOf" srcId="{895D6AF9-F790-41CE-88BD-C971B09156FA}" destId="{168BE953-07BF-411A-8BF8-707EB057ACFA}" srcOrd="0" destOrd="0" presId="urn:microsoft.com/office/officeart/2005/8/layout/hList6"/>
    <dgm:cxn modelId="{93461113-4880-4851-8B8D-FFF2D745F8CB}" type="presOf" srcId="{FA5B62BA-401E-4C17-AD81-A0691135B8D1}" destId="{387B8FA0-5DA9-423D-AAA9-7B8850C11FF5}" srcOrd="0" destOrd="0" presId="urn:microsoft.com/office/officeart/2005/8/layout/hList6"/>
    <dgm:cxn modelId="{817AB85B-FA84-4918-887C-6D1573A459EF}" type="presOf" srcId="{805489AC-55B7-4B74-B3A2-D2EFC8BD38EE}" destId="{1EB23BD7-A6ED-408A-82F4-50EBC7474792}" srcOrd="0" destOrd="0" presId="urn:microsoft.com/office/officeart/2005/8/layout/hList6"/>
    <dgm:cxn modelId="{93EB6FE7-B225-400B-9D89-D9CE384234C2}" srcId="{9AEC7743-DB03-4F03-92E8-D1DB4DD1E958}" destId="{FA5B62BA-401E-4C17-AD81-A0691135B8D1}" srcOrd="3" destOrd="0" parTransId="{2AC91185-8332-4AED-9FC5-3ECC55B3268D}" sibTransId="{4679A783-236F-47C7-B34D-2C6CF755901C}"/>
    <dgm:cxn modelId="{6BCBA0C2-8C42-4B35-808E-AD6B61F004D0}" srcId="{9AEC7743-DB03-4F03-92E8-D1DB4DD1E958}" destId="{895D6AF9-F790-41CE-88BD-C971B09156FA}" srcOrd="1" destOrd="0" parTransId="{4D548D00-DCD3-427E-96E0-A467FD3CBA20}" sibTransId="{4D06BD98-26F4-4008-9E55-F725146821F7}"/>
    <dgm:cxn modelId="{D8D2DC53-CDF1-43FE-8C2A-A55B4D6CE282}" srcId="{9AEC7743-DB03-4F03-92E8-D1DB4DD1E958}" destId="{805489AC-55B7-4B74-B3A2-D2EFC8BD38EE}" srcOrd="0" destOrd="0" parTransId="{33CDDD40-AC69-4801-B4CF-25F73D1033E9}" sibTransId="{F9FF7AD0-5681-45A8-AF6A-D0CD5F0DA936}"/>
    <dgm:cxn modelId="{7E90CB35-F721-43FA-A22A-9A50DBA71EEA}" type="presParOf" srcId="{6FB0FBC7-552F-48A4-B284-00642E715970}" destId="{1EB23BD7-A6ED-408A-82F4-50EBC7474792}" srcOrd="0" destOrd="0" presId="urn:microsoft.com/office/officeart/2005/8/layout/hList6"/>
    <dgm:cxn modelId="{E424B12F-A621-469F-BA6D-2945A1A30375}" type="presParOf" srcId="{6FB0FBC7-552F-48A4-B284-00642E715970}" destId="{58772DDA-F4ED-4788-9F08-FD20C00F0E75}" srcOrd="1" destOrd="0" presId="urn:microsoft.com/office/officeart/2005/8/layout/hList6"/>
    <dgm:cxn modelId="{77E788DD-7B88-45F8-A73D-F2DC34A3A4BC}" type="presParOf" srcId="{6FB0FBC7-552F-48A4-B284-00642E715970}" destId="{168BE953-07BF-411A-8BF8-707EB057ACFA}" srcOrd="2" destOrd="0" presId="urn:microsoft.com/office/officeart/2005/8/layout/hList6"/>
    <dgm:cxn modelId="{2CC6A2F4-0281-4F27-B683-E5DEE707AD0C}" type="presParOf" srcId="{6FB0FBC7-552F-48A4-B284-00642E715970}" destId="{4F6CC3FF-56D9-46BF-9152-8910D050A5CE}" srcOrd="3" destOrd="0" presId="urn:microsoft.com/office/officeart/2005/8/layout/hList6"/>
    <dgm:cxn modelId="{9B33940B-0F0D-4314-8B17-8F48A394969B}" type="presParOf" srcId="{6FB0FBC7-552F-48A4-B284-00642E715970}" destId="{099B4D25-6A1E-4FDD-B1D1-2D0FB1B8AF5A}" srcOrd="4" destOrd="0" presId="urn:microsoft.com/office/officeart/2005/8/layout/hList6"/>
    <dgm:cxn modelId="{A16D39C5-B642-4C4B-8145-8172A0483B5F}" type="presParOf" srcId="{6FB0FBC7-552F-48A4-B284-00642E715970}" destId="{AA6667A5-2A3A-46F0-8C87-E3559A793B4D}" srcOrd="5" destOrd="0" presId="urn:microsoft.com/office/officeart/2005/8/layout/hList6"/>
    <dgm:cxn modelId="{A883855B-7868-439F-AA23-291BF6994B2D}" type="presParOf" srcId="{6FB0FBC7-552F-48A4-B284-00642E715970}" destId="{387B8FA0-5DA9-423D-AAA9-7B8850C11FF5}" srcOrd="6" destOrd="0"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EC7743-DB03-4F03-92E8-D1DB4DD1E958}" type="doc">
      <dgm:prSet loTypeId="urn:microsoft.com/office/officeart/2005/8/layout/hList6" loCatId="list" qsTypeId="urn:microsoft.com/office/officeart/2005/8/quickstyle/simple1#4" qsCatId="simple" csTypeId="urn:microsoft.com/office/officeart/2005/8/colors/accent6_2#4" csCatId="accent6" phldr="1"/>
      <dgm:spPr/>
      <dgm:t>
        <a:bodyPr/>
        <a:lstStyle/>
        <a:p>
          <a:endParaRPr lang="zh-CN" altLang="en-US"/>
        </a:p>
      </dgm:t>
    </dgm:pt>
    <dgm:pt modelId="{805489AC-55B7-4B74-B3A2-D2EFC8BD38EE}">
      <dgm:prSet phldrT="[文本]" custT="1"/>
      <dgm:spPr>
        <a:solidFill>
          <a:schemeClr val="bg1">
            <a:lumMod val="85000"/>
          </a:schemeClr>
        </a:solidFill>
      </dgm:spPr>
      <dgm:t>
        <a:bodyPr/>
        <a:lstStyle/>
        <a:p>
          <a:r>
            <a:rPr lang="zh-CN" altLang="en-US" sz="2400" b="0" dirty="0" smtClean="0">
              <a:solidFill>
                <a:srgbClr val="0F46A7"/>
              </a:solidFill>
              <a:latin typeface="微软雅黑" panose="020B0503020204020204" pitchFamily="34" charset="-122"/>
              <a:ea typeface="微软雅黑" panose="020B0503020204020204" pitchFamily="34" charset="-122"/>
            </a:rPr>
            <a:t>机器学习概论</a:t>
          </a:r>
          <a:endParaRPr lang="zh-CN" altLang="en-US" sz="2400" b="0" dirty="0">
            <a:solidFill>
              <a:srgbClr val="0F46A7"/>
            </a:solidFill>
            <a:latin typeface="微软雅黑" panose="020B0503020204020204" pitchFamily="34" charset="-122"/>
            <a:ea typeface="微软雅黑" panose="020B0503020204020204" pitchFamily="34" charset="-122"/>
          </a:endParaRPr>
        </a:p>
      </dgm:t>
    </dgm:pt>
    <dgm:pt modelId="{33CDDD40-AC69-4801-B4CF-25F73D1033E9}" cxnId="{D8D2DC53-CDF1-43FE-8C2A-A55B4D6CE282}"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F9FF7AD0-5681-45A8-AF6A-D0CD5F0DA936}" cxnId="{D8D2DC53-CDF1-43FE-8C2A-A55B4D6CE282}"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640BA71A-B4AB-4E8F-982B-2C473B02ECCC}">
      <dgm:prSet phldrT="[文本]" custT="1"/>
      <dgm:spPr/>
      <dgm:t>
        <a:bodyPr/>
        <a:lstStyle/>
        <a:p>
          <a:r>
            <a:rPr lang="zh-CN" sz="2400" b="1" dirty="0" smtClean="0">
              <a:effectLst/>
            </a:rPr>
            <a:t>机器学习方法及其应用</a:t>
          </a:r>
          <a:endParaRPr lang="zh-CN" altLang="en-US" sz="2400" dirty="0">
            <a:latin typeface="微软雅黑" panose="020B0503020204020204" pitchFamily="34" charset="-122"/>
            <a:ea typeface="微软雅黑" panose="020B0503020204020204" pitchFamily="34" charset="-122"/>
          </a:endParaRPr>
        </a:p>
      </dgm:t>
    </dgm:pt>
    <dgm:pt modelId="{D69DE75C-2582-43F2-9E87-F0EB920F2C71}" cxnId="{2C96F4D8-8CD4-43ED-9B17-2EEDCCD5A31C}"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2FB0554F-3C5C-433B-B048-0735C66C41E1}" cxnId="{2C96F4D8-8CD4-43ED-9B17-2EEDCCD5A31C}"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FA5B62BA-401E-4C17-AD81-A0691135B8D1}">
      <dgm:prSet phldrT="[文本]" custT="1"/>
      <dgm:spPr>
        <a:solidFill>
          <a:schemeClr val="bg1">
            <a:lumMod val="75000"/>
          </a:schemeClr>
        </a:solidFill>
      </dgm:spPr>
      <dgm:t>
        <a:bodyPr/>
        <a:lstStyle/>
        <a:p>
          <a:r>
            <a:rPr lang="zh-CN" altLang="zh-CN" sz="2400" b="1" dirty="0" smtClean="0">
              <a:solidFill>
                <a:srgbClr val="00B0F0"/>
              </a:solidFill>
              <a:effectLst/>
            </a:rPr>
            <a:t>从事机器学习工作的准备</a:t>
          </a:r>
          <a:endParaRPr lang="zh-CN" altLang="en-US" sz="2400" dirty="0">
            <a:solidFill>
              <a:srgbClr val="00B0F0"/>
            </a:solidFill>
            <a:latin typeface="微软雅黑" panose="020B0503020204020204" pitchFamily="34" charset="-122"/>
            <a:ea typeface="微软雅黑" panose="020B0503020204020204" pitchFamily="34" charset="-122"/>
          </a:endParaRPr>
        </a:p>
      </dgm:t>
    </dgm:pt>
    <dgm:pt modelId="{2AC91185-8332-4AED-9FC5-3ECC55B3268D}" cxnId="{93EB6FE7-B225-400B-9D89-D9CE384234C2}" type="parTrans">
      <dgm:prSet/>
      <dgm:spPr/>
      <dgm:t>
        <a:bodyPr/>
        <a:lstStyle/>
        <a:p>
          <a:endParaRPr lang="zh-CN" altLang="en-US"/>
        </a:p>
      </dgm:t>
    </dgm:pt>
    <dgm:pt modelId="{4679A783-236F-47C7-B34D-2C6CF755901C}" cxnId="{93EB6FE7-B225-400B-9D89-D9CE384234C2}" type="sibTrans">
      <dgm:prSet/>
      <dgm:spPr/>
      <dgm:t>
        <a:bodyPr/>
        <a:lstStyle/>
        <a:p>
          <a:endParaRPr lang="zh-CN" altLang="en-US"/>
        </a:p>
      </dgm:t>
    </dgm:pt>
    <dgm:pt modelId="{895D6AF9-F790-41CE-88BD-C971B09156FA}">
      <dgm:prSet phldrT="[文本]" custT="1"/>
      <dgm:spPr>
        <a:solidFill>
          <a:schemeClr val="accent5"/>
        </a:solidFill>
      </dgm:spPr>
      <dgm:t>
        <a:bodyPr/>
        <a:lstStyle/>
        <a:p>
          <a:r>
            <a:rPr lang="zh-CN" altLang="en-US" sz="2400" b="1" dirty="0" smtClean="0">
              <a:solidFill>
                <a:schemeClr val="tx1"/>
              </a:solidFill>
              <a:effectLst/>
            </a:rPr>
            <a:t>机器学习常见问题</a:t>
          </a:r>
          <a:endParaRPr lang="zh-CN" altLang="en-US" sz="2400" b="1" dirty="0">
            <a:solidFill>
              <a:schemeClr val="tx1"/>
            </a:solidFill>
            <a:effectLst/>
          </a:endParaRPr>
        </a:p>
      </dgm:t>
    </dgm:pt>
    <dgm:pt modelId="{4D548D00-DCD3-427E-96E0-A467FD3CBA20}" cxnId="{6BCBA0C2-8C42-4B35-808E-AD6B61F004D0}" type="parTrans">
      <dgm:prSet/>
      <dgm:spPr/>
      <dgm:t>
        <a:bodyPr/>
        <a:lstStyle/>
        <a:p>
          <a:endParaRPr lang="zh-CN" altLang="en-US"/>
        </a:p>
      </dgm:t>
    </dgm:pt>
    <dgm:pt modelId="{4D06BD98-26F4-4008-9E55-F725146821F7}" cxnId="{6BCBA0C2-8C42-4B35-808E-AD6B61F004D0}" type="sibTrans">
      <dgm:prSet/>
      <dgm:spPr/>
      <dgm:t>
        <a:bodyPr/>
        <a:lstStyle/>
        <a:p>
          <a:endParaRPr lang="zh-CN" altLang="en-US"/>
        </a:p>
      </dgm:t>
    </dgm:pt>
    <dgm:pt modelId="{6FB0FBC7-552F-48A4-B284-00642E715970}" type="pres">
      <dgm:prSet presAssocID="{9AEC7743-DB03-4F03-92E8-D1DB4DD1E958}" presName="Name0" presStyleCnt="0">
        <dgm:presLayoutVars>
          <dgm:dir/>
          <dgm:resizeHandles val="exact"/>
        </dgm:presLayoutVars>
      </dgm:prSet>
      <dgm:spPr/>
      <dgm:t>
        <a:bodyPr/>
        <a:lstStyle/>
        <a:p>
          <a:endParaRPr lang="zh-CN" altLang="en-US"/>
        </a:p>
      </dgm:t>
    </dgm:pt>
    <dgm:pt modelId="{1EB23BD7-A6ED-408A-82F4-50EBC7474792}" type="pres">
      <dgm:prSet presAssocID="{805489AC-55B7-4B74-B3A2-D2EFC8BD38EE}" presName="node" presStyleLbl="node1" presStyleIdx="0" presStyleCnt="4">
        <dgm:presLayoutVars>
          <dgm:bulletEnabled val="1"/>
        </dgm:presLayoutVars>
      </dgm:prSet>
      <dgm:spPr/>
      <dgm:t>
        <a:bodyPr/>
        <a:lstStyle/>
        <a:p>
          <a:endParaRPr lang="zh-CN" altLang="en-US"/>
        </a:p>
      </dgm:t>
    </dgm:pt>
    <dgm:pt modelId="{58772DDA-F4ED-4788-9F08-FD20C00F0E75}" type="pres">
      <dgm:prSet presAssocID="{F9FF7AD0-5681-45A8-AF6A-D0CD5F0DA936}" presName="sibTrans" presStyleCnt="0"/>
      <dgm:spPr/>
      <dgm:t>
        <a:bodyPr/>
        <a:lstStyle/>
        <a:p>
          <a:endParaRPr lang="zh-CN" altLang="en-US"/>
        </a:p>
      </dgm:t>
    </dgm:pt>
    <dgm:pt modelId="{168BE953-07BF-411A-8BF8-707EB057ACFA}" type="pres">
      <dgm:prSet presAssocID="{895D6AF9-F790-41CE-88BD-C971B09156FA}" presName="node" presStyleLbl="node1" presStyleIdx="1" presStyleCnt="4" custLinFactX="97329" custLinFactNeighborX="100000">
        <dgm:presLayoutVars>
          <dgm:bulletEnabled val="1"/>
        </dgm:presLayoutVars>
      </dgm:prSet>
      <dgm:spPr/>
      <dgm:t>
        <a:bodyPr/>
        <a:lstStyle/>
        <a:p>
          <a:endParaRPr lang="zh-CN" altLang="en-US"/>
        </a:p>
      </dgm:t>
    </dgm:pt>
    <dgm:pt modelId="{4F6CC3FF-56D9-46BF-9152-8910D050A5CE}" type="pres">
      <dgm:prSet presAssocID="{4D06BD98-26F4-4008-9E55-F725146821F7}" presName="sibTrans" presStyleCnt="0"/>
      <dgm:spPr/>
      <dgm:t>
        <a:bodyPr/>
        <a:lstStyle/>
        <a:p>
          <a:endParaRPr lang="zh-CN" altLang="en-US"/>
        </a:p>
      </dgm:t>
    </dgm:pt>
    <dgm:pt modelId="{099B4D25-6A1E-4FDD-B1D1-2D0FB1B8AF5A}" type="pres">
      <dgm:prSet presAssocID="{640BA71A-B4AB-4E8F-982B-2C473B02ECCC}" presName="node" presStyleLbl="node1" presStyleIdx="2" presStyleCnt="4" custLinFactX="-100000" custLinFactNeighborX="-134685">
        <dgm:presLayoutVars>
          <dgm:bulletEnabled val="1"/>
        </dgm:presLayoutVars>
      </dgm:prSet>
      <dgm:spPr/>
      <dgm:t>
        <a:bodyPr/>
        <a:lstStyle/>
        <a:p>
          <a:endParaRPr lang="zh-CN" altLang="en-US"/>
        </a:p>
      </dgm:t>
    </dgm:pt>
    <dgm:pt modelId="{AA6667A5-2A3A-46F0-8C87-E3559A793B4D}" type="pres">
      <dgm:prSet presAssocID="{2FB0554F-3C5C-433B-B048-0735C66C41E1}" presName="sibTrans" presStyleCnt="0"/>
      <dgm:spPr/>
      <dgm:t>
        <a:bodyPr/>
        <a:lstStyle/>
        <a:p>
          <a:endParaRPr lang="zh-CN" altLang="en-US"/>
        </a:p>
      </dgm:t>
    </dgm:pt>
    <dgm:pt modelId="{387B8FA0-5DA9-423D-AAA9-7B8850C11FF5}" type="pres">
      <dgm:prSet presAssocID="{FA5B62BA-401E-4C17-AD81-A0691135B8D1}" presName="node" presStyleLbl="node1" presStyleIdx="3" presStyleCnt="4">
        <dgm:presLayoutVars>
          <dgm:bulletEnabled val="1"/>
        </dgm:presLayoutVars>
      </dgm:prSet>
      <dgm:spPr/>
      <dgm:t>
        <a:bodyPr/>
        <a:lstStyle/>
        <a:p>
          <a:endParaRPr lang="zh-CN" altLang="en-US"/>
        </a:p>
      </dgm:t>
    </dgm:pt>
  </dgm:ptLst>
  <dgm:cxnLst>
    <dgm:cxn modelId="{2C96F4D8-8CD4-43ED-9B17-2EEDCCD5A31C}" srcId="{9AEC7743-DB03-4F03-92E8-D1DB4DD1E958}" destId="{640BA71A-B4AB-4E8F-982B-2C473B02ECCC}" srcOrd="2" destOrd="0" parTransId="{D69DE75C-2582-43F2-9E87-F0EB920F2C71}" sibTransId="{2FB0554F-3C5C-433B-B048-0735C66C41E1}"/>
    <dgm:cxn modelId="{2DE8D7A0-2906-4094-8B4A-CAFF71F4C12C}" type="presOf" srcId="{805489AC-55B7-4B74-B3A2-D2EFC8BD38EE}" destId="{1EB23BD7-A6ED-408A-82F4-50EBC7474792}" srcOrd="0" destOrd="0" presId="urn:microsoft.com/office/officeart/2005/8/layout/hList6"/>
    <dgm:cxn modelId="{7922334C-99A5-4C2A-99B3-B3AC77F57877}" type="presOf" srcId="{640BA71A-B4AB-4E8F-982B-2C473B02ECCC}" destId="{099B4D25-6A1E-4FDD-B1D1-2D0FB1B8AF5A}" srcOrd="0" destOrd="0" presId="urn:microsoft.com/office/officeart/2005/8/layout/hList6"/>
    <dgm:cxn modelId="{E4F7F7B0-33A7-470F-9655-8F2BD086C4A0}" type="presOf" srcId="{9AEC7743-DB03-4F03-92E8-D1DB4DD1E958}" destId="{6FB0FBC7-552F-48A4-B284-00642E715970}" srcOrd="0" destOrd="0" presId="urn:microsoft.com/office/officeart/2005/8/layout/hList6"/>
    <dgm:cxn modelId="{F192A6D5-A818-44D9-BCBA-F68501383641}" type="presOf" srcId="{895D6AF9-F790-41CE-88BD-C971B09156FA}" destId="{168BE953-07BF-411A-8BF8-707EB057ACFA}" srcOrd="0" destOrd="0" presId="urn:microsoft.com/office/officeart/2005/8/layout/hList6"/>
    <dgm:cxn modelId="{8DCB6B57-5E88-42DD-988F-05567583F715}" type="presOf" srcId="{FA5B62BA-401E-4C17-AD81-A0691135B8D1}" destId="{387B8FA0-5DA9-423D-AAA9-7B8850C11FF5}" srcOrd="0" destOrd="0" presId="urn:microsoft.com/office/officeart/2005/8/layout/hList6"/>
    <dgm:cxn modelId="{93EB6FE7-B225-400B-9D89-D9CE384234C2}" srcId="{9AEC7743-DB03-4F03-92E8-D1DB4DD1E958}" destId="{FA5B62BA-401E-4C17-AD81-A0691135B8D1}" srcOrd="3" destOrd="0" parTransId="{2AC91185-8332-4AED-9FC5-3ECC55B3268D}" sibTransId="{4679A783-236F-47C7-B34D-2C6CF755901C}"/>
    <dgm:cxn modelId="{6BCBA0C2-8C42-4B35-808E-AD6B61F004D0}" srcId="{9AEC7743-DB03-4F03-92E8-D1DB4DD1E958}" destId="{895D6AF9-F790-41CE-88BD-C971B09156FA}" srcOrd="1" destOrd="0" parTransId="{4D548D00-DCD3-427E-96E0-A467FD3CBA20}" sibTransId="{4D06BD98-26F4-4008-9E55-F725146821F7}"/>
    <dgm:cxn modelId="{D8D2DC53-CDF1-43FE-8C2A-A55B4D6CE282}" srcId="{9AEC7743-DB03-4F03-92E8-D1DB4DD1E958}" destId="{805489AC-55B7-4B74-B3A2-D2EFC8BD38EE}" srcOrd="0" destOrd="0" parTransId="{33CDDD40-AC69-4801-B4CF-25F73D1033E9}" sibTransId="{F9FF7AD0-5681-45A8-AF6A-D0CD5F0DA936}"/>
    <dgm:cxn modelId="{5F5723F3-F99C-40F4-8D47-51117BD5A13F}" type="presParOf" srcId="{6FB0FBC7-552F-48A4-B284-00642E715970}" destId="{1EB23BD7-A6ED-408A-82F4-50EBC7474792}" srcOrd="0" destOrd="0" presId="urn:microsoft.com/office/officeart/2005/8/layout/hList6"/>
    <dgm:cxn modelId="{2BAA9E6B-29C8-4519-9106-68CAEACA7CB0}" type="presParOf" srcId="{6FB0FBC7-552F-48A4-B284-00642E715970}" destId="{58772DDA-F4ED-4788-9F08-FD20C00F0E75}" srcOrd="1" destOrd="0" presId="urn:microsoft.com/office/officeart/2005/8/layout/hList6"/>
    <dgm:cxn modelId="{442D98FF-D323-4A36-90DB-186ECBCC676C}" type="presParOf" srcId="{6FB0FBC7-552F-48A4-B284-00642E715970}" destId="{168BE953-07BF-411A-8BF8-707EB057ACFA}" srcOrd="2" destOrd="0" presId="urn:microsoft.com/office/officeart/2005/8/layout/hList6"/>
    <dgm:cxn modelId="{AC37BCF3-BB44-43F0-8BDC-C8D43E970358}" type="presParOf" srcId="{6FB0FBC7-552F-48A4-B284-00642E715970}" destId="{4F6CC3FF-56D9-46BF-9152-8910D050A5CE}" srcOrd="3" destOrd="0" presId="urn:microsoft.com/office/officeart/2005/8/layout/hList6"/>
    <dgm:cxn modelId="{711EE3A3-2973-4758-899B-F5BCE195DABF}" type="presParOf" srcId="{6FB0FBC7-552F-48A4-B284-00642E715970}" destId="{099B4D25-6A1E-4FDD-B1D1-2D0FB1B8AF5A}" srcOrd="4" destOrd="0" presId="urn:microsoft.com/office/officeart/2005/8/layout/hList6"/>
    <dgm:cxn modelId="{61AE0AA9-C765-49DE-A210-CC3E725989B7}" type="presParOf" srcId="{6FB0FBC7-552F-48A4-B284-00642E715970}" destId="{AA6667A5-2A3A-46F0-8C87-E3559A793B4D}" srcOrd="5" destOrd="0" presId="urn:microsoft.com/office/officeart/2005/8/layout/hList6"/>
    <dgm:cxn modelId="{4E3E680E-8FE0-40D1-9C95-35553558D6CA}" type="presParOf" srcId="{6FB0FBC7-552F-48A4-B284-00642E715970}" destId="{387B8FA0-5DA9-423D-AAA9-7B8850C11FF5}" srcOrd="6" destOrd="0"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23BD7-A6ED-408A-82F4-50EBC7474792}">
      <dsp:nvSpPr>
        <dsp:cNvPr id="0" name=""/>
        <dsp:cNvSpPr/>
      </dsp:nvSpPr>
      <dsp:spPr>
        <a:xfrm rot="16200000">
          <a:off x="-769307" y="771744"/>
          <a:ext cx="3935392" cy="2391902"/>
        </a:xfrm>
        <a:prstGeom prst="flowChartManualOperation">
          <a:avLst/>
        </a:prstGeom>
        <a:solidFill>
          <a:schemeClr val="bg1">
            <a:lumMod val="8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altLang="en-US" sz="2400" b="0" kern="1200" dirty="0" smtClean="0">
              <a:solidFill>
                <a:srgbClr val="0F46A7"/>
              </a:solidFill>
              <a:latin typeface="微软雅黑" panose="020B0503020204020204" pitchFamily="34" charset="-122"/>
              <a:ea typeface="微软雅黑" panose="020B0503020204020204" pitchFamily="34" charset="-122"/>
            </a:rPr>
            <a:t>机器学习概论</a:t>
          </a:r>
          <a:endParaRPr lang="zh-CN" altLang="en-US" sz="2400" b="0" kern="1200" dirty="0">
            <a:solidFill>
              <a:srgbClr val="0F46A7"/>
            </a:solidFill>
            <a:latin typeface="微软雅黑" panose="020B0503020204020204" pitchFamily="34" charset="-122"/>
            <a:ea typeface="微软雅黑" panose="020B0503020204020204" pitchFamily="34" charset="-122"/>
          </a:endParaRPr>
        </a:p>
      </dsp:txBody>
      <dsp:txXfrm rot="5400000">
        <a:off x="2438" y="787077"/>
        <a:ext cx="2391902" cy="2361236"/>
      </dsp:txXfrm>
    </dsp:sp>
    <dsp:sp modelId="{168BE953-07BF-411A-8BF8-707EB057ACFA}">
      <dsp:nvSpPr>
        <dsp:cNvPr id="0" name=""/>
        <dsp:cNvSpPr/>
      </dsp:nvSpPr>
      <dsp:spPr>
        <a:xfrm rot="16200000">
          <a:off x="4309395" y="771744"/>
          <a:ext cx="3935392" cy="2391902"/>
        </a:xfrm>
        <a:prstGeom prst="flowChartManualOperation">
          <a:avLst/>
        </a:prstGeom>
        <a:solidFill>
          <a:schemeClr val="accent5"/>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effectLst/>
            </a:rPr>
            <a:t>机器学习常见问题</a:t>
          </a:r>
          <a:endParaRPr lang="zh-CN" altLang="en-US" sz="2400" b="1" kern="1200" dirty="0">
            <a:solidFill>
              <a:schemeClr val="tx1"/>
            </a:solidFill>
            <a:effectLst/>
          </a:endParaRPr>
        </a:p>
      </dsp:txBody>
      <dsp:txXfrm rot="5400000">
        <a:off x="5081140" y="787077"/>
        <a:ext cx="2391902" cy="2361236"/>
      </dsp:txXfrm>
    </dsp:sp>
    <dsp:sp modelId="{099B4D25-6A1E-4FDD-B1D1-2D0FB1B8AF5A}">
      <dsp:nvSpPr>
        <dsp:cNvPr id="0" name=""/>
        <dsp:cNvSpPr/>
      </dsp:nvSpPr>
      <dsp:spPr>
        <a:xfrm rot="16200000">
          <a:off x="1739765" y="771744"/>
          <a:ext cx="3935392" cy="2391902"/>
        </a:xfrm>
        <a:prstGeom prst="flowChartManualOperation">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sz="2400" b="1" kern="1200" dirty="0" smtClean="0">
              <a:effectLst/>
            </a:rPr>
            <a:t>机器学习方法及其应用</a:t>
          </a:r>
          <a:endParaRPr lang="zh-CN" altLang="en-US" sz="2400" kern="1200" dirty="0">
            <a:latin typeface="微软雅黑" panose="020B0503020204020204" pitchFamily="34" charset="-122"/>
            <a:ea typeface="微软雅黑" panose="020B0503020204020204" pitchFamily="34" charset="-122"/>
          </a:endParaRPr>
        </a:p>
      </dsp:txBody>
      <dsp:txXfrm rot="5400000">
        <a:off x="2511510" y="787077"/>
        <a:ext cx="2391902" cy="2361236"/>
      </dsp:txXfrm>
    </dsp:sp>
    <dsp:sp modelId="{387B8FA0-5DA9-423D-AAA9-7B8850C11FF5}">
      <dsp:nvSpPr>
        <dsp:cNvPr id="0" name=""/>
        <dsp:cNvSpPr/>
      </dsp:nvSpPr>
      <dsp:spPr>
        <a:xfrm rot="16200000">
          <a:off x="6944578" y="771744"/>
          <a:ext cx="3935392" cy="2391902"/>
        </a:xfrm>
        <a:prstGeom prst="flowChartManualOperation">
          <a:avLst/>
        </a:prstGeom>
        <a:solidFill>
          <a:schemeClr val="bg1">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altLang="zh-CN" sz="2400" b="1" kern="1200" smtClean="0">
              <a:solidFill>
                <a:srgbClr val="00B0F0"/>
              </a:solidFill>
              <a:effectLst/>
            </a:rPr>
            <a:t>从事机器学习工作的准备</a:t>
          </a:r>
          <a:endParaRPr lang="zh-CN" altLang="en-US" sz="2400" kern="1200" dirty="0">
            <a:solidFill>
              <a:srgbClr val="00B0F0"/>
            </a:solidFill>
            <a:latin typeface="微软雅黑" panose="020B0503020204020204" pitchFamily="34" charset="-122"/>
            <a:ea typeface="微软雅黑" panose="020B0503020204020204" pitchFamily="34" charset="-122"/>
          </a:endParaRPr>
        </a:p>
      </dsp:txBody>
      <dsp:txXfrm rot="5400000">
        <a:off x="7716323" y="787077"/>
        <a:ext cx="2391902" cy="2361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23BD7-A6ED-408A-82F4-50EBC7474792}">
      <dsp:nvSpPr>
        <dsp:cNvPr id="0" name=""/>
        <dsp:cNvSpPr/>
      </dsp:nvSpPr>
      <dsp:spPr>
        <a:xfrm rot="16200000">
          <a:off x="-769307" y="771744"/>
          <a:ext cx="3935392" cy="2391902"/>
        </a:xfrm>
        <a:prstGeom prst="flowChartManualOperation">
          <a:avLst/>
        </a:prstGeom>
        <a:solidFill>
          <a:schemeClr val="bg1">
            <a:lumMod val="8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altLang="en-US" sz="2400" b="0" kern="1200" dirty="0" smtClean="0">
              <a:solidFill>
                <a:srgbClr val="0F46A7"/>
              </a:solidFill>
              <a:latin typeface="微软雅黑" panose="020B0503020204020204" pitchFamily="34" charset="-122"/>
              <a:ea typeface="微软雅黑" panose="020B0503020204020204" pitchFamily="34" charset="-122"/>
            </a:rPr>
            <a:t>机器学习概论</a:t>
          </a:r>
          <a:endParaRPr lang="zh-CN" altLang="en-US" sz="2400" b="0" kern="1200" dirty="0">
            <a:solidFill>
              <a:srgbClr val="0F46A7"/>
            </a:solidFill>
            <a:latin typeface="微软雅黑" panose="020B0503020204020204" pitchFamily="34" charset="-122"/>
            <a:ea typeface="微软雅黑" panose="020B0503020204020204" pitchFamily="34" charset="-122"/>
          </a:endParaRPr>
        </a:p>
      </dsp:txBody>
      <dsp:txXfrm rot="5400000">
        <a:off x="2438" y="787077"/>
        <a:ext cx="2391902" cy="2361236"/>
      </dsp:txXfrm>
    </dsp:sp>
    <dsp:sp modelId="{168BE953-07BF-411A-8BF8-707EB057ACFA}">
      <dsp:nvSpPr>
        <dsp:cNvPr id="0" name=""/>
        <dsp:cNvSpPr/>
      </dsp:nvSpPr>
      <dsp:spPr>
        <a:xfrm rot="16200000">
          <a:off x="4309395" y="771744"/>
          <a:ext cx="3935392" cy="2391902"/>
        </a:xfrm>
        <a:prstGeom prst="flowChartManualOperation">
          <a:avLst/>
        </a:prstGeom>
        <a:solidFill>
          <a:schemeClr val="accent5"/>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effectLst/>
            </a:rPr>
            <a:t>机器学习常见问题</a:t>
          </a:r>
          <a:endParaRPr lang="zh-CN" altLang="en-US" sz="2400" b="1" kern="1200" dirty="0">
            <a:solidFill>
              <a:schemeClr val="tx1"/>
            </a:solidFill>
            <a:effectLst/>
          </a:endParaRPr>
        </a:p>
      </dsp:txBody>
      <dsp:txXfrm rot="5400000">
        <a:off x="5081140" y="787077"/>
        <a:ext cx="2391902" cy="2361236"/>
      </dsp:txXfrm>
    </dsp:sp>
    <dsp:sp modelId="{099B4D25-6A1E-4FDD-B1D1-2D0FB1B8AF5A}">
      <dsp:nvSpPr>
        <dsp:cNvPr id="0" name=""/>
        <dsp:cNvSpPr/>
      </dsp:nvSpPr>
      <dsp:spPr>
        <a:xfrm rot="16200000">
          <a:off x="1739765" y="771744"/>
          <a:ext cx="3935392" cy="2391902"/>
        </a:xfrm>
        <a:prstGeom prst="flowChartManualOperation">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sz="2400" b="1" kern="1200" dirty="0" smtClean="0">
              <a:effectLst/>
            </a:rPr>
            <a:t>机器学习方法及其应用</a:t>
          </a:r>
          <a:endParaRPr lang="zh-CN" altLang="en-US" sz="2400" kern="1200" dirty="0">
            <a:latin typeface="微软雅黑" panose="020B0503020204020204" pitchFamily="34" charset="-122"/>
            <a:ea typeface="微软雅黑" panose="020B0503020204020204" pitchFamily="34" charset="-122"/>
          </a:endParaRPr>
        </a:p>
      </dsp:txBody>
      <dsp:txXfrm rot="5400000">
        <a:off x="2511510" y="787077"/>
        <a:ext cx="2391902" cy="2361236"/>
      </dsp:txXfrm>
    </dsp:sp>
    <dsp:sp modelId="{387B8FA0-5DA9-423D-AAA9-7B8850C11FF5}">
      <dsp:nvSpPr>
        <dsp:cNvPr id="0" name=""/>
        <dsp:cNvSpPr/>
      </dsp:nvSpPr>
      <dsp:spPr>
        <a:xfrm rot="16200000">
          <a:off x="6944578" y="771744"/>
          <a:ext cx="3935392" cy="2391902"/>
        </a:xfrm>
        <a:prstGeom prst="flowChartManualOperation">
          <a:avLst/>
        </a:prstGeom>
        <a:solidFill>
          <a:schemeClr val="bg1">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altLang="zh-CN" sz="2400" b="1" kern="1200" smtClean="0">
              <a:solidFill>
                <a:srgbClr val="00B0F0"/>
              </a:solidFill>
              <a:effectLst/>
            </a:rPr>
            <a:t>从事机器学习工作的准备</a:t>
          </a:r>
          <a:endParaRPr lang="zh-CN" altLang="en-US" sz="2400" kern="1200" dirty="0">
            <a:solidFill>
              <a:srgbClr val="00B0F0"/>
            </a:solidFill>
            <a:latin typeface="微软雅黑" panose="020B0503020204020204" pitchFamily="34" charset="-122"/>
            <a:ea typeface="微软雅黑" panose="020B0503020204020204" pitchFamily="34" charset="-122"/>
          </a:endParaRPr>
        </a:p>
      </dsp:txBody>
      <dsp:txXfrm rot="5400000">
        <a:off x="7716323" y="787077"/>
        <a:ext cx="2391902" cy="2361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108031" cy="3934367"/>
        <a:chOff x="0" y="0"/>
        <a:chExt cx="10108031" cy="3934367"/>
      </a:xfrm>
    </dsp:grpSpPr>
    <dsp:sp modelId="{1EB23BD7-A6ED-408A-82F4-50EBC7474792}">
      <dsp:nvSpPr>
        <dsp:cNvPr id="3" name="流程图: 手动操作 2"/>
        <dsp:cNvSpPr/>
      </dsp:nvSpPr>
      <dsp:spPr bwMode="white">
        <a:xfrm rot="-5400000">
          <a:off x="-770967" y="770967"/>
          <a:ext cx="3934367" cy="2392433"/>
        </a:xfrm>
        <a:prstGeom prst="flowChartManualOperation">
          <a:avLst/>
        </a:prstGeom>
        <a:solidFill>
          <a:schemeClr val="bg1">
            <a:lumMod val="85000"/>
          </a:schemeClr>
        </a:solidFill>
      </dsp:spPr>
      <dsp:style>
        <a:lnRef idx="2">
          <a:schemeClr val="lt1"/>
        </a:lnRef>
        <a:fillRef idx="1">
          <a:schemeClr val="accent6"/>
        </a:fillRef>
        <a:effectRef idx="0">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0" dirty="0" smtClean="0">
              <a:solidFill>
                <a:srgbClr val="0F46A7"/>
              </a:solidFill>
              <a:latin typeface="微软雅黑" panose="020B0503020204020204" pitchFamily="34" charset="-122"/>
              <a:ea typeface="微软雅黑" panose="020B0503020204020204" pitchFamily="34" charset="-122"/>
            </a:rPr>
            <a:t>机器学习概论</a:t>
          </a:r>
          <a:endParaRPr lang="zh-CN" altLang="en-US" sz="2400" b="0" dirty="0">
            <a:solidFill>
              <a:srgbClr val="0F46A7"/>
            </a:solidFill>
            <a:latin typeface="微软雅黑" panose="020B0503020204020204" pitchFamily="34" charset="-122"/>
            <a:ea typeface="微软雅黑" panose="020B0503020204020204" pitchFamily="34" charset="-122"/>
          </a:endParaRPr>
        </a:p>
      </dsp:txBody>
      <dsp:txXfrm rot="-5400000">
        <a:off x="-770967" y="770967"/>
        <a:ext cx="3934367" cy="2392433"/>
      </dsp:txXfrm>
    </dsp:sp>
    <dsp:sp modelId="{168BE953-07BF-411A-8BF8-707EB057ACFA}">
      <dsp:nvSpPr>
        <dsp:cNvPr id="4" name="流程图: 手动操作 3"/>
        <dsp:cNvSpPr/>
      </dsp:nvSpPr>
      <dsp:spPr bwMode="white">
        <a:xfrm rot="-5400000">
          <a:off x="4308863" y="770967"/>
          <a:ext cx="3934367" cy="2392433"/>
        </a:xfrm>
        <a:prstGeom prst="flowChartManualOperation">
          <a:avLst/>
        </a:prstGeom>
        <a:solidFill>
          <a:schemeClr val="accent5"/>
        </a:solidFill>
      </dsp:spPr>
      <dsp:style>
        <a:lnRef idx="2">
          <a:schemeClr val="lt1"/>
        </a:lnRef>
        <a:fillRef idx="1">
          <a:schemeClr val="accent6"/>
        </a:fillRef>
        <a:effectRef idx="0">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tx1"/>
              </a:solidFill>
              <a:effectLst/>
            </a:rPr>
            <a:t>机器学习常见问题</a:t>
          </a:r>
          <a:endParaRPr lang="zh-CN" altLang="en-US" sz="2400" b="1" dirty="0">
            <a:solidFill>
              <a:schemeClr val="tx1"/>
            </a:solidFill>
            <a:effectLst/>
          </a:endParaRPr>
        </a:p>
      </dsp:txBody>
      <dsp:txXfrm rot="-5400000">
        <a:off x="4308863" y="770967"/>
        <a:ext cx="3934367" cy="2392433"/>
      </dsp:txXfrm>
    </dsp:sp>
    <dsp:sp modelId="{099B4D25-6A1E-4FDD-B1D1-2D0FB1B8AF5A}">
      <dsp:nvSpPr>
        <dsp:cNvPr id="5" name="流程图: 手动操作 4"/>
        <dsp:cNvSpPr/>
      </dsp:nvSpPr>
      <dsp:spPr bwMode="white">
        <a:xfrm rot="-5400000">
          <a:off x="1738663" y="770967"/>
          <a:ext cx="3934367" cy="2392433"/>
        </a:xfrm>
        <a:prstGeom prst="flowChartManualOperation">
          <a:avLst/>
        </a:prstGeom>
      </dsp:spPr>
      <dsp:style>
        <a:lnRef idx="2">
          <a:schemeClr val="lt1"/>
        </a:lnRef>
        <a:fillRef idx="1">
          <a:schemeClr val="accent6"/>
        </a:fillRef>
        <a:effectRef idx="0">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400" b="1" dirty="0" smtClean="0">
              <a:effectLst/>
            </a:rPr>
            <a:t>机器学习方法及其应用</a:t>
          </a:r>
          <a:endParaRPr lang="zh-CN" altLang="en-US" sz="2400" dirty="0">
            <a:latin typeface="微软雅黑" panose="020B0503020204020204" pitchFamily="34" charset="-122"/>
            <a:ea typeface="微软雅黑" panose="020B0503020204020204" pitchFamily="34" charset="-122"/>
          </a:endParaRPr>
        </a:p>
      </dsp:txBody>
      <dsp:txXfrm rot="-5400000">
        <a:off x="1738663" y="770967"/>
        <a:ext cx="3934367" cy="2392433"/>
      </dsp:txXfrm>
    </dsp:sp>
    <dsp:sp modelId="{387B8FA0-5DA9-423D-AAA9-7B8850C11FF5}">
      <dsp:nvSpPr>
        <dsp:cNvPr id="6" name="流程图: 手动操作 5"/>
        <dsp:cNvSpPr/>
      </dsp:nvSpPr>
      <dsp:spPr bwMode="white">
        <a:xfrm rot="-5400000">
          <a:off x="6944630" y="770967"/>
          <a:ext cx="3934367" cy="2392433"/>
        </a:xfrm>
        <a:prstGeom prst="flowChartManualOperation">
          <a:avLst/>
        </a:prstGeom>
        <a:solidFill>
          <a:schemeClr val="bg1">
            <a:lumMod val="75000"/>
          </a:schemeClr>
        </a:solidFill>
      </dsp:spPr>
      <dsp:style>
        <a:lnRef idx="2">
          <a:schemeClr val="lt1"/>
        </a:lnRef>
        <a:fillRef idx="1">
          <a:schemeClr val="accent6"/>
        </a:fillRef>
        <a:effectRef idx="0">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2400" b="1" smtClean="0">
              <a:solidFill>
                <a:srgbClr val="00B0F0"/>
              </a:solidFill>
              <a:effectLst/>
            </a:rPr>
            <a:t>从事机器学习工作的准备</a:t>
          </a:r>
          <a:endParaRPr lang="zh-CN" altLang="en-US" sz="2400" dirty="0">
            <a:solidFill>
              <a:srgbClr val="00B0F0"/>
            </a:solidFill>
            <a:latin typeface="微软雅黑" panose="020B0503020204020204" pitchFamily="34" charset="-122"/>
            <a:ea typeface="微软雅黑" panose="020B0503020204020204" pitchFamily="34" charset="-122"/>
          </a:endParaRPr>
        </a:p>
      </dsp:txBody>
      <dsp:txXfrm rot="-5400000">
        <a:off x="6944630" y="770967"/>
        <a:ext cx="3934367" cy="2392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108031" cy="3934367"/>
        <a:chOff x="0" y="0"/>
        <a:chExt cx="10108031" cy="3934367"/>
      </a:xfrm>
    </dsp:grpSpPr>
    <dsp:sp modelId="{1EB23BD7-A6ED-408A-82F4-50EBC7474792}">
      <dsp:nvSpPr>
        <dsp:cNvPr id="3" name="流程图: 手动操作 2"/>
        <dsp:cNvSpPr/>
      </dsp:nvSpPr>
      <dsp:spPr bwMode="white">
        <a:xfrm rot="-5400000">
          <a:off x="-770967" y="770967"/>
          <a:ext cx="3934367" cy="2392433"/>
        </a:xfrm>
        <a:prstGeom prst="flowChartManualOperation">
          <a:avLst/>
        </a:prstGeom>
        <a:solidFill>
          <a:schemeClr val="bg1">
            <a:lumMod val="85000"/>
          </a:schemeClr>
        </a:solidFill>
      </dsp:spPr>
      <dsp:style>
        <a:lnRef idx="2">
          <a:schemeClr val="lt1"/>
        </a:lnRef>
        <a:fillRef idx="1">
          <a:schemeClr val="accent6"/>
        </a:fillRef>
        <a:effectRef idx="0">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0" dirty="0" smtClean="0">
              <a:solidFill>
                <a:srgbClr val="0F46A7"/>
              </a:solidFill>
              <a:latin typeface="微软雅黑" panose="020B0503020204020204" pitchFamily="34" charset="-122"/>
              <a:ea typeface="微软雅黑" panose="020B0503020204020204" pitchFamily="34" charset="-122"/>
            </a:rPr>
            <a:t>机器学习概论</a:t>
          </a:r>
          <a:endParaRPr lang="zh-CN" altLang="en-US" sz="2400" b="0" dirty="0">
            <a:solidFill>
              <a:srgbClr val="0F46A7"/>
            </a:solidFill>
            <a:latin typeface="微软雅黑" panose="020B0503020204020204" pitchFamily="34" charset="-122"/>
            <a:ea typeface="微软雅黑" panose="020B0503020204020204" pitchFamily="34" charset="-122"/>
          </a:endParaRPr>
        </a:p>
      </dsp:txBody>
      <dsp:txXfrm rot="-5400000">
        <a:off x="-770967" y="770967"/>
        <a:ext cx="3934367" cy="2392433"/>
      </dsp:txXfrm>
    </dsp:sp>
    <dsp:sp modelId="{168BE953-07BF-411A-8BF8-707EB057ACFA}">
      <dsp:nvSpPr>
        <dsp:cNvPr id="4" name="流程图: 手动操作 3"/>
        <dsp:cNvSpPr/>
      </dsp:nvSpPr>
      <dsp:spPr bwMode="white">
        <a:xfrm rot="-5400000">
          <a:off x="4308863" y="770967"/>
          <a:ext cx="3934367" cy="2392433"/>
        </a:xfrm>
        <a:prstGeom prst="flowChartManualOperation">
          <a:avLst/>
        </a:prstGeom>
        <a:solidFill>
          <a:schemeClr val="accent5"/>
        </a:solidFill>
      </dsp:spPr>
      <dsp:style>
        <a:lnRef idx="2">
          <a:schemeClr val="lt1"/>
        </a:lnRef>
        <a:fillRef idx="1">
          <a:schemeClr val="accent6"/>
        </a:fillRef>
        <a:effectRef idx="0">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tx1"/>
              </a:solidFill>
              <a:effectLst/>
            </a:rPr>
            <a:t>机器学习常见问题</a:t>
          </a:r>
          <a:endParaRPr lang="zh-CN" altLang="en-US" sz="2400" b="1" dirty="0">
            <a:solidFill>
              <a:schemeClr val="tx1"/>
            </a:solidFill>
            <a:effectLst/>
          </a:endParaRPr>
        </a:p>
      </dsp:txBody>
      <dsp:txXfrm rot="-5400000">
        <a:off x="4308863" y="770967"/>
        <a:ext cx="3934367" cy="2392433"/>
      </dsp:txXfrm>
    </dsp:sp>
    <dsp:sp modelId="{099B4D25-6A1E-4FDD-B1D1-2D0FB1B8AF5A}">
      <dsp:nvSpPr>
        <dsp:cNvPr id="5" name="流程图: 手动操作 4"/>
        <dsp:cNvSpPr/>
      </dsp:nvSpPr>
      <dsp:spPr bwMode="white">
        <a:xfrm rot="-5400000">
          <a:off x="1738663" y="770967"/>
          <a:ext cx="3934367" cy="2392433"/>
        </a:xfrm>
        <a:prstGeom prst="flowChartManualOperation">
          <a:avLst/>
        </a:prstGeom>
      </dsp:spPr>
      <dsp:style>
        <a:lnRef idx="2">
          <a:schemeClr val="lt1"/>
        </a:lnRef>
        <a:fillRef idx="1">
          <a:schemeClr val="accent6"/>
        </a:fillRef>
        <a:effectRef idx="0">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400" b="1" dirty="0" smtClean="0">
              <a:effectLst/>
            </a:rPr>
            <a:t>机器学习方法及其应用</a:t>
          </a:r>
          <a:endParaRPr lang="zh-CN" altLang="en-US" sz="2400" dirty="0">
            <a:latin typeface="微软雅黑" panose="020B0503020204020204" pitchFamily="34" charset="-122"/>
            <a:ea typeface="微软雅黑" panose="020B0503020204020204" pitchFamily="34" charset="-122"/>
          </a:endParaRPr>
        </a:p>
      </dsp:txBody>
      <dsp:txXfrm rot="-5400000">
        <a:off x="1738663" y="770967"/>
        <a:ext cx="3934367" cy="2392433"/>
      </dsp:txXfrm>
    </dsp:sp>
    <dsp:sp modelId="{387B8FA0-5DA9-423D-AAA9-7B8850C11FF5}">
      <dsp:nvSpPr>
        <dsp:cNvPr id="6" name="流程图: 手动操作 5"/>
        <dsp:cNvSpPr/>
      </dsp:nvSpPr>
      <dsp:spPr bwMode="white">
        <a:xfrm rot="-5400000">
          <a:off x="6944630" y="770967"/>
          <a:ext cx="3934367" cy="2392433"/>
        </a:xfrm>
        <a:prstGeom prst="flowChartManualOperation">
          <a:avLst/>
        </a:prstGeom>
        <a:solidFill>
          <a:schemeClr val="bg1">
            <a:lumMod val="75000"/>
          </a:schemeClr>
        </a:solidFill>
      </dsp:spPr>
      <dsp:style>
        <a:lnRef idx="2">
          <a:schemeClr val="lt1"/>
        </a:lnRef>
        <a:fillRef idx="1">
          <a:schemeClr val="accent6"/>
        </a:fillRef>
        <a:effectRef idx="0">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2400" b="1" dirty="0" smtClean="0">
              <a:solidFill>
                <a:srgbClr val="00B0F0"/>
              </a:solidFill>
              <a:effectLst/>
            </a:rPr>
            <a:t>从事机器学习工作的准备</a:t>
          </a:r>
          <a:endParaRPr lang="zh-CN" altLang="en-US" sz="2400" dirty="0">
            <a:solidFill>
              <a:srgbClr val="00B0F0"/>
            </a:solidFill>
            <a:latin typeface="微软雅黑" panose="020B0503020204020204" pitchFamily="34" charset="-122"/>
            <a:ea typeface="微软雅黑" panose="020B0503020204020204" pitchFamily="34" charset="-122"/>
          </a:endParaRPr>
        </a:p>
      </dsp:txBody>
      <dsp:txXfrm rot="-5400000">
        <a:off x="6944630" y="770967"/>
        <a:ext cx="3934367" cy="239243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4" Type="http://schemas.openxmlformats.org/officeDocument/2006/relationships/image" Target="../media/image7.wmf"/><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6.wmf"/><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2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D4AB4-4058-45D2-9991-3F95F9D64E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26A60-A884-47AE-B54F-A1D5431B02D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608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8D48DD5B-3374-47CB-B40B-190EE911A6B0}" type="slidenum">
              <a:rPr lang="zh-CN" altLang="en-US" smtClean="0"/>
            </a:fld>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710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BC997A10-74AE-4CF7-B11C-EB62F73DB5B0}" type="slidenum">
              <a:rPr lang="zh-CN" altLang="en-US" smtClean="0"/>
            </a:fld>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608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8D48DD5B-3374-47CB-B40B-190EE911A6B0}" type="slidenum">
              <a:rPr lang="zh-CN" altLang="en-US" smtClean="0"/>
            </a:fld>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8132"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8CAFBBCE-7AB6-4A0A-B660-B46AE3D1CB16}" type="slidenum">
              <a:rPr lang="zh-CN" altLang="en-US" smtClean="0"/>
            </a:fld>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5018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12871BB9-55D2-436B-AC52-B78C06DD7A0F}" type="slidenum">
              <a:rPr lang="zh-CN" altLang="en-US" smtClean="0"/>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3012"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9C8E2460-579D-46B8-A860-4F755EA7BA38}" type="slidenum">
              <a:rPr lang="zh-CN" altLang="en-US" smtClean="0"/>
            </a:fld>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5018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12871BB9-55D2-436B-AC52-B78C06DD7A0F}" type="slidenum">
              <a:rPr lang="zh-CN" altLang="en-US" smtClean="0"/>
            </a:fld>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3012"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9C8E2460-579D-46B8-A860-4F755EA7BA38}" type="slidenum">
              <a:rPr lang="zh-CN" altLang="en-US" smtClean="0"/>
            </a:fld>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b="1" smtClean="0">
                <a:latin typeface="黑体" panose="02010609060101010101" charset="-122"/>
                <a:ea typeface="黑体" panose="02010609060101010101" charset="-122"/>
              </a:rPr>
              <a:t>SAP KXEN</a:t>
            </a:r>
            <a:endParaRPr lang="zh-CN" altLang="en-US" smtClean="0"/>
          </a:p>
        </p:txBody>
      </p:sp>
      <p:sp>
        <p:nvSpPr>
          <p:cNvPr id="5427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9C07E39A-9F1C-4622-9D82-DA94E7926124}" type="slidenum">
              <a:rPr lang="zh-CN" altLang="en-US" smtClean="0"/>
            </a:fld>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b="1" smtClean="0">
                <a:latin typeface="黑体" panose="02010609060101010101" charset="-122"/>
                <a:ea typeface="黑体" panose="02010609060101010101" charset="-122"/>
              </a:rPr>
              <a:t>SAP KXEN</a:t>
            </a:r>
            <a:endParaRPr lang="zh-CN" altLang="en-US" smtClean="0"/>
          </a:p>
        </p:txBody>
      </p:sp>
      <p:sp>
        <p:nvSpPr>
          <p:cNvPr id="5530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D5D49283-BCF3-4631-B2F2-7021FBB59EC4}" type="slidenum">
              <a:rPr lang="zh-CN" altLang="en-US" smtClean="0"/>
            </a:fld>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FB59E95E-598E-4A17-B808-1D4B53E6D3DF}" type="slidenum">
              <a:rPr lang="zh-CN" altLang="en-US" smtClean="0"/>
            </a:fld>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1D182476-4B41-44A1-B7BC-D17EC00929AD}" type="slidenum">
              <a:rPr lang="zh-CN" altLang="en-US" smtClean="0"/>
            </a:fld>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b="1" smtClean="0">
                <a:latin typeface="黑体" panose="02010609060101010101" charset="-122"/>
                <a:ea typeface="黑体" panose="02010609060101010101" charset="-122"/>
              </a:rPr>
              <a:t>SAP KXEN</a:t>
            </a:r>
            <a:endParaRPr lang="zh-CN" altLang="en-US" smtClean="0"/>
          </a:p>
        </p:txBody>
      </p:sp>
      <p:sp>
        <p:nvSpPr>
          <p:cNvPr id="5632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DF25CD3C-6E86-4C08-8D05-7BF81D1A8181}" type="slidenum">
              <a:rPr lang="zh-CN" altLang="en-US" smtClean="0"/>
            </a:fld>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B76C3F40-8A83-48A6-97D7-6C80023B6A03}" type="slidenum">
              <a:rPr lang="zh-CN" altLang="en-US" smtClean="0"/>
            </a:fld>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8E1ED7E1-FE29-4725-B8BD-A3618426D453}" type="slidenum">
              <a:rPr lang="zh-CN" altLang="en-US" smtClean="0"/>
            </a:fld>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9C808927-643F-4579-A45E-F28CD9879049}" type="slidenum">
              <a:rPr lang="zh-CN" altLang="en-US" smtClean="0"/>
            </a:fld>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105D2A5F-B872-41FC-AF0C-1F6208F2BC66}" type="slidenum">
              <a:rPr lang="zh-CN" altLang="en-US" smtClean="0"/>
            </a:fld>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3012"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9C8E2460-579D-46B8-A860-4F755EA7BA38}" type="slidenum">
              <a:rPr lang="zh-CN" altLang="en-US" smtClean="0"/>
            </a:fld>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819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5A08BDCB-E079-44C6-AF64-CEEFB4AECFE0}" type="slidenum">
              <a:rPr lang="zh-CN" altLang="en-US" smtClean="0"/>
            </a:fld>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1536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CB8FF3D1-6CFD-4EF6-9EC0-4BAB8F6B1DBD}" type="slidenum">
              <a:rPr lang="zh-CN" altLang="en-US" smtClean="0"/>
            </a:fld>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3994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CC6D0634-D227-40E9-80F3-FAD53DE1DB9F}" type="slidenum">
              <a:rPr lang="zh-CN" altLang="en-US" smtClean="0"/>
            </a:fld>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198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B90E791F-C6BC-4A37-8FFC-642CEB03B997}" type="slidenum">
              <a:rPr lang="zh-CN" altLang="en-US" smtClean="0"/>
            </a:fld>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403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38E06E97-28E0-48F6-ABE7-30F897E09087}" type="slidenum">
              <a:rPr lang="zh-CN" altLang="en-US" smtClean="0"/>
            </a:fld>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3012"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9C8E2460-579D-46B8-A860-4F755EA7BA38}" type="slidenum">
              <a:rPr lang="zh-CN" altLang="en-US" smtClean="0"/>
            </a:fld>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7680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26AD4700-648D-40F5-A6C5-473CD38DFB14}" type="slidenum">
              <a:rPr lang="zh-CN" altLang="en-US" smtClean="0"/>
            </a:fld>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7680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26AD4700-648D-40F5-A6C5-473CD38DFB14}" type="slidenum">
              <a:rPr lang="zh-CN" altLang="en-US" smtClean="0"/>
            </a:fld>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b="1" smtClean="0">
                <a:latin typeface="黑体" panose="02010609060101010101" charset="-122"/>
                <a:ea typeface="黑体" panose="02010609060101010101" charset="-122"/>
              </a:rPr>
              <a:t>SAP KXEN</a:t>
            </a:r>
            <a:endParaRPr lang="zh-CN" altLang="en-US" smtClean="0"/>
          </a:p>
        </p:txBody>
      </p:sp>
      <p:sp>
        <p:nvSpPr>
          <p:cNvPr id="6246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5EC0FC2B-6944-4E69-9A0F-9D81A6DEA213}" type="slidenum">
              <a:rPr lang="zh-CN" altLang="en-US" smtClean="0"/>
            </a:fld>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403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38E06E97-28E0-48F6-ABE7-30F897E09087}" type="slidenum">
              <a:rPr lang="zh-CN" altLang="en-US" smtClean="0"/>
            </a:fld>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787400" y="266700"/>
            <a:ext cx="10388600" cy="11049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24000" y="1790700"/>
            <a:ext cx="10363200" cy="20002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1524000" y="3943350"/>
            <a:ext cx="10363200" cy="20002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1"/>
          </p:nvPr>
        </p:nvSpPr>
        <p:spPr/>
        <p:txBody>
          <a:bodyPr/>
          <a:p>
            <a:pPr lvl="0" eaLnBrk="1" hangingPunct="1"/>
            <a:fld id="{9A0DB2DC-4C9A-4742-B13C-FB6460FD3503}" type="slidenum">
              <a:rPr lang="en-US" altLang="zh-CN" dirty="0"/>
            </a:fld>
            <a:endParaRPr lang="en-US" altLang="zh-CN" dirty="0"/>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smtClean="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1" y="612775"/>
            <a:ext cx="1276349"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6" name="页脚占位符 2"/>
          <p:cNvSpPr>
            <a:spLocks noGrp="1"/>
          </p:cNvSpPr>
          <p:nvPr>
            <p:ph type="ftr" sz="quarter" idx="11"/>
          </p:nvPr>
        </p:nvSpPr>
        <p:spPr>
          <a:xfrm>
            <a:off x="7010401" y="612775"/>
            <a:ext cx="1767417"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solidFill>
                  <a:prstClr val="black">
                    <a:tint val="75000"/>
                  </a:prstClr>
                </a:solidFill>
              </a:rPr>
            </a:fld>
            <a:endParaRPr lang="en-US" altLang="zh-CN">
              <a:solidFill>
                <a:prstClr val="black">
                  <a:tint val="75000"/>
                </a:prstClr>
              </a:solidFill>
            </a:endParaRPr>
          </a:p>
        </p:txBody>
      </p:sp>
      <p:sp>
        <p:nvSpPr>
          <p:cNvPr id="8" name="TextBox 7"/>
          <p:cNvSpPr txBox="1"/>
          <p:nvPr userDrawn="1"/>
        </p:nvSpPr>
        <p:spPr>
          <a:xfrm>
            <a:off x="10291156" y="6309359"/>
            <a:ext cx="1338828" cy="369332"/>
          </a:xfrm>
          <a:prstGeom prst="rect">
            <a:avLst/>
          </a:prstGeom>
          <a:noFill/>
        </p:spPr>
        <p:txBody>
          <a:bodyPr wrap="none" rtlCol="0">
            <a:spAutoFit/>
          </a:bodyPr>
          <a:lstStyle/>
          <a:p>
            <a:r>
              <a:rPr lang="zh-CN" altLang="en-US" dirty="0" smtClean="0">
                <a:solidFill>
                  <a:prstClr val="black"/>
                </a:solidFill>
              </a:rPr>
              <a:t>计算机导论</a:t>
            </a:r>
            <a:endParaRPr lang="zh-CN" altLang="en-US" dirty="0">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4" y="487807"/>
            <a:ext cx="10954599" cy="828460"/>
          </a:xfrm>
        </p:spPr>
        <p:txBody>
          <a:bodyPr/>
          <a:lstStyle>
            <a:lvl1pPr>
              <a:defRPr spc="300" baseline="0"/>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575153" y="1487980"/>
            <a:ext cx="10954600" cy="4688985"/>
          </a:xfrm>
        </p:spPr>
        <p:txBody>
          <a:bodyPr/>
          <a:lstStyle>
            <a:lvl1pPr marL="431800" indent="-431800" algn="just">
              <a:lnSpc>
                <a:spcPct val="120000"/>
              </a:lnSpc>
              <a:spcBef>
                <a:spcPts val="600"/>
              </a:spcBef>
              <a:buClr>
                <a:srgbClr val="0070C0"/>
              </a:buClr>
              <a:buFont typeface="Wingdings" panose="05000000000000000000" pitchFamily="2" charset="2"/>
              <a:buChar char="Ø"/>
              <a:defRPr sz="3200" b="1" i="0" spc="100" baseline="0">
                <a:solidFill>
                  <a:srgbClr val="002060"/>
                </a:solidFill>
                <a:latin typeface="微软雅黑" panose="020B0503020204020204" pitchFamily="34" charset="-122"/>
                <a:ea typeface="微软雅黑" panose="020B0503020204020204" pitchFamily="34" charset="-122"/>
              </a:defRPr>
            </a:lvl1pPr>
            <a:lvl2pPr marL="864235" indent="-431800" algn="just">
              <a:lnSpc>
                <a:spcPct val="110000"/>
              </a:lnSpc>
              <a:buClr>
                <a:srgbClr val="C00000"/>
              </a:buClr>
              <a:buFont typeface="Wingdings" panose="05000000000000000000" pitchFamily="2" charset="2"/>
              <a:buChar char="Ø"/>
              <a:defRPr sz="3000" b="1" spc="100" baseline="0">
                <a:solidFill>
                  <a:srgbClr val="002060"/>
                </a:solidFill>
                <a:latin typeface="微软雅黑" panose="020B0503020204020204" pitchFamily="34" charset="-122"/>
                <a:ea typeface="微软雅黑" panose="020B0503020204020204" pitchFamily="34" charset="-122"/>
              </a:defRPr>
            </a:lvl2pPr>
            <a:lvl3pPr marL="1143000" indent="-228600" algn="just">
              <a:buFont typeface="Wingdings" panose="05000000000000000000" pitchFamily="2" charset="2"/>
              <a:buChar char="Ø"/>
              <a:defRPr/>
            </a:lvl3pPr>
            <a:lvl4pPr marL="1600200" indent="-228600" algn="just">
              <a:buFont typeface="Wingdings" panose="05000000000000000000" pitchFamily="2" charset="2"/>
              <a:buChar char="Ø"/>
              <a:defRPr/>
            </a:lvl4pPr>
            <a:lvl5pPr marL="2057400" indent="-228600" algn="just">
              <a:buFont typeface="Wingdings" panose="05000000000000000000" pitchFamily="2" charset="2"/>
              <a:buChar char="Ø"/>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1" y="612775"/>
            <a:ext cx="1276349" cy="457200"/>
          </a:xfrm>
          <a:prstGeom prst="rect">
            <a:avLst/>
          </a:prstGeom>
        </p:spPr>
        <p:txBody>
          <a:bodyPr/>
          <a:lstStyle>
            <a:lvl1pPr>
              <a:defRPr/>
            </a:lvl1pPr>
          </a:lstStyle>
          <a:p>
            <a:pPr>
              <a:defRPr/>
            </a:pPr>
            <a:endParaRPr lang="en-US" altLang="zh-CN"/>
          </a:p>
        </p:txBody>
      </p:sp>
      <p:sp>
        <p:nvSpPr>
          <p:cNvPr id="6" name="页脚占位符 2"/>
          <p:cNvSpPr>
            <a:spLocks noGrp="1"/>
          </p:cNvSpPr>
          <p:nvPr>
            <p:ph type="ftr" sz="quarter" idx="11"/>
          </p:nvPr>
        </p:nvSpPr>
        <p:spPr>
          <a:xfrm>
            <a:off x="7010401" y="612775"/>
            <a:ext cx="1767417" cy="457200"/>
          </a:xfrm>
          <a:prstGeom prst="rect">
            <a:avLst/>
          </a:prstGeom>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fld>
            <a:endParaRPr lang="en-US" altLang="zh-CN"/>
          </a:p>
        </p:txBody>
      </p:sp>
      <p:sp>
        <p:nvSpPr>
          <p:cNvPr id="8" name="TextBox 7"/>
          <p:cNvSpPr txBox="1"/>
          <p:nvPr userDrawn="1"/>
        </p:nvSpPr>
        <p:spPr>
          <a:xfrm>
            <a:off x="10264392" y="6355583"/>
            <a:ext cx="1338828" cy="369332"/>
          </a:xfrm>
          <a:prstGeom prst="rect">
            <a:avLst/>
          </a:prstGeom>
          <a:noFill/>
        </p:spPr>
        <p:txBody>
          <a:bodyPr wrap="none" rtlCol="0">
            <a:spAutoFit/>
          </a:bodyPr>
          <a:lstStyle/>
          <a:p>
            <a:r>
              <a:rPr lang="zh-CN" altLang="en-US" dirty="0"/>
              <a:t>计算机导论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4" Type="http://schemas.openxmlformats.org/officeDocument/2006/relationships/theme" Target="../theme/theme2.xml"/><Relationship Id="rId13" Type="http://schemas.openxmlformats.org/officeDocument/2006/relationships/image" Target="../media/image1.jpeg"/><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oleObject" Target="../embeddings/oleObject8.bin"/><Relationship Id="rId7" Type="http://schemas.openxmlformats.org/officeDocument/2006/relationships/image" Target="../media/image14.wmf"/><Relationship Id="rId6" Type="http://schemas.openxmlformats.org/officeDocument/2006/relationships/oleObject" Target="../embeddings/oleObject7.bin"/><Relationship Id="rId5" Type="http://schemas.openxmlformats.org/officeDocument/2006/relationships/image" Target="../media/image13.wmf"/><Relationship Id="rId4" Type="http://schemas.openxmlformats.org/officeDocument/2006/relationships/oleObject" Target="../embeddings/oleObject6.bin"/><Relationship Id="rId3" Type="http://schemas.openxmlformats.org/officeDocument/2006/relationships/image" Target="../media/image12.wmf"/><Relationship Id="rId2" Type="http://schemas.openxmlformats.org/officeDocument/2006/relationships/oleObject" Target="../embeddings/oleObject5.bin"/><Relationship Id="rId14" Type="http://schemas.openxmlformats.org/officeDocument/2006/relationships/notesSlide" Target="../notesSlides/notesSlide9.xml"/><Relationship Id="rId13" Type="http://schemas.openxmlformats.org/officeDocument/2006/relationships/vmlDrawing" Target="../drawings/vmlDrawing2.vml"/><Relationship Id="rId12" Type="http://schemas.openxmlformats.org/officeDocument/2006/relationships/slideLayout" Target="../slideLayouts/slideLayout7.xml"/><Relationship Id="rId11" Type="http://schemas.openxmlformats.org/officeDocument/2006/relationships/image" Target="../media/image16.wmf"/><Relationship Id="rId10" Type="http://schemas.openxmlformats.org/officeDocument/2006/relationships/oleObject" Target="../embeddings/oleObject9.bin"/><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wmf"/><Relationship Id="rId7" Type="http://schemas.openxmlformats.org/officeDocument/2006/relationships/oleObject" Target="../embeddings/oleObject13.bin"/><Relationship Id="rId6" Type="http://schemas.openxmlformats.org/officeDocument/2006/relationships/image" Target="../media/image19.wmf"/><Relationship Id="rId5" Type="http://schemas.openxmlformats.org/officeDocument/2006/relationships/oleObject" Target="../embeddings/oleObject12.bin"/><Relationship Id="rId4" Type="http://schemas.openxmlformats.org/officeDocument/2006/relationships/image" Target="../media/image18.wmf"/><Relationship Id="rId3" Type="http://schemas.openxmlformats.org/officeDocument/2006/relationships/oleObject" Target="../embeddings/oleObject11.bin"/><Relationship Id="rId2" Type="http://schemas.openxmlformats.org/officeDocument/2006/relationships/image" Target="../media/image17.wmf"/><Relationship Id="rId11" Type="http://schemas.openxmlformats.org/officeDocument/2006/relationships/notesSlide" Target="../notesSlides/notesSlide12.xml"/><Relationship Id="rId10" Type="http://schemas.openxmlformats.org/officeDocument/2006/relationships/vmlDrawing" Target="../drawings/vmlDrawing3.vml"/><Relationship Id="rId1"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vmlDrawing" Target="../drawings/vmlDrawing4.vml"/><Relationship Id="rId7" Type="http://schemas.openxmlformats.org/officeDocument/2006/relationships/slideLayout" Target="../slideLayouts/slideLayout7.xml"/><Relationship Id="rId6" Type="http://schemas.openxmlformats.org/officeDocument/2006/relationships/image" Target="../media/image23.wmf"/><Relationship Id="rId5" Type="http://schemas.openxmlformats.org/officeDocument/2006/relationships/oleObject" Target="../embeddings/oleObject16.bin"/><Relationship Id="rId4" Type="http://schemas.openxmlformats.org/officeDocument/2006/relationships/image" Target="../media/image22.wmf"/><Relationship Id="rId3" Type="http://schemas.openxmlformats.org/officeDocument/2006/relationships/oleObject" Target="../embeddings/oleObject15.bin"/><Relationship Id="rId2" Type="http://schemas.openxmlformats.org/officeDocument/2006/relationships/image" Target="../media/image21.wmf"/><Relationship Id="rId1"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5.xml.rels><?xml version="1.0" encoding="UTF-8" standalone="yes"?>
<Relationships xmlns="http://schemas.openxmlformats.org/package/2006/relationships"><Relationship Id="rId9" Type="http://schemas.openxmlformats.org/officeDocument/2006/relationships/image" Target="../media/image7.wmf"/><Relationship Id="rId8" Type="http://schemas.openxmlformats.org/officeDocument/2006/relationships/oleObject" Target="../embeddings/oleObject4.bin"/><Relationship Id="rId7" Type="http://schemas.openxmlformats.org/officeDocument/2006/relationships/image" Target="../media/image6.wmf"/><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3" Type="http://schemas.openxmlformats.org/officeDocument/2006/relationships/image" Target="../media/image4.wmf"/><Relationship Id="rId2" Type="http://schemas.openxmlformats.org/officeDocument/2006/relationships/oleObject" Target="../embeddings/oleObject1.bin"/><Relationship Id="rId12" Type="http://schemas.openxmlformats.org/officeDocument/2006/relationships/notesSlide" Target="../notesSlides/notesSlide4.xml"/><Relationship Id="rId11" Type="http://schemas.openxmlformats.org/officeDocument/2006/relationships/vmlDrawing" Target="../drawings/vmlDrawing1.vml"/><Relationship Id="rId10" Type="http://schemas.openxmlformats.org/officeDocument/2006/relationships/slideLayout" Target="../slideLayouts/slideLayout7.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文本框 6"/>
          <p:cNvSpPr txBox="1"/>
          <p:nvPr/>
        </p:nvSpPr>
        <p:spPr>
          <a:xfrm>
            <a:off x="1339850" y="3319145"/>
            <a:ext cx="9834880" cy="2630170"/>
          </a:xfrm>
          <a:prstGeom prst="rect">
            <a:avLst/>
          </a:prstGeom>
          <a:noFill/>
        </p:spPr>
        <p:txBody>
          <a:bodyPr wrap="square" rtlCol="0">
            <a:spAutoFit/>
          </a:bodyPr>
          <a:p>
            <a:pPr algn="r">
              <a:lnSpc>
                <a:spcPct val="125000"/>
              </a:lnSpc>
            </a:pPr>
            <a:r>
              <a:rPr lang="zh-CN" altLang="en-US" sz="4800" b="1" kern="0" spc="1200" dirty="0" smtClean="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计算机思维与计算机基础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7</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讲（</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下）</a:t>
            </a:r>
            <a:r>
              <a:rPr lang="en-US" alt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机器学习</a:t>
            </a:r>
            <a:endPar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sp>
        <p:nvSpPr>
          <p:cNvPr id="5" name="Rectangle 12"/>
          <p:cNvSpPr txBox="1">
            <a:spLocks noGrp="1" noChangeArrowheads="1"/>
          </p:cNvSpPr>
          <p:nvPr/>
        </p:nvSpPr>
        <p:spPr bwMode="auto">
          <a:xfrm>
            <a:off x="764540" y="6377972"/>
            <a:ext cx="2743200" cy="365125"/>
          </a:xfrm>
          <a:prstGeom prst="rect">
            <a:avLst/>
          </a:prstGeom>
        </p:spPr>
        <p:txBody>
          <a:bodyPr vert="horz" wrap="none" lIns="92075" tIns="46038" rIns="92075" bIns="46038" numCol="1" rtlCol="0" anchor="ctr" anchorCtr="0" compatLnSpc="1"/>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187F62CE-20EF-48A9-A650-551D11C1F49E}" type="datetime1">
              <a:rPr kumimoji="1" lang="zh-CN" altLang="en-US" sz="2000" b="1" i="0" u="none" strike="noStrike" kern="1200" cap="none" spc="0" normalizeH="0" baseline="0" noProof="0" smtClean="0">
                <a:ln>
                  <a:noFill/>
                </a:ln>
                <a:solidFill>
                  <a:srgbClr val="FFC000"/>
                </a:solidFill>
                <a:effectLst/>
                <a:uLnTx/>
                <a:uFillTx/>
                <a:latin typeface="+mn-lt"/>
                <a:ea typeface="+mn-ea"/>
                <a:cs typeface="+mn-cs"/>
              </a:rPr>
            </a:fld>
            <a:endParaRPr kumimoji="1" lang="zh-CN" altLang="en-US" sz="2000" b="1" i="0" u="none" strike="noStrike" kern="1200" cap="none" spc="0" normalizeH="0" baseline="0" noProof="0" smtClean="0">
              <a:ln>
                <a:noFill/>
              </a:ln>
              <a:solidFill>
                <a:srgbClr val="FFC000"/>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 name="直接连接符 13"/>
          <p:cNvCxnSpPr/>
          <p:nvPr/>
        </p:nvCxnSpPr>
        <p:spPr>
          <a:xfrm>
            <a:off x="1001184" y="1158272"/>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4054" y="558625"/>
            <a:ext cx="4585893" cy="573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p>
            <a:pPr>
              <a:defRPr/>
            </a:pPr>
            <a:r>
              <a:rPr kumimoji="1" lang="zh-CN" altLang="en-US" sz="3200" b="1" dirty="0">
                <a:solidFill>
                  <a:schemeClr val="tx1"/>
                </a:solidFill>
                <a:latin typeface="Calibri" panose="020F0502020204030204" charset="0"/>
                <a:ea typeface="宋体" panose="02010600030101010101" pitchFamily="2" charset="-122"/>
              </a:rPr>
              <a:t>机器学习典型应用领域</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14" name="TextBox 2"/>
          <p:cNvSpPr txBox="1"/>
          <p:nvPr/>
        </p:nvSpPr>
        <p:spPr>
          <a:xfrm>
            <a:off x="471805" y="1612900"/>
            <a:ext cx="2966085" cy="2031365"/>
          </a:xfrm>
          <a:prstGeom prst="rect">
            <a:avLst/>
          </a:prstGeom>
          <a:noFill/>
        </p:spPr>
        <p:txBody>
          <a:bodyPr wrap="square" lIns="0" tIns="0" rIns="0" bIns="0" rtlCol="0">
            <a:spAutoFit/>
          </a:bodyPr>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艺术</a:t>
            </a:r>
            <a:r>
              <a:rPr lang="zh-CN" altLang="zh-CN" sz="2400" dirty="0" smtClean="0"/>
              <a:t>创作</a:t>
            </a:r>
            <a:endParaRPr lang="en-US" altLang="zh-CN" sz="2400" dirty="0" smtClean="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金融领域</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医疗领域</a:t>
            </a:r>
            <a:endParaRPr lang="zh-CN" altLang="zh-CN" sz="2400" dirty="0"/>
          </a:p>
          <a:p>
            <a:pPr indent="0" fontAlgn="base">
              <a:spcBef>
                <a:spcPct val="50000"/>
              </a:spcBef>
              <a:spcAft>
                <a:spcPct val="0"/>
              </a:spcAft>
              <a:buClr>
                <a:srgbClr val="F0AB00"/>
              </a:buClr>
              <a:buSzPct val="80000"/>
              <a:buFont typeface="Wingdings" panose="05000000000000000000" pitchFamily="2" charset="2"/>
              <a:buNone/>
            </a:pPr>
            <a:endParaRPr lang="zh-CN" altLang="en-US" sz="2400" kern="0" dirty="0" err="1" smtClean="0">
              <a:ea typeface="Arial Unicode MS" panose="020B0604020202020204" pitchFamily="34" charset="-128"/>
              <a:cs typeface="Arial Unicode MS" panose="020B0604020202020204" pitchFamily="34" charset="-128"/>
            </a:endParaRPr>
          </a:p>
        </p:txBody>
      </p:sp>
      <p:pic>
        <p:nvPicPr>
          <p:cNvPr id="108" name="图片 107"/>
          <p:cNvPicPr/>
          <p:nvPr/>
        </p:nvPicPr>
        <p:blipFill>
          <a:blip r:embed="rId1"/>
          <a:stretch>
            <a:fillRect/>
          </a:stretch>
        </p:blipFill>
        <p:spPr>
          <a:xfrm>
            <a:off x="3016885" y="1481455"/>
            <a:ext cx="4295140" cy="2656205"/>
          </a:xfrm>
          <a:prstGeom prst="rect">
            <a:avLst/>
          </a:prstGeom>
          <a:noFill/>
          <a:ln w="9525">
            <a:noFill/>
          </a:ln>
        </p:spPr>
      </p:pic>
      <p:graphicFrame>
        <p:nvGraphicFramePr>
          <p:cNvPr id="15" name="对象 14"/>
          <p:cNvGraphicFramePr/>
          <p:nvPr/>
        </p:nvGraphicFramePr>
        <p:xfrm>
          <a:off x="7241540" y="3762375"/>
          <a:ext cx="3127375" cy="2608580"/>
        </p:xfrm>
        <a:graphic>
          <a:graphicData uri="http://schemas.openxmlformats.org/presentationml/2006/ole">
            <mc:AlternateContent xmlns:mc="http://schemas.openxmlformats.org/markup-compatibility/2006">
              <mc:Choice xmlns:v="urn:schemas-microsoft-com:vml" Requires="v">
                <p:oleObj spid="_x0000_s16" name="" r:id="rId2" imgW="3695700" imgH="3187700" progId="Paint.Picture">
                  <p:embed/>
                </p:oleObj>
              </mc:Choice>
              <mc:Fallback>
                <p:oleObj name="" r:id="rId2" imgW="3695700" imgH="3187700" progId="Paint.Picture">
                  <p:embed/>
                  <p:pic>
                    <p:nvPicPr>
                      <p:cNvPr id="0" name="图片 5"/>
                      <p:cNvPicPr/>
                      <p:nvPr/>
                    </p:nvPicPr>
                    <p:blipFill>
                      <a:blip r:embed="rId3"/>
                      <a:stretch>
                        <a:fillRect/>
                      </a:stretch>
                    </p:blipFill>
                    <p:spPr>
                      <a:xfrm>
                        <a:off x="7241540" y="3762375"/>
                        <a:ext cx="3127375" cy="2608580"/>
                      </a:xfrm>
                      <a:prstGeom prst="rect">
                        <a:avLst/>
                      </a:prstGeom>
                    </p:spPr>
                  </p:pic>
                </p:oleObj>
              </mc:Fallback>
            </mc:AlternateContent>
          </a:graphicData>
        </a:graphic>
      </p:graphicFrame>
      <p:graphicFrame>
        <p:nvGraphicFramePr>
          <p:cNvPr id="17" name="对象 16"/>
          <p:cNvGraphicFramePr/>
          <p:nvPr/>
        </p:nvGraphicFramePr>
        <p:xfrm>
          <a:off x="8488045" y="2444115"/>
          <a:ext cx="3570605" cy="2129155"/>
        </p:xfrm>
        <a:graphic>
          <a:graphicData uri="http://schemas.openxmlformats.org/presentationml/2006/ole">
            <mc:AlternateContent xmlns:mc="http://schemas.openxmlformats.org/markup-compatibility/2006">
              <mc:Choice xmlns:v="urn:schemas-microsoft-com:vml" Requires="v">
                <p:oleObj spid="_x0000_s18" name="" r:id="rId4" imgW="2838450" imgH="1778000" progId="Paint.Picture">
                  <p:embed/>
                </p:oleObj>
              </mc:Choice>
              <mc:Fallback>
                <p:oleObj name="" r:id="rId4" imgW="2838450" imgH="1778000" progId="Paint.Picture">
                  <p:embed/>
                  <p:pic>
                    <p:nvPicPr>
                      <p:cNvPr id="0" name="图片 9"/>
                      <p:cNvPicPr/>
                      <p:nvPr/>
                    </p:nvPicPr>
                    <p:blipFill>
                      <a:blip r:embed="rId5"/>
                      <a:stretch>
                        <a:fillRect/>
                      </a:stretch>
                    </p:blipFill>
                    <p:spPr>
                      <a:xfrm>
                        <a:off x="8488045" y="2444115"/>
                        <a:ext cx="3570605" cy="2129155"/>
                      </a:xfrm>
                      <a:prstGeom prst="rect">
                        <a:avLst/>
                      </a:prstGeom>
                    </p:spPr>
                  </p:pic>
                </p:oleObj>
              </mc:Fallback>
            </mc:AlternateContent>
          </a:graphicData>
        </a:graphic>
      </p:graphicFrame>
      <p:graphicFrame>
        <p:nvGraphicFramePr>
          <p:cNvPr id="19" name="对象 18"/>
          <p:cNvGraphicFramePr/>
          <p:nvPr/>
        </p:nvGraphicFramePr>
        <p:xfrm>
          <a:off x="7529195" y="133350"/>
          <a:ext cx="3994150" cy="2176780"/>
        </p:xfrm>
        <a:graphic>
          <a:graphicData uri="http://schemas.openxmlformats.org/presentationml/2006/ole">
            <mc:AlternateContent xmlns:mc="http://schemas.openxmlformats.org/markup-compatibility/2006">
              <mc:Choice xmlns:v="urn:schemas-microsoft-com:vml" Requires="v">
                <p:oleObj spid="_x0000_s20" name="" r:id="rId6" imgW="2844800" imgH="1911350" progId="Paint.Picture">
                  <p:embed/>
                </p:oleObj>
              </mc:Choice>
              <mc:Fallback>
                <p:oleObj name="" r:id="rId6" imgW="2844800" imgH="1911350" progId="Paint.Picture">
                  <p:embed/>
                  <p:pic>
                    <p:nvPicPr>
                      <p:cNvPr id="0" name="图片 12"/>
                      <p:cNvPicPr/>
                      <p:nvPr/>
                    </p:nvPicPr>
                    <p:blipFill>
                      <a:blip r:embed="rId7"/>
                      <a:stretch>
                        <a:fillRect/>
                      </a:stretch>
                    </p:blipFill>
                    <p:spPr>
                      <a:xfrm>
                        <a:off x="7529195" y="133350"/>
                        <a:ext cx="3994150" cy="2176780"/>
                      </a:xfrm>
                      <a:prstGeom prst="rect">
                        <a:avLst/>
                      </a:prstGeom>
                    </p:spPr>
                  </p:pic>
                </p:oleObj>
              </mc:Fallback>
            </mc:AlternateContent>
          </a:graphicData>
        </a:graphic>
      </p:graphicFrame>
      <p:graphicFrame>
        <p:nvGraphicFramePr>
          <p:cNvPr id="21" name="对象 20"/>
          <p:cNvGraphicFramePr/>
          <p:nvPr/>
        </p:nvGraphicFramePr>
        <p:xfrm>
          <a:off x="3641725" y="3892550"/>
          <a:ext cx="3887470" cy="2347595"/>
        </p:xfrm>
        <a:graphic>
          <a:graphicData uri="http://schemas.openxmlformats.org/presentationml/2006/ole">
            <mc:AlternateContent xmlns:mc="http://schemas.openxmlformats.org/markup-compatibility/2006">
              <mc:Choice xmlns:v="urn:schemas-microsoft-com:vml" Requires="v">
                <p:oleObj spid="_x0000_s22" name="" r:id="rId8" imgW="5384800" imgH="3022600" progId="Paint.Picture">
                  <p:embed/>
                </p:oleObj>
              </mc:Choice>
              <mc:Fallback>
                <p:oleObj name="" r:id="rId8" imgW="5384800" imgH="3022600" progId="Paint.Picture">
                  <p:embed/>
                  <p:pic>
                    <p:nvPicPr>
                      <p:cNvPr id="0" name="图片 14"/>
                      <p:cNvPicPr/>
                      <p:nvPr/>
                    </p:nvPicPr>
                    <p:blipFill>
                      <a:blip r:embed="rId9"/>
                      <a:stretch>
                        <a:fillRect/>
                      </a:stretch>
                    </p:blipFill>
                    <p:spPr>
                      <a:xfrm>
                        <a:off x="3641725" y="3892550"/>
                        <a:ext cx="3887470" cy="2347595"/>
                      </a:xfrm>
                      <a:prstGeom prst="rect">
                        <a:avLst/>
                      </a:prstGeom>
                    </p:spPr>
                  </p:pic>
                </p:oleObj>
              </mc:Fallback>
            </mc:AlternateContent>
          </a:graphicData>
        </a:graphic>
      </p:graphicFrame>
      <p:graphicFrame>
        <p:nvGraphicFramePr>
          <p:cNvPr id="23" name="对象 22"/>
          <p:cNvGraphicFramePr/>
          <p:nvPr/>
        </p:nvGraphicFramePr>
        <p:xfrm>
          <a:off x="1485900" y="3891915"/>
          <a:ext cx="3807460" cy="2348230"/>
        </p:xfrm>
        <a:graphic>
          <a:graphicData uri="http://schemas.openxmlformats.org/presentationml/2006/ole">
            <mc:AlternateContent xmlns:mc="http://schemas.openxmlformats.org/markup-compatibility/2006">
              <mc:Choice xmlns:v="urn:schemas-microsoft-com:vml" Requires="v">
                <p:oleObj spid="_x0000_s24" name="" r:id="rId10" imgW="7156450" imgH="3111500" progId="Paint.Picture">
                  <p:embed/>
                </p:oleObj>
              </mc:Choice>
              <mc:Fallback>
                <p:oleObj name="" r:id="rId10" imgW="7156450" imgH="3111500" progId="Paint.Picture">
                  <p:embed/>
                  <p:pic>
                    <p:nvPicPr>
                      <p:cNvPr id="0" name="图片 16"/>
                      <p:cNvPicPr/>
                      <p:nvPr/>
                    </p:nvPicPr>
                    <p:blipFill>
                      <a:blip r:embed="rId11"/>
                      <a:stretch>
                        <a:fillRect/>
                      </a:stretch>
                    </p:blipFill>
                    <p:spPr>
                      <a:xfrm>
                        <a:off x="1485900" y="3891915"/>
                        <a:ext cx="3807460" cy="2348230"/>
                      </a:xfrm>
                      <a:prstGeom prst="rect">
                        <a:avLst/>
                      </a:prstGeom>
                    </p:spPr>
                  </p:pic>
                </p:oleObj>
              </mc:Fallback>
            </mc:AlternateContent>
          </a:graphicData>
        </a:graphic>
      </p:graphicFrame>
      <p:sp>
        <p:nvSpPr>
          <p:cNvPr id="25" name="文本框 24"/>
          <p:cNvSpPr txBox="1"/>
          <p:nvPr/>
        </p:nvSpPr>
        <p:spPr>
          <a:xfrm>
            <a:off x="3437890" y="3394075"/>
            <a:ext cx="1541145" cy="368300"/>
          </a:xfrm>
          <a:prstGeom prst="rect">
            <a:avLst/>
          </a:prstGeom>
          <a:noFill/>
        </p:spPr>
        <p:txBody>
          <a:bodyPr wrap="square" rtlCol="0">
            <a:spAutoFit/>
          </a:bodyPr>
          <a:p>
            <a:r>
              <a:rPr lang="zh-CN" altLang="en-US" b="1">
                <a:solidFill>
                  <a:srgbClr val="FF0000"/>
                </a:solidFill>
              </a:rPr>
              <a:t>病理分析</a:t>
            </a:r>
            <a:endParaRPr lang="zh-CN" altLang="en-US" b="1">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blinds(horizontal)">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blinds(horizontal)">
                                      <p:cBhvr>
                                        <p:cTn id="12" dur="500"/>
                                        <p:tgtEl>
                                          <p:spTgt spid="10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horizontal)">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 name="直接连接符 13"/>
          <p:cNvCxnSpPr/>
          <p:nvPr/>
        </p:nvCxnSpPr>
        <p:spPr>
          <a:xfrm>
            <a:off x="1001184" y="1158272"/>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4054" y="558625"/>
            <a:ext cx="4585893" cy="573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p>
            <a:pPr>
              <a:defRPr/>
            </a:pPr>
            <a:r>
              <a:rPr kumimoji="1" lang="zh-CN" altLang="en-US" sz="3200" b="1" dirty="0">
                <a:solidFill>
                  <a:schemeClr val="tx1"/>
                </a:solidFill>
                <a:latin typeface="Calibri" panose="020F0502020204030204" charset="0"/>
                <a:ea typeface="宋体" panose="02010600030101010101" pitchFamily="2" charset="-122"/>
              </a:rPr>
              <a:t>机器学习典型应用领域</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10" name="TextBox 2"/>
          <p:cNvSpPr txBox="1"/>
          <p:nvPr/>
        </p:nvSpPr>
        <p:spPr>
          <a:xfrm>
            <a:off x="471825" y="1613003"/>
            <a:ext cx="6723514" cy="1477010"/>
          </a:xfrm>
          <a:prstGeom prst="rect">
            <a:avLst/>
          </a:prstGeom>
          <a:noFill/>
        </p:spPr>
        <p:txBody>
          <a:bodyPr wrap="square" lIns="0" tIns="0" rIns="0" bIns="0" rtlCol="0">
            <a:spAutoFit/>
          </a:bodyPr>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艺术</a:t>
            </a:r>
            <a:r>
              <a:rPr lang="zh-CN" altLang="zh-CN" sz="2400" dirty="0" smtClean="0"/>
              <a:t>创作</a:t>
            </a:r>
            <a:endParaRPr lang="en-US" altLang="zh-CN" sz="2400" dirty="0" smtClean="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金融领域</a:t>
            </a:r>
            <a:endParaRPr lang="zh-CN" altLang="zh-CN" sz="2400" dirty="0"/>
          </a:p>
          <a:p>
            <a:pPr indent="0" fontAlgn="base">
              <a:spcBef>
                <a:spcPct val="50000"/>
              </a:spcBef>
              <a:spcAft>
                <a:spcPct val="0"/>
              </a:spcAft>
              <a:buClr>
                <a:srgbClr val="F0AB00"/>
              </a:buClr>
              <a:buSzPct val="80000"/>
              <a:buFont typeface="Wingdings" panose="05000000000000000000" pitchFamily="2" charset="2"/>
              <a:buNone/>
            </a:pPr>
            <a:endParaRPr lang="zh-CN" altLang="en-US" sz="2400" kern="0" dirty="0" err="1" smtClean="0">
              <a:ea typeface="Arial Unicode MS" panose="020B0604020202020204" pitchFamily="34" charset="-128"/>
              <a:cs typeface="Arial Unicode MS" panose="020B0604020202020204" pitchFamily="34" charset="-128"/>
            </a:endParaRPr>
          </a:p>
        </p:txBody>
      </p:sp>
      <p:sp>
        <p:nvSpPr>
          <p:cNvPr id="3" name="TextBox 2"/>
          <p:cNvSpPr txBox="1"/>
          <p:nvPr/>
        </p:nvSpPr>
        <p:spPr>
          <a:xfrm>
            <a:off x="471805" y="1612900"/>
            <a:ext cx="3463290" cy="2585085"/>
          </a:xfrm>
          <a:prstGeom prst="rect">
            <a:avLst/>
          </a:prstGeom>
          <a:noFill/>
        </p:spPr>
        <p:txBody>
          <a:bodyPr wrap="square" lIns="0" tIns="0" rIns="0" bIns="0" rtlCol="0">
            <a:spAutoFit/>
          </a:bodyPr>
          <a:p>
            <a:pPr marL="285750" lvl="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艺术</a:t>
            </a:r>
            <a:r>
              <a:rPr lang="zh-CN" altLang="zh-CN" sz="2400" dirty="0" smtClean="0"/>
              <a:t>创作</a:t>
            </a:r>
            <a:endParaRPr lang="en-US" altLang="zh-CN" sz="2400" dirty="0" smtClean="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金融领域</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医疗领域</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自然语言处理</a:t>
            </a:r>
            <a:endParaRPr lang="zh-CN" altLang="zh-CN" sz="2400" dirty="0"/>
          </a:p>
          <a:p>
            <a:pPr indent="0" fontAlgn="base">
              <a:spcBef>
                <a:spcPct val="50000"/>
              </a:spcBef>
              <a:spcAft>
                <a:spcPct val="0"/>
              </a:spcAft>
              <a:buClr>
                <a:srgbClr val="F0AB00"/>
              </a:buClr>
              <a:buSzPct val="80000"/>
              <a:buFont typeface="Wingdings" panose="05000000000000000000" pitchFamily="2" charset="2"/>
              <a:buNone/>
            </a:pPr>
            <a:endParaRPr lang="zh-CN" altLang="en-US" sz="2400" kern="0" dirty="0" err="1" smtClean="0">
              <a:ea typeface="Arial Unicode MS" panose="020B0604020202020204" pitchFamily="34" charset="-128"/>
              <a:cs typeface="Arial Unicode MS" panose="020B0604020202020204" pitchFamily="34" charset="-128"/>
            </a:endParaRPr>
          </a:p>
        </p:txBody>
      </p:sp>
      <p:sp>
        <p:nvSpPr>
          <p:cNvPr id="12" name="矩形 3"/>
          <p:cNvSpPr>
            <a:spLocks noChangeArrowheads="1"/>
          </p:cNvSpPr>
          <p:nvPr/>
        </p:nvSpPr>
        <p:spPr bwMode="auto">
          <a:xfrm>
            <a:off x="3935095" y="1920586"/>
            <a:ext cx="804545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000" b="1" dirty="0" smtClean="0">
                <a:solidFill>
                  <a:srgbClr val="000000"/>
                </a:solidFill>
              </a:rPr>
              <a:t>分词</a:t>
            </a:r>
            <a:endParaRPr lang="en-US" altLang="zh-CN" sz="2000" b="1" dirty="0" smtClean="0">
              <a:solidFill>
                <a:srgbClr val="000000"/>
              </a:solidFill>
            </a:endParaRPr>
          </a:p>
          <a:p>
            <a:r>
              <a:rPr lang="zh-CN" altLang="en-US" sz="2000" b="1" dirty="0">
                <a:solidFill>
                  <a:srgbClr val="000000"/>
                </a:solidFill>
              </a:rPr>
              <a:t>词性</a:t>
            </a:r>
            <a:r>
              <a:rPr lang="zh-CN" altLang="en-US" sz="2000" b="1" dirty="0" smtClean="0">
                <a:solidFill>
                  <a:srgbClr val="000000"/>
                </a:solidFill>
              </a:rPr>
              <a:t>标志</a:t>
            </a:r>
            <a:endParaRPr lang="en-US" altLang="zh-CN" sz="2000" b="1" dirty="0" smtClean="0">
              <a:solidFill>
                <a:srgbClr val="000000"/>
              </a:solidFill>
            </a:endParaRPr>
          </a:p>
          <a:p>
            <a:r>
              <a:rPr lang="zh-CN" altLang="en-US" sz="2000" b="1" dirty="0" smtClean="0">
                <a:solidFill>
                  <a:srgbClr val="000000"/>
                </a:solidFill>
              </a:rPr>
              <a:t>句法分析</a:t>
            </a:r>
            <a:endParaRPr lang="en-US" altLang="zh-CN" sz="2000" b="1" dirty="0" smtClean="0">
              <a:solidFill>
                <a:srgbClr val="000000"/>
              </a:solidFill>
            </a:endParaRPr>
          </a:p>
          <a:p>
            <a:r>
              <a:rPr lang="zh-CN" altLang="en-US" sz="2000" b="1" dirty="0" smtClean="0">
                <a:solidFill>
                  <a:srgbClr val="000000"/>
                </a:solidFill>
              </a:rPr>
              <a:t>自然语言生成</a:t>
            </a:r>
            <a:endParaRPr lang="en-US" altLang="zh-CN" sz="2000" b="1" dirty="0" smtClean="0">
              <a:solidFill>
                <a:srgbClr val="000000"/>
              </a:solidFill>
            </a:endParaRPr>
          </a:p>
          <a:p>
            <a:r>
              <a:rPr lang="zh-CN" altLang="en-US" sz="2000" b="1" dirty="0" smtClean="0">
                <a:solidFill>
                  <a:srgbClr val="000000"/>
                </a:solidFill>
              </a:rPr>
              <a:t>文本分类</a:t>
            </a:r>
            <a:endParaRPr lang="en-US" altLang="zh-CN" sz="2000" b="1" dirty="0" smtClean="0">
              <a:solidFill>
                <a:srgbClr val="000000"/>
              </a:solidFill>
            </a:endParaRPr>
          </a:p>
          <a:p>
            <a:r>
              <a:rPr lang="zh-CN" altLang="en-US" sz="2000" b="1" dirty="0" smtClean="0">
                <a:solidFill>
                  <a:srgbClr val="000000"/>
                </a:solidFill>
              </a:rPr>
              <a:t>信息检索</a:t>
            </a:r>
            <a:endParaRPr lang="en-US" altLang="zh-CN" sz="2000" b="1" dirty="0" smtClean="0">
              <a:solidFill>
                <a:srgbClr val="000000"/>
              </a:solidFill>
            </a:endParaRPr>
          </a:p>
          <a:p>
            <a:r>
              <a:rPr lang="zh-CN" altLang="en-US" sz="2000" b="1" dirty="0" smtClean="0">
                <a:solidFill>
                  <a:srgbClr val="000000"/>
                </a:solidFill>
              </a:rPr>
              <a:t>信息抽取</a:t>
            </a:r>
            <a:endParaRPr lang="en-US" altLang="zh-CN" sz="2000" b="1" dirty="0" smtClean="0">
              <a:solidFill>
                <a:srgbClr val="000000"/>
              </a:solidFill>
            </a:endParaRPr>
          </a:p>
          <a:p>
            <a:r>
              <a:rPr lang="zh-CN" altLang="en-US" sz="2000" b="1" dirty="0" smtClean="0">
                <a:solidFill>
                  <a:srgbClr val="000000"/>
                </a:solidFill>
              </a:rPr>
              <a:t>文字校对</a:t>
            </a:r>
            <a:endParaRPr lang="en-US" altLang="zh-CN" sz="2000" b="1" dirty="0" smtClean="0">
              <a:solidFill>
                <a:srgbClr val="000000"/>
              </a:solidFill>
            </a:endParaRPr>
          </a:p>
          <a:p>
            <a:r>
              <a:rPr lang="zh-CN" altLang="en-US" sz="2000" b="1" dirty="0" smtClean="0">
                <a:solidFill>
                  <a:srgbClr val="000000"/>
                </a:solidFill>
              </a:rPr>
              <a:t>问答系统</a:t>
            </a:r>
            <a:endParaRPr lang="en-US" altLang="zh-CN" sz="2000" b="1" dirty="0" smtClean="0">
              <a:solidFill>
                <a:srgbClr val="000000"/>
              </a:solidFill>
            </a:endParaRPr>
          </a:p>
          <a:p>
            <a:r>
              <a:rPr lang="zh-CN" altLang="en-US" sz="2000" b="1" dirty="0" smtClean="0">
                <a:solidFill>
                  <a:srgbClr val="000000"/>
                </a:solidFill>
              </a:rPr>
              <a:t>机器翻译</a:t>
            </a:r>
            <a:endParaRPr lang="en-US" altLang="zh-CN" sz="2000" b="1" dirty="0" smtClean="0">
              <a:solidFill>
                <a:srgbClr val="000000"/>
              </a:solidFill>
            </a:endParaRPr>
          </a:p>
          <a:p>
            <a:r>
              <a:rPr lang="zh-CN" altLang="en-US" sz="2000" b="1" dirty="0" smtClean="0">
                <a:solidFill>
                  <a:srgbClr val="000000"/>
                </a:solidFill>
              </a:rPr>
              <a:t>自动摘要</a:t>
            </a:r>
            <a:endParaRPr lang="en-US" altLang="zh-CN" sz="2000" b="1" dirty="0" smtClean="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blinds(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blinds(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blinds(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blinds(horizontal)">
                                      <p:cBhvr>
                                        <p:cTn id="27" dur="500"/>
                                        <p:tgtEl>
                                          <p:spTgt spid="1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Effect transition="in" filter="blinds(horizontal)">
                                      <p:cBhvr>
                                        <p:cTn id="32" dur="500"/>
                                        <p:tgtEl>
                                          <p:spTgt spid="12">
                                            <p:txEl>
                                              <p:pRg st="4" end="4"/>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2">
                                            <p:txEl>
                                              <p:pRg st="5" end="5"/>
                                            </p:txEl>
                                          </p:spTgt>
                                        </p:tgtEl>
                                        <p:attrNameLst>
                                          <p:attrName>style.visibility</p:attrName>
                                        </p:attrNameLst>
                                      </p:cBhvr>
                                      <p:to>
                                        <p:strVal val="visible"/>
                                      </p:to>
                                    </p:set>
                                    <p:animEffect transition="in" filter="blinds(horizontal)">
                                      <p:cBhvr>
                                        <p:cTn id="35" dur="500"/>
                                        <p:tgtEl>
                                          <p:spTgt spid="12">
                                            <p:txEl>
                                              <p:pRg st="5" end="5"/>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2">
                                            <p:txEl>
                                              <p:pRg st="6" end="6"/>
                                            </p:txEl>
                                          </p:spTgt>
                                        </p:tgtEl>
                                        <p:attrNameLst>
                                          <p:attrName>style.visibility</p:attrName>
                                        </p:attrNameLst>
                                      </p:cBhvr>
                                      <p:to>
                                        <p:strVal val="visible"/>
                                      </p:to>
                                    </p:set>
                                    <p:animEffect transition="in" filter="blinds(horizontal)">
                                      <p:cBhvr>
                                        <p:cTn id="38" dur="500"/>
                                        <p:tgtEl>
                                          <p:spTgt spid="12">
                                            <p:txEl>
                                              <p:pRg st="6" end="6"/>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2">
                                            <p:txEl>
                                              <p:pRg st="7" end="7"/>
                                            </p:txEl>
                                          </p:spTgt>
                                        </p:tgtEl>
                                        <p:attrNameLst>
                                          <p:attrName>style.visibility</p:attrName>
                                        </p:attrNameLst>
                                      </p:cBhvr>
                                      <p:to>
                                        <p:strVal val="visible"/>
                                      </p:to>
                                    </p:set>
                                    <p:animEffect transition="in" filter="blinds(horizontal)">
                                      <p:cBhvr>
                                        <p:cTn id="41" dur="500"/>
                                        <p:tgtEl>
                                          <p:spTgt spid="12">
                                            <p:txEl>
                                              <p:pRg st="7" end="7"/>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12">
                                            <p:txEl>
                                              <p:pRg st="8" end="8"/>
                                            </p:txEl>
                                          </p:spTgt>
                                        </p:tgtEl>
                                        <p:attrNameLst>
                                          <p:attrName>style.visibility</p:attrName>
                                        </p:attrNameLst>
                                      </p:cBhvr>
                                      <p:to>
                                        <p:strVal val="visible"/>
                                      </p:to>
                                    </p:set>
                                    <p:animEffect transition="in" filter="blinds(horizontal)">
                                      <p:cBhvr>
                                        <p:cTn id="44" dur="500"/>
                                        <p:tgtEl>
                                          <p:spTgt spid="12">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12">
                                            <p:txEl>
                                              <p:pRg st="9" end="9"/>
                                            </p:txEl>
                                          </p:spTgt>
                                        </p:tgtEl>
                                        <p:attrNameLst>
                                          <p:attrName>style.visibility</p:attrName>
                                        </p:attrNameLst>
                                      </p:cBhvr>
                                      <p:to>
                                        <p:strVal val="visible"/>
                                      </p:to>
                                    </p:set>
                                    <p:animEffect transition="in" filter="blinds(horizontal)">
                                      <p:cBhvr>
                                        <p:cTn id="47" dur="500"/>
                                        <p:tgtEl>
                                          <p:spTgt spid="12">
                                            <p:txEl>
                                              <p:pRg st="9" end="9"/>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12">
                                            <p:txEl>
                                              <p:pRg st="10" end="10"/>
                                            </p:txEl>
                                          </p:spTgt>
                                        </p:tgtEl>
                                        <p:attrNameLst>
                                          <p:attrName>style.visibility</p:attrName>
                                        </p:attrNameLst>
                                      </p:cBhvr>
                                      <p:to>
                                        <p:strVal val="visible"/>
                                      </p:to>
                                    </p:set>
                                    <p:animEffect transition="in" filter="blinds(horizontal)">
                                      <p:cBhvr>
                                        <p:cTn id="50" dur="500"/>
                                        <p:tgtEl>
                                          <p:spTgt spid="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 name="直接连接符 13"/>
          <p:cNvCxnSpPr/>
          <p:nvPr/>
        </p:nvCxnSpPr>
        <p:spPr>
          <a:xfrm>
            <a:off x="1001184" y="1158272"/>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4054" y="558625"/>
            <a:ext cx="4585893" cy="573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p>
            <a:pPr>
              <a:defRPr/>
            </a:pPr>
            <a:r>
              <a:rPr kumimoji="1" lang="zh-CN" altLang="en-US" sz="3200" b="1" dirty="0">
                <a:solidFill>
                  <a:schemeClr val="tx1"/>
                </a:solidFill>
                <a:latin typeface="Calibri" panose="020F0502020204030204" charset="0"/>
                <a:ea typeface="宋体" panose="02010600030101010101" pitchFamily="2" charset="-122"/>
              </a:rPr>
              <a:t>机器学习典型应用领域</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3" name="TextBox 2"/>
          <p:cNvSpPr txBox="1"/>
          <p:nvPr/>
        </p:nvSpPr>
        <p:spPr>
          <a:xfrm>
            <a:off x="471805" y="1612900"/>
            <a:ext cx="3463290" cy="4246880"/>
          </a:xfrm>
          <a:prstGeom prst="rect">
            <a:avLst/>
          </a:prstGeom>
          <a:noFill/>
        </p:spPr>
        <p:txBody>
          <a:bodyPr wrap="square" lIns="0" tIns="0" rIns="0" bIns="0" rtlCol="0">
            <a:spAutoFit/>
          </a:bodyPr>
          <a:p>
            <a:pPr marL="285750" lvl="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艺术</a:t>
            </a:r>
            <a:r>
              <a:rPr lang="zh-CN" altLang="zh-CN" sz="2400" dirty="0" smtClean="0"/>
              <a:t>创作</a:t>
            </a:r>
            <a:endParaRPr lang="en-US" altLang="zh-CN" sz="2400" dirty="0" smtClean="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金融领域</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医疗领域</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自然语言处理</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网络安全</a:t>
            </a:r>
            <a:endParaRPr lang="zh-CN" altLang="zh-CN" sz="2400" dirty="0"/>
          </a:p>
          <a:p>
            <a:pPr indent="0" fontAlgn="base">
              <a:spcBef>
                <a:spcPct val="50000"/>
              </a:spcBef>
              <a:spcAft>
                <a:spcPct val="0"/>
              </a:spcAft>
              <a:buClr>
                <a:srgbClr val="F0AB00"/>
              </a:buClr>
              <a:buSzPct val="80000"/>
              <a:buFont typeface="Wingdings" panose="05000000000000000000" pitchFamily="2" charset="2"/>
              <a:buNone/>
            </a:pPr>
            <a:endParaRPr lang="zh-CN" altLang="zh-CN" sz="2400" dirty="0"/>
          </a:p>
          <a:p>
            <a:pPr lvl="0" indent="0" fontAlgn="base">
              <a:spcBef>
                <a:spcPct val="50000"/>
              </a:spcBef>
              <a:spcAft>
                <a:spcPct val="0"/>
              </a:spcAft>
              <a:buClr>
                <a:srgbClr val="F0AB00"/>
              </a:buClr>
              <a:buSzPct val="80000"/>
              <a:buFont typeface="Wingdings" panose="05000000000000000000" pitchFamily="2" charset="2"/>
              <a:buNone/>
            </a:pP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endParaRPr lang="zh-CN" altLang="en-US" sz="2400" kern="0" dirty="0" err="1" smtClean="0">
              <a:ea typeface="Arial Unicode MS" panose="020B0604020202020204" pitchFamily="34" charset="-128"/>
              <a:cs typeface="Arial Unicode MS" panose="020B0604020202020204" pitchFamily="34" charset="-128"/>
            </a:endParaRPr>
          </a:p>
        </p:txBody>
      </p:sp>
      <p:sp>
        <p:nvSpPr>
          <p:cNvPr id="2" name="矩形 3"/>
          <p:cNvSpPr>
            <a:spLocks noChangeArrowheads="1"/>
          </p:cNvSpPr>
          <p:nvPr/>
        </p:nvSpPr>
        <p:spPr bwMode="auto">
          <a:xfrm>
            <a:off x="3477895" y="2387946"/>
            <a:ext cx="804545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000" dirty="0">
                <a:solidFill>
                  <a:srgbClr val="000000"/>
                </a:solidFill>
              </a:rPr>
              <a:t>反垃圾</a:t>
            </a:r>
            <a:r>
              <a:rPr lang="zh-CN" altLang="en-US" sz="2000" dirty="0" smtClean="0">
                <a:solidFill>
                  <a:srgbClr val="000000"/>
                </a:solidFill>
              </a:rPr>
              <a:t>邮件</a:t>
            </a:r>
            <a:endParaRPr lang="en-US" altLang="zh-CN" sz="2000" dirty="0" smtClean="0">
              <a:solidFill>
                <a:srgbClr val="000000"/>
              </a:solidFill>
            </a:endParaRPr>
          </a:p>
          <a:p>
            <a:r>
              <a:rPr lang="zh-CN" altLang="en-US" sz="2000" dirty="0">
                <a:solidFill>
                  <a:srgbClr val="000000"/>
                </a:solidFill>
              </a:rPr>
              <a:t>反</a:t>
            </a:r>
            <a:r>
              <a:rPr lang="zh-CN" altLang="en-US" sz="2000" dirty="0" smtClean="0">
                <a:solidFill>
                  <a:srgbClr val="000000"/>
                </a:solidFill>
              </a:rPr>
              <a:t>网络钓鱼</a:t>
            </a:r>
            <a:endParaRPr lang="en-US" altLang="zh-CN" sz="2000" dirty="0" smtClean="0">
              <a:solidFill>
                <a:srgbClr val="000000"/>
              </a:solidFill>
            </a:endParaRPr>
          </a:p>
          <a:p>
            <a:r>
              <a:rPr lang="zh-CN" altLang="en-US" sz="2000" dirty="0" smtClean="0">
                <a:solidFill>
                  <a:srgbClr val="000000"/>
                </a:solidFill>
              </a:rPr>
              <a:t>上网内容过滤</a:t>
            </a:r>
            <a:endParaRPr lang="en-US" altLang="zh-CN" sz="2000" dirty="0" smtClean="0">
              <a:solidFill>
                <a:srgbClr val="000000"/>
              </a:solidFill>
            </a:endParaRPr>
          </a:p>
          <a:p>
            <a:r>
              <a:rPr lang="zh-CN" altLang="en-US" sz="2000" dirty="0">
                <a:solidFill>
                  <a:srgbClr val="000000"/>
                </a:solidFill>
              </a:rPr>
              <a:t>反</a:t>
            </a:r>
            <a:r>
              <a:rPr lang="zh-CN" altLang="en-US" sz="2000" dirty="0" smtClean="0">
                <a:solidFill>
                  <a:srgbClr val="000000"/>
                </a:solidFill>
              </a:rPr>
              <a:t>诈骗</a:t>
            </a:r>
            <a:endParaRPr lang="en-US" altLang="zh-CN" sz="2000" dirty="0" smtClean="0">
              <a:solidFill>
                <a:srgbClr val="000000"/>
              </a:solidFill>
            </a:endParaRPr>
          </a:p>
          <a:p>
            <a:r>
              <a:rPr lang="zh-CN" altLang="en-US" sz="2000" dirty="0">
                <a:solidFill>
                  <a:srgbClr val="000000"/>
                </a:solidFill>
              </a:rPr>
              <a:t>防范</a:t>
            </a:r>
            <a:r>
              <a:rPr lang="zh-CN" altLang="en-US" sz="2000" dirty="0" smtClean="0">
                <a:solidFill>
                  <a:srgbClr val="000000"/>
                </a:solidFill>
              </a:rPr>
              <a:t>攻击</a:t>
            </a:r>
            <a:endParaRPr lang="en-US" altLang="zh-CN" sz="2000" dirty="0" smtClean="0">
              <a:solidFill>
                <a:srgbClr val="000000"/>
              </a:solidFill>
            </a:endParaRPr>
          </a:p>
          <a:p>
            <a:r>
              <a:rPr lang="zh-CN" altLang="en-US" sz="2000" dirty="0" smtClean="0">
                <a:solidFill>
                  <a:srgbClr val="000000"/>
                </a:solidFill>
              </a:rPr>
              <a:t>活动监视</a:t>
            </a:r>
            <a:endParaRPr lang="en-US" altLang="zh-CN" sz="2000" dirty="0" smtClean="0">
              <a:solidFill>
                <a:srgbClr val="000000"/>
              </a:solidFill>
            </a:endParaRPr>
          </a:p>
          <a:p>
            <a:r>
              <a:rPr lang="zh-CN" altLang="en-US" sz="2000" dirty="0" smtClean="0">
                <a:solidFill>
                  <a:srgbClr val="000000"/>
                </a:solidFill>
              </a:rPr>
              <a:t>密码破解</a:t>
            </a:r>
            <a:endParaRPr lang="en-US" altLang="zh-CN" sz="2000" dirty="0" smtClean="0">
              <a:solidFill>
                <a:srgbClr val="000000"/>
              </a:solidFill>
            </a:endParaRPr>
          </a:p>
          <a:p>
            <a:r>
              <a:rPr lang="zh-CN" altLang="en-US" sz="2000" dirty="0">
                <a:solidFill>
                  <a:srgbClr val="000000"/>
                </a:solidFill>
              </a:rPr>
              <a:t>无</a:t>
            </a:r>
            <a:r>
              <a:rPr lang="zh-CN" altLang="en-US" sz="2000" dirty="0" smtClean="0">
                <a:solidFill>
                  <a:srgbClr val="000000"/>
                </a:solidFill>
              </a:rPr>
              <a:t>边界攻击模型 </a:t>
            </a:r>
            <a:r>
              <a:rPr lang="en-US" altLang="zh-CN" sz="2000" dirty="0" smtClean="0">
                <a:solidFill>
                  <a:srgbClr val="000000"/>
                </a:solidFill>
              </a:rPr>
              <a:t>&amp; </a:t>
            </a:r>
            <a:r>
              <a:rPr lang="zh-CN" altLang="en-US" sz="2000" dirty="0" smtClean="0">
                <a:solidFill>
                  <a:srgbClr val="000000"/>
                </a:solidFill>
              </a:rPr>
              <a:t>限制</a:t>
            </a:r>
            <a:r>
              <a:rPr lang="zh-CN" altLang="en-US" sz="2000" dirty="0">
                <a:solidFill>
                  <a:srgbClr val="000000"/>
                </a:solidFill>
              </a:rPr>
              <a:t>边界攻击模型</a:t>
            </a:r>
            <a:r>
              <a:rPr lang="zh-CN" altLang="en-US" sz="1800" dirty="0">
                <a:solidFill>
                  <a:srgbClr val="000000"/>
                </a:solidFill>
              </a:rPr>
              <a:t> </a:t>
            </a:r>
            <a:endParaRPr lang="en-US" altLang="zh-CN" sz="1800" dirty="0" smtClean="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 name="直接连接符 13"/>
          <p:cNvCxnSpPr/>
          <p:nvPr/>
        </p:nvCxnSpPr>
        <p:spPr>
          <a:xfrm>
            <a:off x="1001184" y="1158272"/>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4054" y="558625"/>
            <a:ext cx="4585893" cy="573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p>
            <a:pPr>
              <a:defRPr/>
            </a:pPr>
            <a:r>
              <a:rPr kumimoji="1" lang="zh-CN" altLang="en-US" sz="3200" b="1" dirty="0">
                <a:solidFill>
                  <a:schemeClr val="tx1"/>
                </a:solidFill>
                <a:latin typeface="Calibri" panose="020F0502020204030204" charset="0"/>
                <a:ea typeface="宋体" panose="02010600030101010101" pitchFamily="2" charset="-122"/>
              </a:rPr>
              <a:t>机器学习典型应用领域</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3" name="TextBox 2"/>
          <p:cNvSpPr txBox="1"/>
          <p:nvPr/>
        </p:nvSpPr>
        <p:spPr>
          <a:xfrm>
            <a:off x="471805" y="1612900"/>
            <a:ext cx="3463290" cy="3693160"/>
          </a:xfrm>
          <a:prstGeom prst="rect">
            <a:avLst/>
          </a:prstGeom>
          <a:noFill/>
        </p:spPr>
        <p:txBody>
          <a:bodyPr wrap="square" lIns="0" tIns="0" rIns="0" bIns="0" rtlCol="0">
            <a:spAutoFit/>
          </a:bodyPr>
          <a:p>
            <a:pPr marL="285750" lvl="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艺术</a:t>
            </a:r>
            <a:r>
              <a:rPr lang="zh-CN" altLang="zh-CN" sz="2400" dirty="0" smtClean="0"/>
              <a:t>创作</a:t>
            </a:r>
            <a:endParaRPr lang="en-US" altLang="zh-CN" sz="2400" dirty="0" smtClean="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金融领域</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医疗领域</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自然语言处理</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网络安全</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工业领域</a:t>
            </a:r>
            <a:endParaRPr lang="zh-CN" altLang="zh-CN" sz="2400" dirty="0"/>
          </a:p>
          <a:p>
            <a:pPr indent="0" fontAlgn="base">
              <a:spcBef>
                <a:spcPct val="50000"/>
              </a:spcBef>
              <a:spcAft>
                <a:spcPct val="0"/>
              </a:spcAft>
              <a:buClr>
                <a:srgbClr val="F0AB00"/>
              </a:buClr>
              <a:buSzPct val="80000"/>
              <a:buFont typeface="Wingdings" panose="05000000000000000000" pitchFamily="2" charset="2"/>
              <a:buNone/>
            </a:pPr>
            <a:endParaRPr lang="zh-CN" altLang="en-US" sz="2400" kern="0" dirty="0" err="1" smtClean="0">
              <a:ea typeface="Arial Unicode MS" panose="020B0604020202020204" pitchFamily="34" charset="-128"/>
              <a:cs typeface="Arial Unicode MS" panose="020B0604020202020204" pitchFamily="34" charset="-128"/>
            </a:endParaRPr>
          </a:p>
        </p:txBody>
      </p:sp>
      <p:graphicFrame>
        <p:nvGraphicFramePr>
          <p:cNvPr id="4" name="对象 3"/>
          <p:cNvGraphicFramePr/>
          <p:nvPr/>
        </p:nvGraphicFramePr>
        <p:xfrm>
          <a:off x="5596890" y="102870"/>
          <a:ext cx="5674995" cy="3190240"/>
        </p:xfrm>
        <a:graphic>
          <a:graphicData uri="http://schemas.openxmlformats.org/presentationml/2006/ole">
            <mc:AlternateContent xmlns:mc="http://schemas.openxmlformats.org/markup-compatibility/2006">
              <mc:Choice xmlns:v="urn:schemas-microsoft-com:vml" Requires="v">
                <p:oleObj spid="_x0000_s5" name="" r:id="rId1" imgW="5670550" imgH="3187700" progId="Paint.Picture">
                  <p:embed/>
                </p:oleObj>
              </mc:Choice>
              <mc:Fallback>
                <p:oleObj name="" r:id="rId1" imgW="5670550" imgH="3187700" progId="Paint.Picture">
                  <p:embed/>
                  <p:pic>
                    <p:nvPicPr>
                      <p:cNvPr id="0" name="图片 4"/>
                      <p:cNvPicPr/>
                      <p:nvPr/>
                    </p:nvPicPr>
                    <p:blipFill>
                      <a:blip r:embed="rId2"/>
                      <a:stretch>
                        <a:fillRect/>
                      </a:stretch>
                    </p:blipFill>
                    <p:spPr>
                      <a:xfrm>
                        <a:off x="5596890" y="102870"/>
                        <a:ext cx="5674995" cy="3190240"/>
                      </a:xfrm>
                      <a:prstGeom prst="rect">
                        <a:avLst/>
                      </a:prstGeom>
                    </p:spPr>
                  </p:pic>
                </p:oleObj>
              </mc:Fallback>
            </mc:AlternateContent>
          </a:graphicData>
        </a:graphic>
      </p:graphicFrame>
      <p:graphicFrame>
        <p:nvGraphicFramePr>
          <p:cNvPr id="6" name="对象 5"/>
          <p:cNvGraphicFramePr/>
          <p:nvPr/>
        </p:nvGraphicFramePr>
        <p:xfrm>
          <a:off x="5269865" y="3168015"/>
          <a:ext cx="5071110" cy="3196590"/>
        </p:xfrm>
        <a:graphic>
          <a:graphicData uri="http://schemas.openxmlformats.org/presentationml/2006/ole">
            <mc:AlternateContent xmlns:mc="http://schemas.openxmlformats.org/markup-compatibility/2006">
              <mc:Choice xmlns:v="urn:schemas-microsoft-com:vml" Requires="v">
                <p:oleObj spid="_x0000_s7" name="" r:id="rId3" imgW="5067300" imgH="3194050" progId="Paint.Picture">
                  <p:embed/>
                </p:oleObj>
              </mc:Choice>
              <mc:Fallback>
                <p:oleObj name="" r:id="rId3" imgW="5067300" imgH="3194050" progId="Paint.Picture">
                  <p:embed/>
                  <p:pic>
                    <p:nvPicPr>
                      <p:cNvPr id="0" name="图片 6"/>
                      <p:cNvPicPr/>
                      <p:nvPr/>
                    </p:nvPicPr>
                    <p:blipFill>
                      <a:blip r:embed="rId4"/>
                      <a:stretch>
                        <a:fillRect/>
                      </a:stretch>
                    </p:blipFill>
                    <p:spPr>
                      <a:xfrm>
                        <a:off x="5269865" y="3168015"/>
                        <a:ext cx="5071110" cy="3196590"/>
                      </a:xfrm>
                      <a:prstGeom prst="rect">
                        <a:avLst/>
                      </a:prstGeom>
                    </p:spPr>
                  </p:pic>
                </p:oleObj>
              </mc:Fallback>
            </mc:AlternateContent>
          </a:graphicData>
        </a:graphic>
      </p:graphicFrame>
      <p:graphicFrame>
        <p:nvGraphicFramePr>
          <p:cNvPr id="10" name="对象 9"/>
          <p:cNvGraphicFramePr/>
          <p:nvPr/>
        </p:nvGraphicFramePr>
        <p:xfrm>
          <a:off x="2418715" y="3673475"/>
          <a:ext cx="4956810" cy="3183890"/>
        </p:xfrm>
        <a:graphic>
          <a:graphicData uri="http://schemas.openxmlformats.org/presentationml/2006/ole">
            <mc:AlternateContent xmlns:mc="http://schemas.openxmlformats.org/markup-compatibility/2006">
              <mc:Choice xmlns:v="urn:schemas-microsoft-com:vml" Requires="v">
                <p:oleObj spid="_x0000_s13" name="" r:id="rId5" imgW="4953000" imgH="3181350" progId="Paint.Picture">
                  <p:embed/>
                </p:oleObj>
              </mc:Choice>
              <mc:Fallback>
                <p:oleObj name="" r:id="rId5" imgW="4953000" imgH="3181350" progId="Paint.Picture">
                  <p:embed/>
                  <p:pic>
                    <p:nvPicPr>
                      <p:cNvPr id="0" name="图片 12"/>
                      <p:cNvPicPr/>
                      <p:nvPr/>
                    </p:nvPicPr>
                    <p:blipFill>
                      <a:blip r:embed="rId6"/>
                      <a:stretch>
                        <a:fillRect/>
                      </a:stretch>
                    </p:blipFill>
                    <p:spPr>
                      <a:xfrm>
                        <a:off x="2418715" y="3673475"/>
                        <a:ext cx="4956810" cy="3183890"/>
                      </a:xfrm>
                      <a:prstGeom prst="rect">
                        <a:avLst/>
                      </a:prstGeom>
                    </p:spPr>
                  </p:pic>
                </p:oleObj>
              </mc:Fallback>
            </mc:AlternateContent>
          </a:graphicData>
        </a:graphic>
      </p:graphicFrame>
      <p:graphicFrame>
        <p:nvGraphicFramePr>
          <p:cNvPr id="14" name="对象 13"/>
          <p:cNvGraphicFramePr/>
          <p:nvPr/>
        </p:nvGraphicFramePr>
        <p:xfrm>
          <a:off x="3484245" y="263525"/>
          <a:ext cx="6856730" cy="2904490"/>
        </p:xfrm>
        <a:graphic>
          <a:graphicData uri="http://schemas.openxmlformats.org/presentationml/2006/ole">
            <mc:AlternateContent xmlns:mc="http://schemas.openxmlformats.org/markup-compatibility/2006">
              <mc:Choice xmlns:v="urn:schemas-microsoft-com:vml" Requires="v">
                <p:oleObj spid="_x0000_s15" name="" r:id="rId7" imgW="6851650" imgH="2901950" progId="Paint.Picture">
                  <p:embed/>
                </p:oleObj>
              </mc:Choice>
              <mc:Fallback>
                <p:oleObj name="" r:id="rId7" imgW="6851650" imgH="2901950" progId="Paint.Picture">
                  <p:embed/>
                  <p:pic>
                    <p:nvPicPr>
                      <p:cNvPr id="0" name="图片 14"/>
                      <p:cNvPicPr/>
                      <p:nvPr/>
                    </p:nvPicPr>
                    <p:blipFill>
                      <a:blip r:embed="rId8"/>
                      <a:stretch>
                        <a:fillRect/>
                      </a:stretch>
                    </p:blipFill>
                    <p:spPr>
                      <a:xfrm>
                        <a:off x="3484245" y="263525"/>
                        <a:ext cx="6856730" cy="2904490"/>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 name="直接连接符 13"/>
          <p:cNvCxnSpPr/>
          <p:nvPr/>
        </p:nvCxnSpPr>
        <p:spPr>
          <a:xfrm>
            <a:off x="1001184" y="1158272"/>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4054" y="558625"/>
            <a:ext cx="4585893" cy="573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p>
            <a:pPr>
              <a:defRPr/>
            </a:pPr>
            <a:r>
              <a:rPr kumimoji="1" lang="zh-CN" altLang="en-US" sz="3200" b="1" dirty="0">
                <a:solidFill>
                  <a:schemeClr val="tx1"/>
                </a:solidFill>
                <a:latin typeface="Calibri" panose="020F0502020204030204" charset="0"/>
                <a:ea typeface="宋体" panose="02010600030101010101" pitchFamily="2" charset="-122"/>
              </a:rPr>
              <a:t>机器学习典型应用领域</a:t>
            </a:r>
            <a:endParaRPr kumimoji="1" lang="zh-CN" altLang="en-US" sz="3200" b="1" dirty="0">
              <a:solidFill>
                <a:schemeClr val="tx1"/>
              </a:solidFill>
              <a:latin typeface="Calibri" panose="020F0502020204030204" charset="0"/>
              <a:ea typeface="宋体" panose="02010600030101010101" pitchFamily="2" charset="-122"/>
            </a:endParaRPr>
          </a:p>
        </p:txBody>
      </p:sp>
      <p:cxnSp>
        <p:nvCxnSpPr>
          <p:cNvPr id="2" name="直接连接符 13"/>
          <p:cNvCxnSpPr/>
          <p:nvPr/>
        </p:nvCxnSpPr>
        <p:spPr>
          <a:xfrm>
            <a:off x="1128184" y="1285272"/>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270" name="TextBox 5"/>
          <p:cNvSpPr txBox="1">
            <a:spLocks noChangeArrowheads="1"/>
          </p:cNvSpPr>
          <p:nvPr/>
        </p:nvSpPr>
        <p:spPr bwMode="auto">
          <a:xfrm>
            <a:off x="810684" y="574361"/>
            <a:ext cx="3695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pitchFamily="34" charset="-122"/>
              <a:ea typeface="微软雅黑" panose="020B0503020204020204" pitchFamily="34" charset="-122"/>
            </a:endParaRPr>
          </a:p>
        </p:txBody>
      </p:sp>
      <p:graphicFrame>
        <p:nvGraphicFramePr>
          <p:cNvPr id="3" name="对象 2"/>
          <p:cNvGraphicFramePr/>
          <p:nvPr/>
        </p:nvGraphicFramePr>
        <p:xfrm>
          <a:off x="4456430" y="102870"/>
          <a:ext cx="4495800" cy="5392420"/>
        </p:xfrm>
        <a:graphic>
          <a:graphicData uri="http://schemas.openxmlformats.org/presentationml/2006/ole">
            <mc:AlternateContent xmlns:mc="http://schemas.openxmlformats.org/markup-compatibility/2006">
              <mc:Choice xmlns:v="urn:schemas-microsoft-com:vml" Requires="v">
                <p:oleObj spid="_x0000_s16" name="" r:id="rId1" imgW="3149600" imgH="4622800" progId="Paint.Picture">
                  <p:embed/>
                </p:oleObj>
              </mc:Choice>
              <mc:Fallback>
                <p:oleObj name="" r:id="rId1" imgW="3149600" imgH="4622800" progId="Paint.Picture">
                  <p:embed/>
                  <p:pic>
                    <p:nvPicPr>
                      <p:cNvPr id="0" name="图片 15"/>
                      <p:cNvPicPr/>
                      <p:nvPr/>
                    </p:nvPicPr>
                    <p:blipFill>
                      <a:blip r:embed="rId2"/>
                      <a:stretch>
                        <a:fillRect/>
                      </a:stretch>
                    </p:blipFill>
                    <p:spPr>
                      <a:xfrm>
                        <a:off x="4456430" y="102870"/>
                        <a:ext cx="4495800" cy="5392420"/>
                      </a:xfrm>
                      <a:prstGeom prst="rect">
                        <a:avLst/>
                      </a:prstGeom>
                    </p:spPr>
                  </p:pic>
                </p:oleObj>
              </mc:Fallback>
            </mc:AlternateContent>
          </a:graphicData>
        </a:graphic>
      </p:graphicFrame>
      <p:graphicFrame>
        <p:nvGraphicFramePr>
          <p:cNvPr id="17" name="对象 16"/>
          <p:cNvGraphicFramePr/>
          <p:nvPr/>
        </p:nvGraphicFramePr>
        <p:xfrm>
          <a:off x="5417820" y="1331595"/>
          <a:ext cx="6253480" cy="3686175"/>
        </p:xfrm>
        <a:graphic>
          <a:graphicData uri="http://schemas.openxmlformats.org/presentationml/2006/ole">
            <mc:AlternateContent xmlns:mc="http://schemas.openxmlformats.org/markup-compatibility/2006">
              <mc:Choice xmlns:v="urn:schemas-microsoft-com:vml" Requires="v">
                <p:oleObj spid="_x0000_s18" name="" r:id="rId3" imgW="6248400" imgH="3683000" progId="Paint.Picture">
                  <p:embed/>
                </p:oleObj>
              </mc:Choice>
              <mc:Fallback>
                <p:oleObj name="" r:id="rId3" imgW="6248400" imgH="3683000" progId="Paint.Picture">
                  <p:embed/>
                  <p:pic>
                    <p:nvPicPr>
                      <p:cNvPr id="0" name="图片 17"/>
                      <p:cNvPicPr/>
                      <p:nvPr/>
                    </p:nvPicPr>
                    <p:blipFill>
                      <a:blip r:embed="rId4"/>
                      <a:stretch>
                        <a:fillRect/>
                      </a:stretch>
                    </p:blipFill>
                    <p:spPr>
                      <a:xfrm>
                        <a:off x="5417820" y="1331595"/>
                        <a:ext cx="6253480" cy="3686175"/>
                      </a:xfrm>
                      <a:prstGeom prst="rect">
                        <a:avLst/>
                      </a:prstGeom>
                    </p:spPr>
                  </p:pic>
                </p:oleObj>
              </mc:Fallback>
            </mc:AlternateContent>
          </a:graphicData>
        </a:graphic>
      </p:graphicFrame>
      <p:graphicFrame>
        <p:nvGraphicFramePr>
          <p:cNvPr id="21" name="对象 20"/>
          <p:cNvGraphicFramePr/>
          <p:nvPr/>
        </p:nvGraphicFramePr>
        <p:xfrm>
          <a:off x="2470785" y="1827530"/>
          <a:ext cx="7251065" cy="3190240"/>
        </p:xfrm>
        <a:graphic>
          <a:graphicData uri="http://schemas.openxmlformats.org/presentationml/2006/ole">
            <mc:AlternateContent xmlns:mc="http://schemas.openxmlformats.org/markup-compatibility/2006">
              <mc:Choice xmlns:v="urn:schemas-microsoft-com:vml" Requires="v">
                <p:oleObj spid="_x0000_s22" name="" r:id="rId5" imgW="7245350" imgH="3187700" progId="Paint.Picture">
                  <p:embed/>
                </p:oleObj>
              </mc:Choice>
              <mc:Fallback>
                <p:oleObj name="" r:id="rId5" imgW="7245350" imgH="3187700" progId="Paint.Picture">
                  <p:embed/>
                  <p:pic>
                    <p:nvPicPr>
                      <p:cNvPr id="0" name="图片 21"/>
                      <p:cNvPicPr/>
                      <p:nvPr/>
                    </p:nvPicPr>
                    <p:blipFill>
                      <a:blip r:embed="rId6"/>
                      <a:stretch>
                        <a:fillRect/>
                      </a:stretch>
                    </p:blipFill>
                    <p:spPr>
                      <a:xfrm>
                        <a:off x="2470785" y="1827530"/>
                        <a:ext cx="7251065" cy="3190240"/>
                      </a:xfrm>
                      <a:prstGeom prst="rect">
                        <a:avLst/>
                      </a:prstGeom>
                    </p:spPr>
                  </p:pic>
                </p:oleObj>
              </mc:Fallback>
            </mc:AlternateContent>
          </a:graphicData>
        </a:graphic>
      </p:graphicFrame>
      <p:sp>
        <p:nvSpPr>
          <p:cNvPr id="4" name="TextBox 2"/>
          <p:cNvSpPr txBox="1"/>
          <p:nvPr/>
        </p:nvSpPr>
        <p:spPr>
          <a:xfrm>
            <a:off x="471805" y="1612900"/>
            <a:ext cx="3463290" cy="4246880"/>
          </a:xfrm>
          <a:prstGeom prst="rect">
            <a:avLst/>
          </a:prstGeom>
          <a:noFill/>
        </p:spPr>
        <p:txBody>
          <a:bodyPr wrap="square" lIns="0" tIns="0" rIns="0" bIns="0" rtlCol="0">
            <a:spAutoFit/>
          </a:bodyPr>
          <a:p>
            <a:pPr marL="285750" lvl="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艺术</a:t>
            </a:r>
            <a:r>
              <a:rPr lang="zh-CN" altLang="zh-CN" sz="2400" dirty="0" smtClean="0"/>
              <a:t>创作</a:t>
            </a:r>
            <a:endParaRPr lang="en-US" altLang="zh-CN" sz="2400" dirty="0" smtClean="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金融领域</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医疗领域</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自然语言处理</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网络安全</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工业领域</a:t>
            </a:r>
            <a:endParaRPr lang="zh-CN" altLang="zh-CN" sz="2400" dirty="0"/>
          </a:p>
          <a:p>
            <a:pPr marL="285750" lvl="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娱乐行业</a:t>
            </a:r>
            <a:endParaRPr lang="zh-CN" altLang="zh-CN" sz="2400" dirty="0"/>
          </a:p>
          <a:p>
            <a:pPr marL="285750" indent="-285750" fontAlgn="base">
              <a:spcBef>
                <a:spcPct val="50000"/>
              </a:spcBef>
              <a:spcAft>
                <a:spcPct val="0"/>
              </a:spcAft>
              <a:buClr>
                <a:srgbClr val="F0AB00"/>
              </a:buClr>
              <a:buSzPct val="80000"/>
              <a:buFont typeface="Wingdings" panose="05000000000000000000" pitchFamily="2" charset="2"/>
              <a:buChar char="Ø"/>
            </a:pPr>
            <a:endParaRPr lang="zh-CN" altLang="en-US" sz="2400" kern="0" dirty="0" err="1" smtClean="0">
              <a:ea typeface="Arial Unicode MS" panose="020B0604020202020204" pitchFamily="34" charset="-128"/>
              <a:cs typeface="Arial Unicode MS" panose="020B0604020202020204"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5868" y="574360"/>
            <a:ext cx="3612752"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5123" name="TextBox 5"/>
          <p:cNvSpPr txBox="1">
            <a:spLocks noChangeArrowheads="1"/>
          </p:cNvSpPr>
          <p:nvPr/>
        </p:nvSpPr>
        <p:spPr bwMode="auto">
          <a:xfrm>
            <a:off x="795867" y="538790"/>
            <a:ext cx="26809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dirty="0" smtClean="0">
                <a:solidFill>
                  <a:schemeClr val="bg1"/>
                </a:solidFill>
                <a:latin typeface="微软雅黑" panose="020B0503020204020204" pitchFamily="34" charset="-122"/>
                <a:ea typeface="微软雅黑" panose="020B0503020204020204" pitchFamily="34" charset="-122"/>
              </a:rPr>
              <a:t>机器学习流程</a:t>
            </a:r>
            <a:endParaRPr kumimoji="0"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997413" y="1136089"/>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5126" name="矩形 3"/>
          <p:cNvSpPr>
            <a:spLocks noChangeArrowheads="1"/>
          </p:cNvSpPr>
          <p:nvPr/>
        </p:nvSpPr>
        <p:spPr bwMode="auto">
          <a:xfrm>
            <a:off x="795867" y="1171453"/>
            <a:ext cx="10727266" cy="268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marL="0" indent="0">
              <a:lnSpc>
                <a:spcPct val="150000"/>
              </a:lnSpc>
              <a:buNone/>
            </a:pPr>
            <a:r>
              <a:rPr lang="en-US" altLang="zh-CN" sz="2000" dirty="0" smtClean="0">
                <a:solidFill>
                  <a:srgbClr val="000000"/>
                </a:solidFill>
              </a:rPr>
              <a:t>        </a:t>
            </a:r>
            <a:r>
              <a:rPr lang="zh-CN" altLang="en-US" sz="2000" dirty="0" smtClean="0">
                <a:solidFill>
                  <a:srgbClr val="000000"/>
                </a:solidFill>
                <a:latin typeface="楷体" panose="02010609060101010101" charset="-122"/>
                <a:ea typeface="楷体" panose="02010609060101010101" charset="-122"/>
              </a:rPr>
              <a:t>机器学习是</a:t>
            </a:r>
            <a:r>
              <a:rPr lang="zh-CN" altLang="en-US" sz="2000" dirty="0">
                <a:solidFill>
                  <a:srgbClr val="000000"/>
                </a:solidFill>
                <a:latin typeface="楷体" panose="02010609060101010101" charset="-122"/>
                <a:ea typeface="楷体" panose="02010609060101010101" charset="-122"/>
              </a:rPr>
              <a:t>一门入门容易但精通难的学科，</a:t>
            </a:r>
            <a:r>
              <a:rPr lang="zh-CN" altLang="en-US" sz="2000" dirty="0" smtClean="0">
                <a:solidFill>
                  <a:srgbClr val="000000"/>
                </a:solidFill>
                <a:latin typeface="楷体" panose="02010609060101010101" charset="-122"/>
                <a:ea typeface="楷体" panose="02010609060101010101" charset="-122"/>
              </a:rPr>
              <a:t>机器学习分析</a:t>
            </a:r>
            <a:r>
              <a:rPr lang="zh-CN" altLang="en-US" sz="2000" dirty="0">
                <a:solidFill>
                  <a:srgbClr val="000000"/>
                </a:solidFill>
                <a:latin typeface="楷体" panose="02010609060101010101" charset="-122"/>
                <a:ea typeface="楷体" panose="02010609060101010101" charset="-122"/>
              </a:rPr>
              <a:t>人员需要掌握行业知识以了解业务流程、理解数据背后的隐含信息以合理解读数据、从变化的角度和时间维度把握需求以确定使用哪些数据，这是数据分析的基础。</a:t>
            </a:r>
            <a:endParaRPr lang="en-US" altLang="zh-CN" sz="2000" dirty="0">
              <a:solidFill>
                <a:srgbClr val="000000"/>
              </a:solidFill>
            </a:endParaRPr>
          </a:p>
          <a:p>
            <a:pPr>
              <a:lnSpc>
                <a:spcPct val="150000"/>
              </a:lnSpc>
            </a:pPr>
            <a:r>
              <a:rPr lang="zh-CN" altLang="en-US" sz="2400" dirty="0">
                <a:solidFill>
                  <a:srgbClr val="000000"/>
                </a:solidFill>
                <a:latin typeface="楷体" panose="02010609060101010101" charset="-122"/>
                <a:ea typeface="楷体" panose="02010609060101010101" charset="-122"/>
              </a:rPr>
              <a:t>机器学习</a:t>
            </a:r>
            <a:r>
              <a:rPr lang="zh-CN" altLang="en-US" sz="2400" dirty="0" smtClean="0">
                <a:solidFill>
                  <a:srgbClr val="000000"/>
                </a:solidFill>
                <a:latin typeface="楷体" panose="02010609060101010101" charset="-122"/>
                <a:ea typeface="楷体" panose="02010609060101010101" charset="-122"/>
              </a:rPr>
              <a:t>的</a:t>
            </a:r>
            <a:r>
              <a:rPr lang="zh-CN" altLang="en-US" sz="2400" dirty="0">
                <a:solidFill>
                  <a:srgbClr val="000000"/>
                </a:solidFill>
                <a:latin typeface="楷体" panose="02010609060101010101" charset="-122"/>
                <a:ea typeface="楷体" panose="02010609060101010101" charset="-122"/>
              </a:rPr>
              <a:t>主要流程</a:t>
            </a:r>
            <a:r>
              <a:rPr lang="zh-CN" altLang="en-US" sz="2400" dirty="0" smtClean="0">
                <a:solidFill>
                  <a:srgbClr val="000000"/>
                </a:solidFill>
                <a:latin typeface="楷体" panose="02010609060101010101" charset="-122"/>
                <a:ea typeface="楷体" panose="02010609060101010101" charset="-122"/>
              </a:rPr>
              <a:t>是</a:t>
            </a:r>
            <a:r>
              <a:rPr lang="zh-CN" altLang="en-US" sz="2400" dirty="0" smtClean="0">
                <a:solidFill>
                  <a:srgbClr val="0070C0"/>
                </a:solidFill>
                <a:latin typeface="黑体" panose="02010609060101010101" charset="-122"/>
                <a:ea typeface="黑体" panose="02010609060101010101" charset="-122"/>
              </a:rPr>
              <a:t>明确</a:t>
            </a:r>
            <a:r>
              <a:rPr lang="zh-CN" altLang="en-US" sz="2400" dirty="0">
                <a:solidFill>
                  <a:srgbClr val="0070C0"/>
                </a:solidFill>
                <a:latin typeface="黑体" panose="02010609060101010101" charset="-122"/>
                <a:ea typeface="黑体" panose="02010609060101010101" charset="-122"/>
              </a:rPr>
              <a:t>分析目标、数据收集、数据预处理、建模分析、结果评估</a:t>
            </a:r>
            <a:r>
              <a:rPr lang="zh-CN" altLang="en-US" sz="2400" dirty="0" smtClean="0">
                <a:solidFill>
                  <a:srgbClr val="0070C0"/>
                </a:solidFill>
                <a:latin typeface="黑体" panose="02010609060101010101" charset="-122"/>
                <a:ea typeface="黑体" panose="02010609060101010101" charset="-122"/>
              </a:rPr>
              <a:t>、部署使用以及学习更新</a:t>
            </a:r>
            <a:r>
              <a:rPr lang="zh-CN" altLang="en-US" sz="2400" dirty="0" smtClean="0">
                <a:solidFill>
                  <a:srgbClr val="000000"/>
                </a:solidFill>
                <a:latin typeface="楷体" panose="02010609060101010101" charset="-122"/>
                <a:ea typeface="楷体" panose="02010609060101010101" charset="-122"/>
              </a:rPr>
              <a:t>。</a:t>
            </a:r>
            <a:endParaRPr lang="zh-CN" altLang="en-US" sz="2400" dirty="0">
              <a:solidFill>
                <a:srgbClr val="000000"/>
              </a:solidFill>
              <a:latin typeface="楷体" panose="02010609060101010101" charset="-122"/>
              <a:ea typeface="楷体" panose="02010609060101010101" charset="-122"/>
            </a:endParaRPr>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64924" y="3419602"/>
            <a:ext cx="3888528" cy="2835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938" y="3878873"/>
            <a:ext cx="4979236" cy="2452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5868" y="574360"/>
            <a:ext cx="3494617"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6387" name="TextBox 5"/>
          <p:cNvSpPr txBox="1">
            <a:spLocks noChangeArrowheads="1"/>
          </p:cNvSpPr>
          <p:nvPr/>
        </p:nvSpPr>
        <p:spPr bwMode="auto">
          <a:xfrm>
            <a:off x="889000" y="538387"/>
            <a:ext cx="310070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a:t>
            </a:r>
            <a:r>
              <a:rPr lang="zh-CN" altLang="zh-CN" b="1" dirty="0" smtClean="0"/>
              <a:t>怎么</a:t>
            </a:r>
            <a:r>
              <a:rPr lang="zh-CN" altLang="zh-CN" b="1" dirty="0"/>
              <a:t>做</a:t>
            </a: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8" name="直接连接符 13"/>
          <p:cNvCxnSpPr/>
          <p:nvPr/>
        </p:nvCxnSpPr>
        <p:spPr>
          <a:xfrm>
            <a:off x="1849967" y="1128784"/>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6390" name="矩形 4"/>
          <p:cNvSpPr>
            <a:spLocks noChangeArrowheads="1"/>
          </p:cNvSpPr>
          <p:nvPr/>
        </p:nvSpPr>
        <p:spPr bwMode="auto">
          <a:xfrm>
            <a:off x="5232400" y="599755"/>
            <a:ext cx="2691130" cy="4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p>
            <a:r>
              <a:rPr lang="zh-CN" altLang="en-US" sz="2400" b="1" dirty="0" smtClean="0">
                <a:latin typeface="楷体" panose="02010609060101010101" charset="-122"/>
                <a:ea typeface="楷体" panose="02010609060101010101" charset="-122"/>
              </a:rPr>
              <a:t>明确</a:t>
            </a:r>
            <a:r>
              <a:rPr lang="zh-CN" altLang="en-US" sz="2400" b="1" dirty="0">
                <a:latin typeface="楷体" panose="02010609060101010101" charset="-122"/>
                <a:ea typeface="楷体" panose="02010609060101010101" charset="-122"/>
              </a:rPr>
              <a:t>数据分析目标</a:t>
            </a:r>
            <a:endParaRPr lang="zh-CN" altLang="en-US" sz="2400" b="1" dirty="0">
              <a:latin typeface="楷体" panose="02010609060101010101" charset="-122"/>
              <a:ea typeface="楷体" panose="02010609060101010101" charset="-122"/>
            </a:endParaRPr>
          </a:p>
        </p:txBody>
      </p:sp>
      <p:sp>
        <p:nvSpPr>
          <p:cNvPr id="16391" name="矩形 6"/>
          <p:cNvSpPr>
            <a:spLocks noChangeArrowheads="1"/>
          </p:cNvSpPr>
          <p:nvPr/>
        </p:nvSpPr>
        <p:spPr bwMode="auto">
          <a:xfrm>
            <a:off x="795868" y="1824986"/>
            <a:ext cx="3520017" cy="95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p>
            <a:pPr marL="381000" indent="-381000">
              <a:buFont typeface="Wingdings" panose="05000000000000000000" pitchFamily="2" charset="2"/>
              <a:buChar char="Ø"/>
            </a:pPr>
            <a:r>
              <a:rPr lang="zh-CN" altLang="en-US"/>
              <a:t>思考：</a:t>
            </a:r>
            <a:r>
              <a:rPr lang="zh-CN" altLang="zh-CN"/>
              <a:t>经营活动中有哪些困惑</a:t>
            </a:r>
            <a:endParaRPr lang="en-US" altLang="zh-CN"/>
          </a:p>
          <a:p>
            <a:pPr marL="381000" indent="-381000">
              <a:buFont typeface="Wingdings" panose="05000000000000000000" pitchFamily="2" charset="2"/>
              <a:buChar char="Ø"/>
            </a:pPr>
            <a:r>
              <a:rPr lang="zh-CN" altLang="zh-CN"/>
              <a:t>案例分析：用户换机</a:t>
            </a:r>
            <a:endParaRPr lang="zh-CN" altLang="en-US"/>
          </a:p>
        </p:txBody>
      </p:sp>
      <p:sp>
        <p:nvSpPr>
          <p:cNvPr id="16392" name="Rectangle 3"/>
          <p:cNvSpPr txBox="1">
            <a:spLocks noChangeArrowheads="1"/>
          </p:cNvSpPr>
          <p:nvPr/>
        </p:nvSpPr>
        <p:spPr bwMode="auto">
          <a:xfrm>
            <a:off x="4483100" y="1824985"/>
            <a:ext cx="6868584" cy="364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lvl1pPr marL="285750" indent="-285750">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20000"/>
              </a:spcBef>
              <a:buFont typeface="Wingdings" panose="05000000000000000000" pitchFamily="2" charset="2"/>
              <a:buChar char="Ø"/>
            </a:pPr>
            <a:r>
              <a:rPr lang="zh-CN" altLang="en-US" sz="1900" dirty="0" smtClean="0"/>
              <a:t>明确数据分析目标是机器学习首要的重要步骤，这个步骤需要与用户进行充分的沟通。</a:t>
            </a:r>
            <a:endParaRPr lang="en-US" altLang="zh-CN" sz="1900" dirty="0" smtClean="0"/>
          </a:p>
          <a:p>
            <a:pPr>
              <a:spcBef>
                <a:spcPct val="20000"/>
              </a:spcBef>
              <a:buFont typeface="Wingdings" panose="05000000000000000000" pitchFamily="2" charset="2"/>
              <a:buChar char="Ø"/>
            </a:pPr>
            <a:r>
              <a:rPr lang="zh-CN" altLang="en-US" sz="1900" dirty="0" smtClean="0"/>
              <a:t>项目</a:t>
            </a:r>
            <a:r>
              <a:rPr lang="zh-CN" altLang="en-US" sz="1900" dirty="0"/>
              <a:t>主题：</a:t>
            </a:r>
            <a:r>
              <a:rPr lang="zh-CN" altLang="en-US" sz="1900" b="1" dirty="0"/>
              <a:t>中国移动客户细分模型</a:t>
            </a:r>
            <a:endParaRPr lang="en-US" altLang="zh-CN" sz="1900" b="1" dirty="0"/>
          </a:p>
          <a:p>
            <a:pPr>
              <a:spcBef>
                <a:spcPct val="20000"/>
              </a:spcBef>
              <a:buFont typeface="Wingdings" panose="05000000000000000000" pitchFamily="2" charset="2"/>
              <a:buChar char="Ø"/>
            </a:pPr>
            <a:r>
              <a:rPr lang="zh-CN" altLang="en-US" sz="1900" dirty="0"/>
              <a:t>项目范围：本期项目以乐山市为试点城市</a:t>
            </a:r>
            <a:endParaRPr lang="en-US" altLang="zh-CN" sz="1900" dirty="0"/>
          </a:p>
          <a:p>
            <a:pPr>
              <a:spcBef>
                <a:spcPct val="20000"/>
              </a:spcBef>
              <a:buFont typeface="Wingdings" panose="05000000000000000000" pitchFamily="2" charset="2"/>
              <a:buChar char="Ø"/>
            </a:pPr>
            <a:r>
              <a:rPr lang="zh-CN" altLang="en-US" sz="1900" dirty="0"/>
              <a:t>项目目的：按用户行为进行细分，客观反映用户需求。通过对各类人群的深入分析，为相关部门制订资费、服务、市场策略提供基础。</a:t>
            </a:r>
            <a:endParaRPr lang="en-US" altLang="zh-CN" sz="1900" dirty="0"/>
          </a:p>
          <a:p>
            <a:pPr>
              <a:spcBef>
                <a:spcPct val="20000"/>
              </a:spcBef>
              <a:buFont typeface="Wingdings" panose="05000000000000000000" pitchFamily="2" charset="2"/>
              <a:buChar char="Ø"/>
            </a:pPr>
            <a:r>
              <a:rPr lang="zh-CN" altLang="en-US" sz="1900" dirty="0"/>
              <a:t>项目内容：</a:t>
            </a:r>
            <a:endParaRPr lang="en-US" altLang="zh-CN" sz="1900" dirty="0"/>
          </a:p>
          <a:p>
            <a:pPr>
              <a:spcBef>
                <a:spcPct val="20000"/>
              </a:spcBef>
              <a:buFont typeface="Wingdings" panose="05000000000000000000" pitchFamily="2" charset="2"/>
              <a:buChar char="Ø"/>
            </a:pPr>
            <a:r>
              <a:rPr lang="zh-CN" altLang="en-US" sz="1900" dirty="0"/>
              <a:t>建立客户细分模型</a:t>
            </a:r>
            <a:endParaRPr lang="en-US" altLang="zh-CN" sz="1900" dirty="0"/>
          </a:p>
          <a:p>
            <a:pPr>
              <a:spcBef>
                <a:spcPct val="20000"/>
              </a:spcBef>
              <a:buFont typeface="Wingdings" panose="05000000000000000000" pitchFamily="2" charset="2"/>
              <a:buChar char="Ø"/>
            </a:pPr>
            <a:r>
              <a:rPr lang="zh-CN" altLang="en-US" sz="1900" dirty="0"/>
              <a:t>结合各部门需求对客户细分群进行详细分析</a:t>
            </a:r>
            <a:endParaRPr lang="en-US" altLang="zh-CN" sz="1900" dirty="0"/>
          </a:p>
          <a:p>
            <a:pPr>
              <a:spcBef>
                <a:spcPct val="20000"/>
              </a:spcBef>
              <a:buFont typeface="Wingdings" panose="05000000000000000000" pitchFamily="2" charset="2"/>
              <a:buChar char="Ø"/>
            </a:pPr>
            <a:r>
              <a:rPr lang="zh-CN" altLang="en-US" sz="1900" dirty="0"/>
              <a:t>协助市场经营部进行相关服务、市场活动的策划</a:t>
            </a:r>
            <a:endParaRPr lang="zh-CN" altLang="en-US" sz="1900"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317" y="3261829"/>
            <a:ext cx="4138782" cy="2636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pPr>
              <a:defRPr/>
            </a:pPr>
            <a:r>
              <a:rPr lang="zh-CN" altLang="en-US" smtClean="0"/>
              <a:t>复旦大学 赵卫东</a:t>
            </a:r>
            <a:endParaRPr lang="zh-CN" alt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5868" y="574360"/>
            <a:ext cx="3494617"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7411" name="TextBox 5"/>
          <p:cNvSpPr txBox="1">
            <a:spLocks noChangeArrowheads="1"/>
          </p:cNvSpPr>
          <p:nvPr/>
        </p:nvSpPr>
        <p:spPr bwMode="auto">
          <a:xfrm>
            <a:off x="889000" y="538387"/>
            <a:ext cx="310070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a:t>
            </a:r>
            <a:r>
              <a:rPr lang="zh-CN" altLang="zh-CN" b="1" dirty="0" smtClean="0"/>
              <a:t>怎么</a:t>
            </a:r>
            <a:r>
              <a:rPr lang="zh-CN" altLang="zh-CN" b="1" dirty="0"/>
              <a:t>做</a:t>
            </a: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8" name="直接连接符 13"/>
          <p:cNvCxnSpPr/>
          <p:nvPr/>
        </p:nvCxnSpPr>
        <p:spPr>
          <a:xfrm>
            <a:off x="1849967" y="1128784"/>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414" name="矩形 4"/>
          <p:cNvSpPr>
            <a:spLocks noChangeArrowheads="1"/>
          </p:cNvSpPr>
          <p:nvPr/>
        </p:nvSpPr>
        <p:spPr bwMode="auto">
          <a:xfrm>
            <a:off x="5232400" y="599755"/>
            <a:ext cx="1466850" cy="4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p>
            <a:r>
              <a:rPr lang="zh-CN" altLang="zh-CN" sz="2400" b="1" dirty="0" smtClean="0">
                <a:latin typeface="楷体" panose="02010609060101010101" charset="-122"/>
                <a:ea typeface="楷体" panose="02010609060101010101" charset="-122"/>
              </a:rPr>
              <a:t>数据</a:t>
            </a:r>
            <a:r>
              <a:rPr lang="zh-CN" altLang="en-US" sz="2400" b="1" dirty="0" smtClean="0">
                <a:latin typeface="楷体" panose="02010609060101010101" charset="-122"/>
                <a:ea typeface="楷体" panose="02010609060101010101" charset="-122"/>
              </a:rPr>
              <a:t>收集</a:t>
            </a:r>
            <a:endParaRPr lang="zh-CN" altLang="en-US" sz="2400" b="1" dirty="0">
              <a:latin typeface="楷体" panose="02010609060101010101" charset="-122"/>
              <a:ea typeface="楷体" panose="02010609060101010101" charset="-122"/>
            </a:endParaRPr>
          </a:p>
        </p:txBody>
      </p:sp>
      <p:sp>
        <p:nvSpPr>
          <p:cNvPr id="17415" name="矩形 6"/>
          <p:cNvSpPr>
            <a:spLocks noChangeArrowheads="1"/>
          </p:cNvSpPr>
          <p:nvPr/>
        </p:nvSpPr>
        <p:spPr bwMode="auto">
          <a:xfrm>
            <a:off x="795868" y="1824985"/>
            <a:ext cx="3520017" cy="67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p>
            <a:pPr marL="381000" indent="-381000">
              <a:buFont typeface="Wingdings" panose="05000000000000000000" pitchFamily="2" charset="2"/>
              <a:buChar char="Ø"/>
            </a:pPr>
            <a:r>
              <a:rPr lang="zh-CN" altLang="en-US" dirty="0"/>
              <a:t>思考：</a:t>
            </a:r>
            <a:r>
              <a:rPr lang="zh-CN" altLang="zh-CN" dirty="0"/>
              <a:t>离网用户特征，</a:t>
            </a:r>
            <a:r>
              <a:rPr lang="en-US" altLang="zh-CN" dirty="0"/>
              <a:t>23</a:t>
            </a:r>
            <a:r>
              <a:rPr lang="zh-CN" altLang="zh-CN" dirty="0"/>
              <a:t>转</a:t>
            </a:r>
            <a:r>
              <a:rPr lang="en-US" altLang="zh-CN" dirty="0"/>
              <a:t>4G</a:t>
            </a:r>
            <a:r>
              <a:rPr lang="zh-CN" altLang="zh-CN" dirty="0"/>
              <a:t>，</a:t>
            </a:r>
            <a:r>
              <a:rPr lang="en-US" altLang="zh-CN" dirty="0"/>
              <a:t>IPTV</a:t>
            </a:r>
            <a:r>
              <a:rPr lang="zh-CN" altLang="zh-CN" dirty="0"/>
              <a:t>内容推荐等</a:t>
            </a:r>
            <a:endParaRPr lang="zh-CN" altLang="en-US" dirty="0"/>
          </a:p>
        </p:txBody>
      </p:sp>
      <p:sp>
        <p:nvSpPr>
          <p:cNvPr id="17416" name="Rectangle 3"/>
          <p:cNvSpPr txBox="1">
            <a:spLocks noChangeArrowheads="1"/>
          </p:cNvSpPr>
          <p:nvPr/>
        </p:nvSpPr>
        <p:spPr bwMode="auto">
          <a:xfrm>
            <a:off x="4483100" y="1824985"/>
            <a:ext cx="6868584" cy="153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lvl1pPr marL="285750" indent="-285750">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20000"/>
              </a:spcBef>
              <a:buFont typeface="Wingdings" panose="05000000000000000000" pitchFamily="2" charset="2"/>
              <a:buChar char="Ø"/>
            </a:pPr>
            <a:r>
              <a:rPr lang="zh-CN" altLang="en-US" sz="1900" dirty="0"/>
              <a:t>收集相关的</a:t>
            </a:r>
            <a:r>
              <a:rPr lang="zh-CN" altLang="en-US" sz="1900" dirty="0" smtClean="0"/>
              <a:t>数据（内部业务系统的数据、外部数据）</a:t>
            </a:r>
            <a:endParaRPr lang="en-US" altLang="zh-CN" sz="1900" dirty="0" smtClean="0"/>
          </a:p>
          <a:p>
            <a:pPr>
              <a:spcBef>
                <a:spcPct val="20000"/>
              </a:spcBef>
              <a:buFont typeface="Wingdings" panose="05000000000000000000" pitchFamily="2" charset="2"/>
              <a:buChar char="Ø"/>
            </a:pPr>
            <a:r>
              <a:rPr lang="zh-CN" altLang="en-US" sz="1900" dirty="0" smtClean="0"/>
              <a:t>外部数据可以通过网络爬虫、购买或交易方式获得。</a:t>
            </a:r>
            <a:endParaRPr lang="en-US" altLang="zh-CN" sz="1900" dirty="0" smtClean="0"/>
          </a:p>
          <a:p>
            <a:pPr>
              <a:spcBef>
                <a:spcPct val="20000"/>
              </a:spcBef>
              <a:buFont typeface="Wingdings" panose="05000000000000000000" pitchFamily="2" charset="2"/>
              <a:buChar char="Ø"/>
            </a:pPr>
            <a:r>
              <a:rPr lang="zh-CN" altLang="en-US" sz="1900" dirty="0" smtClean="0"/>
              <a:t>充足、全面的高质量数据是机器学习的基础。</a:t>
            </a:r>
            <a:endParaRPr lang="en-US" altLang="zh-CN" sz="1900" dirty="0"/>
          </a:p>
        </p:txBody>
      </p:sp>
      <p:pic>
        <p:nvPicPr>
          <p:cNvPr id="1741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5867" y="3359169"/>
            <a:ext cx="10327218" cy="2556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页脚占位符 1"/>
          <p:cNvSpPr>
            <a:spLocks noGrp="1"/>
          </p:cNvSpPr>
          <p:nvPr>
            <p:ph type="ftr" sz="quarter" idx="11"/>
          </p:nvPr>
        </p:nvSpPr>
        <p:spPr/>
        <p:txBody>
          <a:bodyPr/>
          <a:lstStyle/>
          <a:p>
            <a:pPr>
              <a:defRPr/>
            </a:pPr>
            <a:r>
              <a:rPr lang="zh-CN" altLang="en-US" smtClean="0"/>
              <a:t>复旦大学 赵卫东</a:t>
            </a:r>
            <a:endParaRPr lang="zh-CN" alt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5868" y="574360"/>
            <a:ext cx="3494617"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6387" name="TextBox 5"/>
          <p:cNvSpPr txBox="1">
            <a:spLocks noChangeArrowheads="1"/>
          </p:cNvSpPr>
          <p:nvPr/>
        </p:nvSpPr>
        <p:spPr bwMode="auto">
          <a:xfrm>
            <a:off x="889000" y="538387"/>
            <a:ext cx="310070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a:t>
            </a:r>
            <a:r>
              <a:rPr lang="zh-CN" altLang="zh-CN" b="1" dirty="0" smtClean="0"/>
              <a:t>怎么</a:t>
            </a:r>
            <a:r>
              <a:rPr lang="zh-CN" altLang="zh-CN" b="1" dirty="0"/>
              <a:t>做</a:t>
            </a: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8" name="直接连接符 13"/>
          <p:cNvCxnSpPr/>
          <p:nvPr/>
        </p:nvCxnSpPr>
        <p:spPr>
          <a:xfrm>
            <a:off x="1849967" y="1128784"/>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6390" name="矩形 4"/>
          <p:cNvSpPr>
            <a:spLocks noChangeArrowheads="1"/>
          </p:cNvSpPr>
          <p:nvPr/>
        </p:nvSpPr>
        <p:spPr bwMode="auto">
          <a:xfrm>
            <a:off x="5232400" y="599755"/>
            <a:ext cx="1772920" cy="4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p>
            <a:r>
              <a:rPr lang="zh-CN" altLang="en-US" sz="2400" b="1" dirty="0" smtClean="0">
                <a:latin typeface="楷体" panose="02010609060101010101" charset="-122"/>
                <a:ea typeface="楷体" panose="02010609060101010101" charset="-122"/>
              </a:rPr>
              <a:t>数据预处理</a:t>
            </a:r>
            <a:endParaRPr lang="zh-CN" altLang="en-US" sz="2400" b="1" dirty="0">
              <a:latin typeface="楷体" panose="02010609060101010101" charset="-122"/>
              <a:ea typeface="楷体" panose="02010609060101010101" charset="-122"/>
            </a:endParaRPr>
          </a:p>
        </p:txBody>
      </p:sp>
      <p:sp>
        <p:nvSpPr>
          <p:cNvPr id="16392" name="Rectangle 3"/>
          <p:cNvSpPr txBox="1">
            <a:spLocks noChangeArrowheads="1"/>
          </p:cNvSpPr>
          <p:nvPr/>
        </p:nvSpPr>
        <p:spPr bwMode="auto">
          <a:xfrm>
            <a:off x="4483100" y="1589072"/>
            <a:ext cx="6868584" cy="364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lvl1pPr marL="285750" indent="-285750">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20000"/>
              </a:spcBef>
              <a:buFont typeface="Wingdings" panose="05000000000000000000" pitchFamily="2" charset="2"/>
              <a:buChar char="Ø"/>
            </a:pPr>
            <a:r>
              <a:rPr lang="zh-CN" altLang="en-US" sz="1900" dirty="0" smtClean="0"/>
              <a:t>数据可能存在着噪声、不一致、异常、个人隐私保护等各类问题。</a:t>
            </a:r>
            <a:endParaRPr lang="en-US" altLang="zh-CN" sz="1900" dirty="0" smtClean="0"/>
          </a:p>
          <a:p>
            <a:pPr>
              <a:spcBef>
                <a:spcPct val="20000"/>
              </a:spcBef>
              <a:buFont typeface="Wingdings" panose="05000000000000000000" pitchFamily="2" charset="2"/>
              <a:buChar char="Ø"/>
            </a:pPr>
            <a:r>
              <a:rPr lang="zh-CN" altLang="en-US" sz="1900" dirty="0" smtClean="0"/>
              <a:t>数据</a:t>
            </a:r>
            <a:r>
              <a:rPr lang="zh-CN" altLang="en-US" sz="1900" dirty="0"/>
              <a:t>清理</a:t>
            </a:r>
            <a:endParaRPr lang="en-US" altLang="zh-CN" sz="1900" dirty="0"/>
          </a:p>
          <a:p>
            <a:pPr>
              <a:spcBef>
                <a:spcPct val="20000"/>
              </a:spcBef>
              <a:buFont typeface="Wingdings" panose="05000000000000000000" pitchFamily="2" charset="2"/>
              <a:buChar char="Ø"/>
            </a:pPr>
            <a:r>
              <a:rPr lang="zh-CN" altLang="en-US" sz="1900" dirty="0" smtClean="0"/>
              <a:t>为保证数据的质量，必要的数据治理是需要的。</a:t>
            </a:r>
            <a:endParaRPr lang="zh-CN" altLang="en-US" sz="1900" dirty="0"/>
          </a:p>
        </p:txBody>
      </p:sp>
      <p:sp>
        <p:nvSpPr>
          <p:cNvPr id="10" name="矩形 6"/>
          <p:cNvSpPr>
            <a:spLocks noChangeArrowheads="1"/>
          </p:cNvSpPr>
          <p:nvPr/>
        </p:nvSpPr>
        <p:spPr bwMode="auto">
          <a:xfrm>
            <a:off x="795868" y="1824985"/>
            <a:ext cx="3520017" cy="67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p>
            <a:pPr marL="381000" indent="-381000">
              <a:buFont typeface="Wingdings" panose="05000000000000000000" pitchFamily="2" charset="2"/>
              <a:buChar char="Ø"/>
            </a:pPr>
            <a:r>
              <a:rPr lang="zh-CN" altLang="en-US" dirty="0"/>
              <a:t>思考</a:t>
            </a:r>
            <a:r>
              <a:rPr lang="zh-CN" altLang="en-US" dirty="0" smtClean="0"/>
              <a:t>：数据的质量满足机器学习的要求吗？</a:t>
            </a:r>
            <a:endParaRPr lang="zh-CN" altLang="en-US" dirty="0"/>
          </a:p>
        </p:txBody>
      </p:sp>
      <p:sp>
        <p:nvSpPr>
          <p:cNvPr id="2" name="AutoShape 2" descr="data:image/jpeg;base64,/9j/4AAQSkZJRgABAQAAAQABAAD/2wBDAAgGBgcGBQgHBwcJCQgKDBQNDAsLDBkSEw8UHRofHh0aHBwgJC4nICIsIxwcKDcpLDAxNDQ0Hyc5PTgyPC4zNDL/2wBDAQkJCQwLDBgNDRgyIRwhMjIyMjIyMjIyMjIyMjIyMjIyMjIyMjIyMjIyMjIyMjIyMjIyMjIyMjIyMjIyMjIyMjL/wAARCAF3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2miinqtACBacEpZHSCJpJG2ooyT6VVXVrQzSRl9oTb856Nu6YqJVYQdpMuMJSV0izso2Uy3vIbm5ngjDboThiRxn2pZLuGO7+zNnzPLMnTjFJVYNXvoDpyTtYdso2VUGuaeRkSvj18pv8Knj1GzltXuVl/codrMVIwf8AJqViKUtpL7ynRqLeLJNlGyqp1vTAP+Pofgp/wpYNYsbm4WGJ2ZmOAdhAoWIot25l94ewq2vyss7KNlRy6lZQTNFJOFkXqME4ph1fTwMm4GP90/4U3XprRyQlSqPaLJ9lGym3N7bWtqLmR/3bY24HJz6VH/aliYGlFwhCruKgjOPpTdamnZtCVKbV0mTbKNlQwanY3Ee9J0HBYqT8wA68U0axpxBIul4GTwaXt6Vr8yH7GptyssbKNlVv7Z03/n6X8jU8t5BE1upJPn/cIHBoVam9pIHSmt0x2yl2VWGr6cQxFypCjJ4PHapItSspkkaOYOI13NgHgUKvTe0kDpTW6ZLso2U63liuYFmibcjDINV4NUs7gqFl2lnKKHGMkVTqQVrvcnkk76bE+yjZU22l21ZJDso2VNto20ARbKNtS7aXbQBFto2VLto20ARbaXbUm2l20ARbaXbUm2jFAEe2l21JtFGKAI9tLtp+2lxQBHtpdtP20baAGbaXFPxRigBmKMU/FGBQA3FGKdilxQA3FGKdilxQAzFLinY+lGPpQA3FGKdiigBuKMU6igBuKMU6igBuKMU6igBuKTFPxSYoAZiinYpMUAJiiiigCgoyamUVGgqdBQBU1YEabKArsWwMIwB6+tcrbW87TyMpaXYV+5IBkjp1646V1mrrGdLmEoO0jqF3YPbiuZtbaWOW0mn0+QQRtuLoh3NjkEivGzCN60T1MFK1JkUdussClzILyS6CMM44PJ4q1eJaxa4VF1KVCHo2cNz8v0pVeV9VXVxYubYyYAHXOMZxUt+6DVrt7W3YlbdlfCfxk8n9a5VBKGnf713+Zu5Nz+X3Pt8inBqNxa6fCsN46/Njy/IGFGT/ABd6uMIl8O36xzPKxdXZmjKclhVbyJFmaymN2yQKjBIE3bWKgn9SastLd3nh5o8SzPJc+XuYcgZGM/jVU+azT7NL8u4p8t013T/XsU7yTyoGh+1RglF/dCAZ5AON2KuaLdyyTW0CX6kY/wBT5OOAOm7FDmX7VcxWEVw80irGWK7QmOM5qa2M0eqWX22CdJYkMYYDeH68lqdOLVVS+XW2/e4pyTp8tvPp27WM6/jlk1W5Yx/vcjeqZYDjj+GqhRnhL7WMfdgDgfjtq7fEzajcTpEzK7cboyeBx6VSihk8go0JGT1MZz+eK56q99q3c1p25E77WNm9imOnWNzIsKRRLjc2X4IGDjFUfsBZFXe5Qdvsr89607+US+EhgEFNiEEHsR61VQR+WuRH0/6b11VqcXP1S/r8Dnpzkoad2S6VGy3VxIixSwoCZVERVgcHgA1nNKjWWpAWzoWkDBimNg3D5fatfR7ny5b5YbZSyIH+QvmQ+nzc1TVr+2Sd5YZbeK5k3bo13OD1xjPSlOK9nGz/AJunyKjJ88r+X+ZlSSRl58XAYFAFPkgbunHt9a0NSYRz6cTPL/qlYqv8HAHH1qGN5VvJZfOvVDADzBD8zfUZrRuIla7027USO8vBDjBO0Y6e9YU4OUJW7r8/U2nNRlG/b9PQx4JdijaVYiLBCpyBvB59a19IucWNwLa1D3G4v8wwpUnpmqUKalaCKBYQjzoYlQrzjPX2q5pl5c2lldWogeXyVbPB4OQAB+pq8PeE1e60fQitaUHaz1XUapjGjR3Mc8loSWCwwsfnbNUtNhjmMcdxczwbpDsP8O4Y/Wrlmq6cYhf6dO0sQOx0G4c8/TNFlcWkdi9td2dxKGlMgxF0pqKlKLlpZba/j2+QuZxjJRV9d9Pw/wCCdaBxS4oQDYuBgY6elOxX0SPFG4o207FFADdtGKdRQA3FLinUUANxRinUUANxRinUUANxS4paKAExQBS4ooATFGKdzRzQA3FGKdzSUAGKKKKACjFFFABijFLRQAlFLRQAlFLRQAlGKWigBMUYpaKAExRS0UAJSU6koASmmnmmmgBuKKMUUAUk61OlQJ1qdKAJlp2M1BLcQ20YknkWNM4yxxzUQ1jTv+fyH/voVEqkIu0nYpQlJaIuhABgAUBR6Cqf9s6d/wA/kP8A30KP7Z07/n8h/wC+xU+2pfzL7x+yn2Zc2j0qC6uYbKISTttTIGcZwTUX9s6d/wA/sP8A32KzNbvLe9tFjt543O7lhLtC8Hk+v0rOrXhGDcGmy6dGTklJNIuW+tWs0hjOUbzWiUHncR3+lS6fqUN/E8iqVCuUG4jn3FcdawTmJ3gIlZmbZiXDHjrt71YsbW0kuNNAGJDuaf5jxtPH8q86lj60nG6/rQ7qmDpJSs/61OofV7aOW7Rg4+zAM5xwc+lQjxBabdwiudvXPlGuWlNktxfiKSR12AQnJweOc1Ob+dFtoVvLvy2Xa4MQ4GP4fWj6/O72/Pr8gWCjZb/l0+Z051eyWyju3crDIcKSp6/QfSoG8S6WoyJWb6RmsW7lhGjWlvEJdsdwOZF2k9e341RvrmWVXi+0vKFf7nlAAY9xVVsdVgtLbL+t/wDMKWDpz77v+tjrrLV7a+nMUUcoOM7mTANB13Tg7L5rFlO04iY4I/CsPTtRu3nYLePMVQ/JJHtHt0rJdGaWaTZn5iXOMgHv1FOWOqRpxktb3/rRkxwcHNp6Wt/WqOxOvaaCAZmGTjmJv8Ktz3drbsonmjjJGRvYDNcD5Z2pIUwpI2tjHP4CtnULK4uNTs4J5EEkiNzjcB+dOnjqkot2V9LfMU8HTjJK+mv4Gy+vaat2kBmUkjPmAgqPqasx6hZS7vKuInKjcQrA8Vxcdm6rIsqSqwJAAtNwP41qabpcyac90dgkZCPLdNmBnnkc9PaihjK05WcfP0CthqUI3Uv+Ca48QaawyJmI9om/wpya5p0kqxrMdznABjYZ/SuLESiHzNp8v+8ef/ZasWsJS/tiEG8v8gfgE++FrKOYVW0mkXLBUkm02di+qWkVzHbs53yAkYGRxUD+ItLjdkac7lOCPLbr+Vc5qCwHWlDW91yW8xUHLH/Z9qdbTMt0Ej+Xzb0hgQM7eOK0lj6nM4q29v62Jjg4cqk77f13OjbXrEWpuVZ2iDbchD1qOHxFYzzJEgl3OcDKYrCH/Ity/wDX5/hRG7yalFuZmAvZAMnOBxxQ8bVvHbWwfVadnv1OkbWLXz7eJNzmclVZMEZHXPNXgx/ut+lcZp/+v0n/AK7Sf0rta7MLXlWTcvL8kzlxFJUmkv61YgPsaKWius5wooooAKKKKACiiigAooooAKKKKACiiigAooooAKKKKACiiigAooooAKKKKACiiigAooooAKKKKACiiigBKQ0tJQA2igjmigCinWp0qh9qx0X8zTTdSno2PoKANOSCG4TZNGki9cMMiq7afpafetrUf8AFUWlkf7zsfxplRKnCTu0UpyWiZcaDSE/5dYG+kQqJl0z+HToT9UWo0hlf7sbH6CrCadM/3sKPel7Gn/KvuH7SfdlVktD92wtR/wBswaz9Tii+yFEt1Uuwx5UQzmuhTTFH35CfoMVOtjbr/Bn6moqYeE4OKSV/IunWnCSle9jioEntpxcTWhG1Pl8oAY+tTWVpew3qztZvtuCcYH3c812qxIgwqgfQU7bXNHAKLTUttehvLGuSacd9DhDaz3ElytvbSKkjon3cY/zinfZJS9wXjvXMLssbR/dGPrXc7RRipeXJ6839a/5j+vSW0TkTaTz22l5ilcFi8rH27flmovst1dJLDY2syJJJ5jSTfLj2FdngUYq3gU3rL+rWIWLa2j/V7nOWLyxarNNcWU8chiwdo3JgemPpWLJb3J84raSfvGLcwknn0JTP613uKMUp4Hmjy83f8Qhi3F81u34HAJa3PlRq1pJ8pB4hIP5hM/rWteyrcaok9zBMttHb/N8pByePr3rqcUbQaUMByx5VLt07Dli+aV2u/wCJwi2rhZzBp81xF/yzkfcpX8Aea1dKuILbSp4I0uHn2lnVoz1PHbNdNto2jOadLA+zlzRl+AVMX7SPK1+J589pdfZvLW0kPofI5/PYD+tWLeK4ju7eZ7ST90wPywlf5JzXc4oxWcctSd+Yp45tW5Tl7qC71DWJbiHfD9ljBjLL949f15rPuree8R76O1aKGNgdoBy7E/M2K7jbRtGK0qYBTveW+v8Al9xMMY4NWWxykcrvp135enM8JmHkpsxye59e1PtNLu7Ce2aWIXCyNlwOsTnvmuo20bapYJXTk7tEvFOzSWjOStYwdXsre3t7gJbyuXeQevuPpXXUmKWt6FD2Kave5nWq+0a02CiiitzEKKKKACiiigAooooAKKKKACiiigAooooAKKKKACiiigAooooAKKKKACiiigAooooAKKKKACiiigAooooAKTFLRQA3FFOooAwEhkk+4jH8Ksx6bK33yEH51rYAooApJpsSn5mZv0qwtvCn3Y1/KpaKADFFFFABRRRQAUUUUAFFFFABRRRQAUUUUAFFFFABRRRQAUUUUAFFFFABRRRQAUUUUAFFFFABRRRQAUUUUAFFFFABRRRQAUUUUAFFFFABRRRQAUUUUAFFFFABRRRQAUUUUAFFFFABRRRQAUUUUAFFFFABRRRQAUUUUAFFFFABRRRQAUUUUAFFFFABRRRQAUUUUAFFFFABRRRQAUUUUAFFFFABRRRQAUUUUAFFFFABRR2qI3ESyLGZF3tyq55NJtLcCWiq/wBqUpuWOVvm24CEH689qUzPudRBJ8o4OVw305/nU86AnoqHzZNyDyTgj5juHy03z5RGWNs+QcbQy5I9etHOgLFFQ+cQzAxyAKM5xkH6YpBdRkoCWUv90MpH86fOgJ6KYkiSDKMGAOODmn007gFFFFMAooooAKKKKACiiigAorNvtQuoLsW9rYNdNsDsRKqbckgdevQ1D/aOr/8AQCb/AMCkpcyNFTk1fT70bFFY/wDaOr/9AJv/AAKSj+0dX/6ATf8AgUlLmQ/ZS8vvX+ZsUVj/ANo6v/0Am/8AApKP7R1f/oBN/wCBSUcyD2UvL71/mbFFY/8AaOr/APQCb/wKSj+0dX/6ATf+BSUcyD2UvL71/mbFFY/9o6v/ANAJv/ApKP7R1f8A6ATf+BSUcyD2UvL71/mbFFY/9o6v/wBAJv8AwKSj+0dX/wCgE3/gUlHMg9lLy+9f5mxRWP8A2jq//QCb/wACko/tHV/+gE3/AIFJRzIPZS8vvX+ZsUVj/wBo6v8A9AJv/ApKT+1tRjeP7Ro7xRPIqF/tCNt3EAHA+tHMheyl5fev8zZopByKWqMwooooAKKKKACiiigAooooAKKKKACiiigAooooAKKKKACiiigAooooAKKKKACiijIHU0AFBOBk1A0zMzJEhJC5DEfL+f8AhSCDcyvKxZguCASF9+P8anm7AL9pRinlgyBjjcnIH1NN2XEqkM4iO7gp8xx+IqdQqgAYA9K5nXPiB4c0CQwXV+st0P8Al2th5smfTA6H64oUHIG7HQ/ZkLOWy2/ghiSPy6VKiKihVUKBwAB0ryTUfi1qtwSuk6NDap2m1CTcf++F/wAa5a+8Z+ILwkXviWeIH+CzVYAPxAz+tbQw7M3VSPoR3SNSzsqgdycVnza/o9u2J9VsYj6PcIP5mvl/Vby1u1bzbu9uJT0aScuc/jXPbCvBrqhgubdmMsRbofXX/CWeHQf+Q5p3/gSn+NSR+JNDlIEesWDE9ALlM/zr5GjbHBqwoBFarL0+pH1t9j7BhuIZ1zFLHIPVGBqWvjyN5bdg8MrxkHIKMQR+Vb2n+N/E2mkG31q72josr+YB+DZFDyyf2ZAsbHqj6fkt4pFIKDGc8cc+tIYnDOySsCw4DDKg/wA/1rxTSfjLq8BC6hZ212ndkzG/9R+ld5o3xQ8O6qVSWdrGY/w3Iwv/AH0OPzxXJVwFaGrj9xtDE05dTrw8qsqvHuGPmdegP060+KZJk3Icj3GKWOWOWNZI3V0YZDKcgimyRRysrOoJQ5U9xXJaSNyWg9Ky7zUo9M2rLKZpJG+SJRmQj2UdagWTUdUdlR10+FThhw8//wASv/j34UKa26lqDau9EXrzUrWxKiaTDt92NQWdvoo5NVUl1a9bdFHFYw9vPXzJG+qggL+ZP0qzZaZa2LM0MX7xvvyuSzv9WPJq9VWYc0Y/Cvv/AMjM+zav/wBBG2/8BT/8XSi21bcM6hbkZ5H2U/8AxdaVFFg53/SRRT/kNTf9e8f/AKE9VdS19dNlgjNncy+bOsOVjOPm7g45+n1q0v8AyGp/+vaP/wBCesbWdEn1O6gkXT9ObyrlJS8s7BnVQeD+7OPzNCJZZ1TxVbaUsJltbhjMyqqfKr/M4QHaxBxlhzVVPHOnyaS9/wCU0fKJHFLLGrO7khV+9gZweTxgE9jVDxF4ZvdUSz+y20EM0DgiMMjQ7QwbBYpvU7gp4Uj5cdzTLLwncx6K8N0IEvvPgk3IUjiby5Q4CFEDLxlckZ570xG8vii1ffi3m4glnUqySBhGVDAeWzc5darR+NtPkntYfLZHuIvNXfLEm0fLnIZgQfmHBGT2qlLoOom6d4ltY1EM0ZjjunZyJcE5YgHJZEOc9ARg5pkXhzVYGVo/L823MUdtKL2RfLi2xCRfLC7Tlkc89cigDWfxQq3kVsNMvN0j+XhmiVs4JGFL5wdppl94wstPhuJLi3uIxb2ouZVaMlo8lgqsFBwTtbnpx71Ru/Der3Wopew6gLXyZvOWMojmVtpUFiEG35WI/i7HtiotR8KXmovfSmaONrmziV1YBvNnTzcFyAvyjeuMAcgemCAbq+IoJdKXU7eCaW0MfmtKw8oKuM5+fbkY7iqzeKJP+EfXWE0i7MLwrMiF03MpwexOMLk8+mKSz8ONHZxWt1dGa3jYyLbqgVNxwcHqSobJA6DPfAxnTeEZz4Ng023eJbsWkUM0TtmF2VVDN904OAeQBnPPbABrL4mhGrwWE9rNAZoldHcZGTnCkjI6KTnNR2fjHTb27jhTzFV45JFkZTghX2gjHZuoPpWNpnhO+hvIr29SMtGWjFrFcuEVN7MrrgABhuxjAGM96tJ4clW9TU1uWEpTyY7UX03l+X1wHzndkZzjGBjHegDsAcisPW/E1vod1Dby208zSxtIDHtwACBzkjnmtGza4DSxzxKiLt8phJuLDHfPOQc/Xg/Tn/Evhu41+/hbekcEahQcnd0fJx9dn60AaWheIYteWZobS5hSPaQ8ygK+7P3SCc9P1FXNU/49o/8Ar4h/9GLWF4N8OXPhqO5tJJVltyI/LfGCzAEE45wMBOM9jW7qn/HrH/18Q/8AoxaTHHcujpRQOlFMQUUUUAFFFFABRRRQAUUUUAFFFFABRRRQAUUUUAFFFFABRRRQAUUUUAFFFQSTFnaGIjzdueQcD6/4Um7AOllEakhS7Doq8k0wwtMW84homAHlEcD6+tOjgVGMhAMjAbm9aiv9Rs9LtHub24SCJerOcfgPU+1SouT1E2krstKAqgDgDpXD+L/iloPhUvbiT7dqC5H2aBh8p/226L9OvtVWH4rabPra2aWs32VhhZyQCzZ/u+nXvXmfxc8MxW+qL4i06Mizv2/fADiOX1+jdfqDXV9XlCSjUVrmSqxnG8HcwfE/xS8TeJmeJrs2NmeltakoCPRm6t/L2rKs9Zis7cJbQbHx8znqx+tTeF/B2o+Lrx4bExRpFgzTStgID7dT07V7N4d+GGg6EFnnj/tC6H/LW4UbQfUJ0H45rdyhTViEpS1PKtP0fxP4lwbGymaI/wDLZvkjH/AjwfwrqtO+Dt3NtfVtXVO5S3Qscf7xx/KvXcgDaowo7dqYzHoP1rJ4iX2dC1RXU4yz+GHhq1ADwT3Tes0xH/oOK1Y/CXh6D5Y9Gsj2y8Qb+ea2ix5A/E03hRWbqTfUtQiuhnjQdFRcLpNgB7Wyf4VWm8P6JINv9k2GO5Fuo/UCtKSTPAPFQO+B0+gpKcu4cq7HP3Xgzw/MD/xL1jJ7xuy/pnFYF78N7J8myvJoj2WQBh/Su4d81BJJxgHNbQxNaG0jOVGnLdHlV74O1fTyWWJblB/FCcn8utZOxlYqylWHUEYIr1y5vYoWCMd0h6Igyx/Csi9sE1Q5uoUjXtjBk/767fTmu6lmzWlRX9DGeWXXMnZef6HI6N4k1jQJA+nXskS5yYid0bfVTx+PWvR9I+J6azJHaapMuk8YaeJdwc/U/c/I/UVwOpeHmtA01vJ5kQ5IbhgP61n6fpz6nqEVtGDljliOwrtnQw+KpurJ2t2/U51Wnh5qnTV35/oj6UsLKxtYvNtAhEgDNMW3tJ7ljyfzq1LEsqYDMp6hkODXknxG8Uf2B4Es/D9qwS8u4vKYLwUhHB/PgfnXC+DvirrXhgx2107ahpowPKlb50H+wx6fQ8Y9MV877HmjdbHpupr7259JmYwljPtSMEBXz/P0qwCDWJ4d8U6R4r04XWm3IkA/1kTcPGfRl7fyrSYSQFpEDyqzD5M/d9cf4Vi7w3K3LNFNVlYZUg9uKdVJ3Aor/wAhqf8A69o//Qnrz/xLpt9I/ie4OoyMkVu7mFWEYI8l9nY5wGII7nB4wK9AX/kNT/8AXtH/AOhPWBrN+beWWaXSLMRRyDzJ7pJG3xjjIKRMAfTJ7dOaENlTxLHPJ4ZvFS1jkvI7OWR7yZVk8lApOFbaMsccAdM5PbNXxHBBa6JDbnTILVzKoikRQY5cRuwLHg5AUnB74PPWtKTXY7VksZ9NtrO2lieWXeCUaMEAnaFHBB/ixjuKRvEkdzp4jv8ATrVLhpoI4rWSXzFYyKD12j7oLg4B+4aYjH0y5vdQ164uNJC2yyWqbDJO3lt+7b7qcj5TJGSB0zjPJqbQTe2+uzRxXFy8Aggt4ZpbiMrceVv3AP5fzY389D15ODi1ouvWWryjTYNM0vycM9pGGbaybFJIHlYXliOcH2PfQtNZfVtSvNLWw050syituuiQzc5Cgx87cAZ9eOxoA6aOaKdC0UiSKCVJUggEHBH1BBFcjqtxFF4omtJLaznluI7UIswOCGaUElSSGI29QAfmxUcHiqRItRa3sbRpUvY0KQTqzuHZAGZcgA7WAyCfmHpTtS8S2M1sLj+xmuY5YIJHeWDeBukARGwCCRuZuvHHrQBBc2RiN1aGewVWvldoY7bf5W6JAAiEgE/KWIXJ+bPsaHhG4N1Y3F3LZrcrcW9uWsPsip+9ILDaM42fMPnIAPHPFbOsahYaVa/6LoVtIrwzyvHNH5GRGFJGChzn5fyFS6f4kjFx5d3Y21lFEk6o8cpfHlTCLaBsHU4wB7DFAGbo1o9pHqj3OnW0kq3Uim4tkANu2xSNqnoozjI57kck1zSXIfTLa0sIliljvZXSWGZohErGVUZ8E5CnYMnpkDvXfaVrXnz3MFxZQ2ckspMI3j94cD5ZCB8suMErycEYzg4zYNRjt9XvoxYaJaxoRazBpSjSOQrD5hHypD4we9AFDWV1OHWoJpLiV3+0xzSJBKhW2hRGUMQUOBuYknvk8YHEHiIX8uu2EkcZcw2M8slwTGT2KlHEYyQMk4xjjBBPOvc+K4dHvGtYdOtlUO/nNGZFC7QMniL5jkqOM9a6DSfseo6cs4s7dF3Sx7FQ4B3FXHzKp5IIPH50AZfhe4hm1O6SC9e5iFlasc3DShXPmbupOCcDP0rc1T/j1j/6+If/AEYtWUt4YnLxxIrlQhZVwSozgfQZP51W1T/j1j/6+If/AEYtJ7DjuXR0ooHSimIKKKKACsxb28dZpEgthDG7qWknK8KSCT8px09a06zrLP2K62lgfOmwUxn7x6Z4z9azndySv3GtrmLa+MkvFZoIYpAsSyny3d/lYsB91Dj7p61HN45t4ZJ0ItmaGLzTtmY5GDjHyd8fTkVg3Hh7XRYFIbUs6aaix+Zb28pM2ZSVLOwwBlOOV5OO9F54d1CbWtUnXS9wmBW3uACpDqQYsgv0VyWyQRhRtHSjkf8AMwudHd+Mre0dFaTT5N65UxXZcH51jxwvXcwH4H0pP+ExUBsxW+VdEI85urBiOdmOiN+VYF7omsz2lgIbG4eaCBjOjSqiGcSrMSpBDEM8fr0YdOas23hnU/KS0SNoEjuVn+0SSEM4PmblAEj4+/jII/rRyP8AmYXNVPGkUm7CQfIGMmJHOwKGJJwnI+RumelSWHim41Eqltp++bAMkZdlMXOCG3IBwcjjPQ1gW3hPVraKFpESSb7OqvvZZVXAYY+bJdsuTgjHGM0/R/Cl/A1nJe2sTmM24J2oG24Zn3Y64JA75xRyP+ZhfyO2Empn/l1tP/Ahv/iKxtT8WLpFxLBeJbLLHGkmxZmJYMxUAAJyRjJ9AQa37OeSeFjLA8Dq5UqxBzg8EEdQetcfq3heebX9RvoYndbiFY9pIYSMduSQxxtAQDHvRyP+Zhc1D4nb7DHerBE1q8nl+cHkCqd+znMYIG44zVMeOYv7IbUjFCI1iEzRmVg4Q5wcFO4BIqI+F7hIbGJ7CxubWGFw9q7Eru3IV2gjGQEI7Yz35zRu/Cmrv4W1bSv3bNcoPKeKTlYkX5IBnHTgbu4Zuho5H/Mwv5HQQeJmuJUiWKASPIIseZIVDldwXeIyucHPWtXzNT/59bT/AMCG/wDiK5uDSNQttR8pbaSW2XVY5xcSSqWMYt1TJHU8jHrXZUcj/mYXKcU139oWO4ghRWBIMcpY8Y7FRVzNV5f+PuH/AHW/pSNbTFiReTKD2ATj/wAdpK8brcCxmjNU5I7q3AkSZrgD70bhQSPYgDn60qXYuFX7MVZgwDhjgoO+R1zT9p0e4WJZXZnESBgGBzIMfL/9enogjQLknA6k5JoiiSFNiDA6/jXB+PPiHDoKtp2mssupsMMeqwZ7n1b0Fa0aM6s7R3M5zUFdmt4t8caf4XhKMfPvmGUt1PP1Y9hXiGt+ItS8RXpudQnLYzsjHCRj0A/x59fSsqa5mu7h7i4leWaRtzu5yWP+f/reta+laBPehZpj5Vv1B7t9P8fy9a+kw+Ho4OPPN69/8jyatWpiJcsdjMGeqkgqcg+h/wA/5HSvT9AuLXxZ4Zn0jUOVlQxt6qw6MPcHBrCl0y2Wze2jjVVI6jrnsc1jaHqEuiayNx2ozbH9Aex/z+tZV5xx1JuCtKO3oXSjLDTSltIxdHvb34f+NnjuVP7h/JuUHSSM9x+GGFfQkNzFdQRzwuHikUOjA8FSMg15v8TPD667oUXiOyTN1aJtuAo5aL1+q/yJ9Kg+FPigz27aBcv+8jBe2LHqv8S/h1/P0ry5x9pT51utzui+SXKz09mJOFP0zUbNn5RyO5oJz8oHHc00naOK5TcUkKMdu9V3kJ78d6Zc3UcMLSyypHCgyzucAfUmomegBXbA6Y9qgZ/ekd+etQPJ2B4piB5OwNVnemvMu8puG/GduecetVpJ13lA43gZ255x60wGhIoQRGoXJyT3P1PeoZJPekkk96z768W1t2lPUdB6mqhBykox3Ypz0cpMyPEWo9LSM+8mP0FdR4L0mHTNOm1bUCI0VDLIzfwqBnFcp4f0uTWtZV3BZVbc59T6VtfE/W1sNOt/DVo2HkAlu8dl/hX8ep+g9a9XFWpxjhKfrI4KF5yeIn8jibttQ+IXjRzCv725YiJXztiiA4B9gOvuTWXrnhzVPD10bfUrV4iT8r9Vf3B6H/PrXrfws8Of2bpTaxcIRc3Y/d+qxD/E8/gPWu6vrO01Szeyv7eK4gfhkcY/Eeh9xzXBKryS5VsjrjBtXe586eGbi60+8S90zUHtL6M8Y5Vh/dPqDx1z2r6B8F+PoPEQ+wahGtnrEa5aHPyzD+9Ge49uoryXxf8ADu58PO+o6T5k9iOXRh88Q68+q9eew+lZOnagt4savI8VxE26KZDh42HcH1/+v605QjUV0SpOLsz6eaIxsHgCLubMgI6+/wBakhlSZA8ZypriPA3jc6x/xKdWKpq0a5Vxwtyg/iX39R+PTp2UoaJvODNsVTuRVzn3HvXBKLps6E01dES/8hqf/r3j/wDQnqjqnhu21Se3ZlhREnWaUGMs0hU5AByMcjng1NdpqP20XWnx2siSRKjCeRkxgkjGFP8AepvmeIv+fTTP/AmT/wCIoua+zckmmvvK914bV9SF1bSJHGtuYhAyKyklgSTkE4wMHBB9xVC08Gy2WnNaR3cEj+dFKlw8OGXZjCkA8qAMDkH1JOSdfzPEX/Pppn/gTJ/8RR5niL/n00z/AMCZP/iKOYfsn3X3oxdN8E3FjLZmTV/Njt4GgKx24iZgQBkMGyDx7/1rWh8N2sd3cOY4xC6QrCkeVMRQNyCOQfm7VJ5niL/n00z/AMCZP/iKPM8Rf8+mmf8AgTJ/8RRzB7J9196Ofl8Bz3l1Ot/qaXFlO5kZfJIkVht2YJYjjYOcdMjGDWhceD7XUoY7e/t7FYEAytrbiMuw6HPYA87R3AySOK0PM8Rf8+mmf+BMn/xFHmeIv+fTTP8AwJk/+Io5g9k+6+9GbP4UeaeybdYotqzkhbYqJc7cFlVlGQV55wfTtVyz0GS31/8AtKR7QgwSIywQGMs7MrFjljk/L+tTeZ4i/wCfTTP/AAJk/wDiKPM8Rf8APppn/gTJ/wDEUcweyfdfeiSy06SyOouDHI1zctcRq3AB2qACee69aoNoN0+mrZNLCTNcLc3c/OWcSByFXHT5QoyeBjrVvzPEX/Pppn/gTJ/8RR5niL/n00z/AMCZP/iKOYPZPuvvRiah4Kub+8uJjqMMayNKUX7OzFd7IeSHGcbPTvXR6NYyabp5t5pUlkM80pZF2g75GfoScfex1qv5niL/AJ9NM/8AAmT/AOIo8zxF/wA+mmf+BMn/AMRRzB7J9196NjNUdUP+jR/9fEP/AKMWqvmeIv8An00z/wACZP8A4imPFrl00STwafHEJUdmjndmwrBuAUHp60XBU2ndtfebQ6UtA4FFUZBRRRQAVnWZK2V0V3ZE02NoyfvHoO9aNZtoVWwu2ckIJZi2G2nG498jH1zWcvjXzKWzPNf7U1prO0H2u4EkthAkbNeiMiUiVtzAHHKjq3Xb9M277VZ49fvPN1G4itoZJZmQXTKdiGBnUYk/umUAADrwT21LG98JSxLcQ2M0DwCVw0LFpFWICNmLRMTgAgDJ5B4qxdax4bnuGdrM3UthdxQoY0aT5pGjG44Bzhj353J61oSZGovfDTrW7ivZxem2eW3SW9WPiQsyqd0qk4ynJz9we+VttTktdEt3064uplivQpH2gPuVS/yEmRtoyCM8ZGD81dLNfaLFZwMYpUswPtEFwqlVRixUgHqrZbGOPvcd8Z0Gv+F5NAs5y0q2gmTaHkIZZJSeWIbkjcSTzjrQBgaV4j1SNbv7NI93dW9nLHIsl+sipMMkMwyf4VDcdmI6itjTZdTstVjtbnV32TWsMqq868DJQYLoxYlVBPT5ia09FufDmry3KWNt5bNhX+Qp5itGvp2246/X3ro47G3im86OMLJ5Sw7s/wACkkD9TQB59o91q13cQGW41N7fyLa5lCyKXLyNMpdcE/u+FyvGMZwMEFx1O4K6VdXF7MI20kS30z3UkcccsgUQuwUgBco4OMfezXZQeHNLtkdLeB4Q6LG3lzOpKru2jIOcDc3505fD2lLtxZRFVIIVhlchQoODxwFAHpQBxs2r6zHa6CqzywPJDAH8yUFnzcRRh23LklkYkjjG71FLeXWuzW2oypeS20hS1LxyrhoNxbO0DjO7A9CM12y6Pp67P9EhbyzmPegbZyD8ufujIBwO4oOkWLRTxm3TbOwaX1cg5GT17UAcxoLa5H4ou7fUJbmTFtBJIPk8pS0k/wB0bsheAAcZwoz0FdrWfHounw3P2mO3CzYAL5OSASQDzzjJ/M1oUAV5P+PyD6N/SrFV5P8Aj8g+jf0qdiFUknAHc1K6gRzSbFwCu9shAxxk4qq9kwPnwuqXJA3sB8r8dCP84qeIGSQyuEI/5Zkf3SBWL4x8UW3hXQpL2Uhp2+S3i7u+P5DqaUaftXb7gcuVXZz/AI+8eNoOmfZLRGTVJflOeRCP72ehJ7f5FeFs8k0rPIzPI5JZmOSSeuf8/wCFSTard3d/PeXUpnluG3S7+Q/+e3THbArufCvhqCExancxsGcBoIpBwnv7n06cV7dKUcDD95u+vc86oniZe6Q+H/CmyNbzUUO8jckLDp7t/h+foOjlHbn8/wD69aMi+3t/niqMqnJ4P+fwriq151pc0jqp0401ZFCUdf8AH/69czr1oCRcKB02v/Q/59q6mUHnr+tZ9zGJEZGBKsMGrwtZ0Kqmia1JVIOJqeBNcWa3NldEMMbHVuQwPqPpXnvinRLjwR4vWSyLLAX+0Wcn+zn7p+nT6fWrVpPJo+qq+ThG2tjup5Br0fXNKi8b+EGhj2m+gHm2zf7WPu/Qjj8j2rrxEFh6/Mvgmc9KTq0rP4ompoWswa5osF/AcCRfnX+4w6r+dWXfcevFePeAdffRdYbTrslLa5bYwbjy5BwD7eh/D0r1qR9oOQc+1cGIoulO3RnXRqc8b9TyPWbTW4XuNOvbzWr6JwVZo7uERyKf9lmyPoaXTf7aluoII77WbYIVKfabmKSNgpHyEK2eQMVLH4b0vWvEkJtNFFrp0JcyGe3RGlJ4+7jIUf7XU1mLptrpiXVsmgyNqcN63kStaqYwnmZVi3sv8q5jUoeIdRu4/EtwyXF0BFLMIityxQdMAN5ox7gYx6GpxqmoWmosz6vJDJP5SvLG6vHDGMja7MDhsdCe7H8dfUEsp9ZfbFqUduYiyssM42yE8qAOAMegxWVpYmjitzdpfZIDSjZcHLd8joeetAFy+1fVv+Ekubi0iEklvatEqkEGVQxAf/vrn0wKr6d/b1nrKRCexlmSwjXdIzEMu5sZOeuc1ranJbw+IWkktZLi3fTgjxxx7y4LkYx34rnvsukjV3l/sC6+yGBVC/Yhw+Tk4+mKYHerLIYUMu0SbRuC9M98VzOpXT318sMOWUHao9W9au3V8F0+Pyg6GRRtVxhlHuO1X/Bmhm+vhcsvyg4X+pr18HGOHpPFT9I+p5+IbrVFQj8zqNDt7Xwr4bn1S7HywJuPq7HgAe5OBXmmi2Fz408YGW7YsJZDPcuOyjHA/QD8PQ10fxP11ZrqLQLR/wDR7T5piDw0mOn4A/qfSum8B6CNE0MSzJi7u8PJkcqv8K/lz9Sa57uFN1ZfFI10lNQjsjrotscaRIoVVAVVXgAfSpN4bg9/X3qDKnpx/wDXpckZwfeuA6yfsQDgEdB/hXlnjrwEbZpNa0OLCjLz20Yxgf3l/qPYHtXpudv09vake4SGNpJXVY1GWZjgADrzVwm4O6JlDn0PBrDUjcpFtmMF3AwkgnXgow6H/Pv6V7v4D8Yx+KdLZJwseqWvyXUPv03D2OPwNeP+NvDZtbo63pVtPBZykGTcm0IxPUD0PoR1+tc94e8QXvh7xBBq9vKrOrfvUyQJEOMqfqMfoe1dM1CrC8SY0qsJWa/I+pyfs83JkZZWA9Qhx/I1YJAGTWBp/iaLWNNivLPTr6W3nXKuip+P8VSNePPpV7A9pdwmO3b551UbvlPoTXm35XY6fZSNf7RD/wA9U/76FL58P/PVP++hWbpFhZtotizWsBJt4ySYx/dFXP7Osf8An0t/+/Yq1qKSSbRN58P/AD1T/voUefD/AM9U/wC+hUP9nWX/AD6Qf9+xR/Z1j/z6W/8A37FGpOhN58P/AD1T/voUefD/AM9U/wC+hUP9nWX/AD6Qf9+xR/Z1l/z6Qf8AfsUahoTefD/z1T/voUefD/z1T/voVD/Z1l/z6Qf9+xR/Z1l/z6Qf9+xRqGhN58P/AD1T/voUefD/AM9U/wC+hUP9nWP/AD6W/wD37FH9nWP/AD6W/wD37FGoaE3nw/8APVP++hR58P8Az1T/AL6FQ/2dZf8APpB/37FH9nWP/Ppb/wDfsUahoTefD/z1T/voUefD/wA9U/76FQ/2dZf8+kH/AH7FH9nWX/PpB/37FGoaE32iH/nqn/fQpyyI+drBgPQ5qv8A2dZf8+kH/fsVmaNFHDrOuJGioouI8BRgf6pKLj5U02uhu0UUUyQrEivooLa7h+0JFP5s20upOCWOCR3FbdJtArOcW2mmNM8ytdIk0uxa3s5UuC1pfwsbi6I+aWRShHB5KrkjgZz0NSTaYs4u7K2lNksl0l0LhZSE3KkbD5QeSZV5z2BwQcV6TgUYFFqndfd/wR+6ecT2cUpt1t7V7a3WARvtud0yOJQ4KsWGcFeCW/i+6RkVHpekxWuiQ206meeKW2Je5dWZlQjeoO4jGBxwvHqea9LwKMCi1Tuvu/4IXicdohhsNWvZnDxwzupjzds4QCNVwVz6rx7V0v8Aa1h/z8p+tXMCjAotU7r7v+CGhT/taw/5+U/Wj+1rD/n5T9auYFGBRap3X3f8EWhT/taw/wCflP1o/taw/wCflP1q5gUYFFqndfd/wQ0Kf9rWH/Pyn60f2tY/8/KfrVzAo2ii1Tuvu/4IaFGO9t7q9iEMquQrE4/CrE26R1hARkb/AFgP93B7fX+tSkADPpUVuuVMzR7JJOWGfypWez6gx7ukMTO7BUQZJPAAFfM/jvxXJ4r8RSzqxFlCTHbL225+99SefyHOK9Q+MXig6XoKaPbvi51AHfg8rEOv5nj6Zrw7TbGfU9Rgsrdd0szhF4/M/gP09BxXrYKkor2jOPETb9xHV+BPDX9r3pvbuPNlbnoRxI/YfQdT/Xt6jKqsrK2Men+TT9N0yHSNLt7G2U7Ikxkg5Y9yeO5zT5Ad3f8AWuevV9tLXY1pU/ZxstzPIIUgsD6HjP8AOqkwG49P0rRYHpk/mf8AGqU3qT+v/wBesopRVkaPUz5FHPA/If4VSmX2/wA/lWhJj1H5j/GqMwGT0/SqJOf1i1Lx+cq/MnX3FbfgfXWtrgWsj8L93P8AdqtMoweB+Qrnzv06/SSP+E5X3Hp/OvVw1sVQeGfxLVHDWvQqqstnozd+J3hpbW+TXbNMW92cS7f4JfX/AIF1+oNbPhLXTq+kBJn/ANKt8JJnqw7N+P8AMVv6TNaeJ/D0um3R3RTx4z3B7Ee4OD+FeVw/a/CPiaSC4U7oX8uVR0dD3H4YIrKkvrFF0pfFHYub9jUU18LPTNscW7y0VcnJwMZNVZooXfe8KFvUqM0ouEliWSMhkYBlYdwageT3rzbWOy5HLHCWJMSZPfaKqyJEP+WSf981JJJVSWSgBJCnHyj5entVSaVUVmOAAMmlkl96x9Rud37oHjq1dOFw7xFVQXzMq9VUoOTIIkl1bU1Rc4Y4/wB1a9OkuIfBvhKW/KqJtvlwIe7kcfgOp9gaxvA2gFnFxInLHJ46DsKwviDrh1rXlsbUl7WzPlRhOd79yPxwB9B613V5LFV1Sh8EDkpp0aTnL4pGd4S0h9d8QG5usyRRN5szNzvcngH6nk/Q+teuiQ9jXPeHtMXRdIjt8DzT88rDoWPH6dPwrYEn4gf0rgxVX2lTTZHVQhyQ13LnnY5I46/lTxIB0JAH9KpiQDrn6/rUNxeLCVQKZJ3+5GvU+uT2Hua5XpudMIuTsjQnvI7WHzJW4yFAXksfQDuarxwSXkq3F8u0A5jt85C+7Hu36D9ar21uwl+03DiS4IwD/DGD2X/HqauiY/1qbN7mrnGnpDfv/l/mTXFvDeW0tvMiyRSqVZW6MDxXgninw/J4e1uW1OWgb54HP8SHP6jnP4+or3gSrz6j09q5vxzoY1rQXaIbru1zJF6kD7y/j1+oFdeGq8krPZnHWhzRujE+Dvio2OpP4fupP9Hujvtyx+7J3H4j9QP71ex6wpOmXLqzDZC5wP4htPFfKVvNLaXMVxA5SWJg6MONpHIP+f6V9NaVrcfiHwP/AGmmA0tq4kUfwuFIYfmDTx9Dl95bMWDqXaixmpXlxY/D/wC0WsvlTJYqVcRlyDsHQA/rWTaeILxtSSwfU1a4N80Y/ckIV3klDkE7goIGCBkDk1sZtx4WhgvXkeB7eMuqsqHYQBgsxAxnjrnkVl6ffeGtUv4orQXbTNN9qUfa8AM7Pzt8z13cAZHX0rhg7o65/EycajrP/CUeQJJNn2PcV+xnbnfjOPM/X/61Y+s+J9WtrrVbaOWdJI5J1UJGowFiVl27gSRghiQOCSO6muiRdEPiI2u6/wDtYj8r7R9rm2bvveVu3/fx8230qhrFh4fk1sRyWN5Pdz583bFK2ECqjScqQ44Re/XI5zmiDB1HxZ4ktdMgXzUiupYSSsgQMELTjzOg+YLGhxwD368dR4X129vbO5MitfGO5kRRCYQyqHYDP708YHH8z1qDU5PDdhpgivraTylT5ZGRIJQORhR8jfxNjA/iNa/h9tOYTjTlmCb97+Zd+cCzEsSPnbBJJPbrQA7VdVuYNKupjYXduI4mfzGeLjAzgYZjk9BweTXJ6Lr+rXGgpdy3M6SxWdnMyyID5jSuwYncucEAY24HNeiyRpKmyRFdcg4YZGQcj9RWN/wimleXHHsnCxwwwKFncDZEcoCAcHGe9AHES+NNVCzpITalrqSNWaWJWizJsQMHBB5K9MY5yav6rqmrMjpaXUwnkhtwfLaN1Z5BKi7DvGNzgZxwNmR1NdefDumuCskBkjLu5R2JXc7Elsdz8xwe3bFRHw1Y/bBeq9wLwYHnmTe2AMAfNkDAJ6D+I+poA5G98W6jFpljcrLIgezd9/lL94qhUt8zBeDnk856Dg1WbxRr9vHrk0kskcEEyLHJOqfISF+UfKPXv612Eng7SJbUW0kG6MOWwoVOoAYYUAchQOmcd6mtfCulWnnqsCyRT8vHIikE8AEnGScDqTQByXhrxPrF3rgivpoy0glLWqGM7SshUKpMgOcL6c56d67f+0LrH/IHvf8AvuH/AOOVFa+HNNsrr7TAk6y5Y/8AHzJt+ZixG3djGSeMVqgYoARCWRSVKkjJU9RWNpX/ACHNd/6+I/8A0UlbVYulf8hzXf8Ar4j/APRSUnuXH4Zen6m1RRRTICiiigAooooAKKKKACiiigAooooAKKKKACiiigCvc4k2wEMVkPzY7Ac8/wAvxqZmCIWY4AGST2qGM+ZcSuHJVcJt7Ajk/wA/0rm/iNqzaV4MvPJOLi6xaw/7z8E/gu4/hUwXMxN2VzwXxrq8/iTxJe6x1tDJ5Nuf+ma8DH16/UnHrXU/CvRQftGsyqOP3MGcderH+n51xmtARJBZQgkKAoHqf8/57V7poWlro3h+xsV48qIbzk8v1Y9R3Jr06s+Wkoo5YR5p3ZZlZI0LOyqAepwKpyXFv/z2i49GH+FP1XSrLWrBrLUIUmgYglXAIBU8HkmvG9C0LStU8N66LXSLebVLeSVrVWVRviZjsYZ6gYI/4DjvXBc6j1x8N8ykEEcEf/qqrKDz19e/+Fedi9jn+E89sLWaIWU0dsVLBi4Eig7SPU7hx6VnWU7Wep3sej3V5pdq8sERFxArkM4IBYNnAz3HrTuKx6IZ45ZJY45VZ4iBIqtkoSM4Ppwao+fFPEskUqvG2QrK2Qf1rlLSLXbDUdfmS9+1zxSIroYEAkJRcNwOMA9vSsa1W+a005G1K3tLUTSXEUs+3hwSuzGRnGSfxp8wWO382O4iEsMiyRsMq6sCD+tZeow+bFuGNy8j6d6y/Cc1w1laRf2taSxhSTarGPMHJ77s+/SugmX61tQqypzVSO6M6sFOLixfCWrtYXoiLfKTlf6iun+IWhLrGjx65aKDcWyYmA6tH6/gf0z6V57OrW9yHj4P3lx6ivT/AAbrSXdqIJMMrrgq3IPYg16OM/dVI4yltL8+px4f34Sw890cP4X1QmI2Ercr80RPp3Fbsklc34r0R/CviMiEkWznzrVz/dz90+46f/rpJfFFp5YKrI745CjgH0yanF4V1Gq1FXUh4euoJ06mjRtSS1Tkl96xH8SFjxa8f7//ANahdZjk+9Gye/WuZ4DEJX5TZYqk9Ll26uPKjZvyqvolg+paiM/MobLe5qrJKbuUJFyDwPc16Z4K0JLaATSAAKMlj/Ou2X+w4W3/AC8n+COdf7TXv9mP4sm1/UV8KeEyIW23tyPKhweR6t+A/UivP/COm+dfG/lXKQH5Mjq//wBb+vtUnizWJPE3iNjASYEPk269toPX8eT+ldBYQpZWkdvH91Bgn1PUn86zlH6rhlH7Utyov29bm+zE2BIB0yP/AK1SLJ7g9KyprtYLeWZ8lY0LEDrxyf5VzjePLdtPknjs7iO4EkaRwzgZffyCNpPG3Jry9juO68xipCna5HBIzyaZbRLCGbJklf78h6t6fQe1czpPi631C7ntmV0dJjHGQjlXGBjJKjafUGuiEo/L09qVk3cpSkk4rYviTng/56U8SY98dvpVASc43fga5a48d2tlc6ykrQullErwBGwZuBuXPIzuIHHShkndBx0J+v8AOnBsjHr2/WuG0r4gaXe6heQXF9ZRRK0Yt2MoBk3ICw5OCQxI4x0rsBJkZ6Z/KgZ5B4r0r+yvEFxEq4ikPmx/7rc/ocj8Peu0+FOtFLHWdEkf5Xt3uIQT3C4Yflt/KofiHZCextr5QCYnMbH/AGT0/UfrXF6JqL6Rq8N4pOFyr/7rAq36E/r6V67j9Ywr7/qjgg/ZYlep9CXtjc33g/T0s5Iopk+yS+ZIMhVR43J7dAucZ5xiqEPg+5sr6y8q8ubiBXQP5jKFSJA20Zzu3bmc5H97tgVu6XeWbaFZxvcwc26KQZB/dFWoNQtvKAe4gUgkY80dAeO9eBF2dj1Jr3mZy6HH/bZT7In9mCyEYTIx5nmbs46577vXvmoZbD7TqtxfXWlG6igjFrawuEZiASXk+c4AJ2gc5+XPetv7fZ5z9rg/7+D/ABo+3Wf/AD9wf9/B/jWhFmcVJ4f1eO20yFbZ3khs7RJZI5B8rxsxcD51J68YI+ta3hHTb3T3nF7btF+5hjUl1bcVLknhif4h1Nb/ANus/wDn7g/7+D/Gj7dZ/wDP3B/38H+NFwsy1RVb7faf8/cH/fwf40fb7T/n7g/7+D/Gi4WZZoqt9vtP+fuD/v4P8aPt9p/z9wf9/B/jRcLMs0VW+32n/P3B/wB/B/jR9vtP+fuD/v4P8aLhZlmiq32+0/5+4P8Av4P8aPt9p/z9wf8Afwf40XCzLNYulf8AIc13/r4j/wDRSVo/b7P/AJ+4P+/g/wAazNGkSXWNceN1dTcR/MpyP9UlJlx+GX9dTcooopkBRRRQAUUUUAFFFFABRRRQAUUUUAFFFFABSMQqkkgADOTS1Bc8wlNnmB8KVHoTg/pUydkAtuHEC+Zt3kZbb0zXlnxWvvO1/SdMB+W3ie7kHufkX8fvV6wBgYFeAeONR+0+Odem3ArbiO2X2wuT+pP/ANetaEdTOo9DB8N2n9tfECxgI3RpL5rfRQW/p/nrXuuCUxg8Hpj1/CvIfhFB9o8T3943SO32An1Zh/ga9gKjzGXA+YZ6D61tiHeViaS0uc14wvtQsdBkXTbaSW8uXEETqDiItkFz7Dn8cDvXnf8AZuqXlrZ6f4ftbnTp7CJ7aS9k+V5QfvJtH8ORnccHPSvYXRWPKrz7D6+lRFFGSqAFuThcZP5Vganl7RXc/g258PQ6Q9je24jkG5g0T7XUkg5BPC9CBToNN1BJNbudas4bv7RBERFbKEDBOOjMQCOvJ7V6NKg35K9sZwfr6VUdcgqQSOhGDTSFc4zw6s8t/q95cW7W4uZIykcjqzYCBckqSO1c/Zu1vo9va3Gh3F0VaRtw8tdpLnjDkH0/SvSHQIMKNo9Bkf1qjIoGcDGTk/X86aQXOB8PRyWcVrbzaLPDMuVa4zHt79cHJrfmXrx+n/1q05RkH/H/AOvVCYCqQjKuot6njkdKd4f1M6fqCpuwGPT3qtqd2Lf92mDIR+QrHVm37sndnOfevey/DyrYeVKp8L29e55OKqxp1lOG63PZ/EWkJ4z8JGOLBvYB5tufVgOV/EfrivDApRyjAhgcEEYINeweAdYluSkKhmbHzAdq0tV8A6Rea1cai4ZfOO94lAxu7n8etefQzBYHmo1lt+Z1VsN9YtUpvc8SC1Iq161ceHtEtzsVEDDsZOaxL3QdPJOIse68GumlxBSUvfg0jnnls2vdkjJ8JaO15drKVyM4X/Guw+IGuDw74di0qzYLd3i/MR1WLufx6fnVjwvNpmmxSPK/lrChYnHQAZ/lXlXiHV5vEGuXOoTZHmNhE/uIOFH5VOGbzDFOvL4V/SRpVthaCpx3Ze8NzQPcMznE4GEU+nciupWXPfrXnCFonV0JVlOQRXXadqH2u2DnG8cMPenmVGXN7XoGCqK3J1NTUJc6Xd89YX/9BNebQm3uprW8iecSQy28SvGhLL+65wrDBPA7GvQ/MVlKsAVIwQehFUrzSrW7igjXdB5UiupiO0/KCAP1ryGrnoJmR4feZr6+Rb2/RmumAZrRNudowW+Tg+3A6cVvDTNe/wChnn/8Bof/AIiorTSIbSZpYbq7DO/mODMSGb1I71sCXPfrSSBsoR6ZrwdS3iadlyMqbaHn1H3KwYPD6m91aztoopprWSCSHz2IBYKDzjr1P412IlrJutCiu7y5uPtl1CZ2Rj5EzRnKrt6rjihoEzJ0dda/4SLVc6bpLYmi89Pmwg8tfufh6969ESQADHygdvpXFJ4QtY5JJE1LU0kkIMjreSAtgY5OeeBiunjcqqqWJIAGT3ppAw12H7XoV5Dwx8ssPqvP868o2/5/z+H6etetlg6FW6MMH8a8rkj2SOp/hJB/z/nv6V7OVu8ZRPOxujUj6S8Kzw6r4V0y9aKNnkt13naOWAw36g1opb2yXcieSuXAflRj04/IVyPwoujP4KSIk5gnkj59zu/9mNdnISs0R8wKpJUqf4uP/rV4eJh7Oo49mejSm5QTHfZoP+eMf/fIo+zQf88Y/wDvkVKOlFSaXZF9mg/54x/98ij7NB/zxj/75FS0UBdkX2aD/njH/wB8ij7NB/zxj/75FS0UBdkX2aD/AJ4x/wDfIo+zQf8APGP/AL5FS0UBdkX2aD/njH/3yKPs0H/PGP8A75FS0UBdkX2aD/njH/3yKPs0H/PGP/vkVLRQF2RfZoP+eMf/AHyKekaRjCIqj2GKdRQK4UUUUAFFFFABRRRQAUUUUAFFFFABRRRQAUUUUAFV58GaBdzAl8gDvgHrVioW3faYwGULhiVPU9KiewEp6V8l+INXaXxBr3GftF7Iwb2DHH6f5Ar6zc4Rj6Cvi+6k829ncdGkY/mf8/8A1zXXh92ZVdj174LQ4stZm9XiUH6Bj/WvUJDhwwPX3/8Ar+9eNfDLxdovhzS76HVLlonmmDKFjZsjGOwPvXaSfFDwsUAW8mY+0D/4e9OpCUptpBCUVHc6mbAzg9Dxz+Pr6VE23B6cHPauVk+J/htiMS3J45IiP+NQj4maATjN306+V/8AZVKoVH9kHUh3OnlAA7cfSqki8ngc/wCfSuff4j6GynAu/wAYv/sqrv8AEDSGGRHdEj1jA/8AZqtYat/KS61Pub8q9ePfp/8AWqjKp9D+v+FY8njrTGHEFz36ov8AjVZ/GFi3S3n/ACWtFg67+yS8RS7mrKD7/rWZeOIYZJXztQEmq7+KLVs4t5se+2srWdaS4sXijjdSzAEkjp1rWngK7kk46Gc8VSUXZ6mLLM08zyufmY5qextJr+8htLdC80zhEUdyaorIPSvUPhJpMdxqE2oyIGNuvyEjozcfyDV7OLxKwVD2lvJHm0aXt6nKdfaWemfD7w0pdWluXIVvLGZLiU9FUfnj0HJ71zOq3VzdwNda/dsisPk061lKRoP9thgufyHtWd428bW0fivUIi4ZtOAt4Ez0ZlBdvr0X22n1rgZ/Ekuq8zOQw4wT1rwsLg6ld+2qayetz1pVI01yR2QurRadLdPJBZQxoewXrWfFrF9pL7rK5cIOsMjFkP4Hp+FJNNurOnJbJr3HgE42krnL7bXQ9E0PxImooLm3/dzx/wCsiJzj/EGk8S6NCsEWsWCbbW4O2SMf8spO4+hrzewv5tKvRcwYJAIKnow9D/OvoPTtPsNW+HYmt48C8thMQW3YcDJ/IgivCkp5diFOPwvc6ZRjiKbT3PHttXdLmMN3tz8rjFRtazhiPJkODjIQ0Jb3CyKwhlGD12Gvp60KVWm48618zxacqlOafK9Dolm96kWbNYoa57LN/wB+z/h/nilEl4D9yX/v2f8ACvF/suX88fvPS+vJfZZvCb3qRZu9c9514D92Uf8AbM4/lS/ar0cYk/79/wD1qX9l1P5o/eP69H+V/cdIs3vUiy+9cuL+9Hdj9Y//AK1KNUvB3I/7Z/8A1v8AOaX9lVf5l94fXodn9x1ay+9SiXPeuP8A7YvFHUH6oR/n/wDXSjXbodwPqlL+y63dfeP69T7M7IS1wF6uL+4A/wCejY/P/P8Ak1fHiK6Xr5f/AHyf8/5FZks6yyvIxG5iSeD3/wA/5xXfgMHUoSbnbU5cViI1UlE9d+DcudI1KH+5Orce6/8A1q9HuFJRSqBmVlPPbnk/lmvMfg0wMGr4P8UX8mr026x9kl3BsBSTt6/hXhZmrYif9dD0cI70Yk46UUg6ClrlOkKKKKACiiigAooooAKKKKACiiigAooooAKKKKACiiigAooooAKKKKACiiigAooooAKKKKACq7Y+2x/uyW8tsP6cjj/PpVioG/4+0/eY+Q/J68jn/PrUT6ASuNyEeoxXh118ELW2kPn+JdrPkgfZh/8AF17k2dhx1xXzjqfibWrzUZpbi83OGK8oBgDtj/Peu/B4arXb9m9jnxFaFK3OjYHwd0wdfErf+A6//F1Knwh0dRhvEUpPqIVH/s3+fauaXWdVYZExI9oxS/2zqwPMv4eX/n/OK7v7PxS+0vv/AOAc31uh2f8AXzOrX4TaCoGdeuD/AMBQVKvwq8OjH/E7u/8Axz/CuP8A7c1UdZR/3xSjXdR/57L+Kf5/zmmsBjOkl9//AACfrWG6pnZr8LvDSkE6xeEf70Y/pUyfDPwsv3tTvT6YkjH9K4Ya7qQ+9Iv4LSjXtQPHmIf+A0/qWP6S/EPrGF7fgd6nw38Jr1v74/SZB/7LUg+HfhED/j8vv+/6f/E15/8A29f/APPRB9VxS/29f/3l/wC+af1PMf5vxF9Ywnb8D0RfAHhAD/j4vD/23X/Clk8A+DZAoZrnAOcC4H+FedjXr09XH4Cmvr96i53A89jR9TzL+b8Q9vgu34Hoo+H/AIJU/duD9bmtfwbp1lpWoaxaaeCLVTDs3NuPIYnn6mvIB4ku/wDJrtvht4g87WZoJyAZkwOep7f1H41w5jgscqDnV1S87m+HxGGc7U935HjfjJGj8eeIA6lSdRuCARjgyMQfyIqhD0r0j42+FpLHXV8RQITa3u1JyP4JQMD6AgD8Qa8xikxXtZXiITpRkuxjiINNl7PFRS9Kb5oxSojzttUV7FStFROWMHcoy9a+kvh6nl/DPTGfp9nkYg9huavDrLRRfSi1yQAN0rj+AdvxJ/rXt1rq1vafD7yoIXt0hjFpHuIO/CgEj8Mk18Zm9aNRqnHe56uHi46s45fAemX6G9m8Q2Fs8xLNFJcIpU56EE0h+Heijr4s0rn/AKe4/wDGuNuSZbiST++xam2ltJcXkMSY3M3Gfzrv/siCinKZx/X5OVlE7Q/DrRx18VaZ/wCBKf400/D7RQcHxVpv/gQlZ48O3bjiSD8WP+FSDwneP/y3t/8Avr/61YPB4Vf8vTRYiv8AyE58C6COviqw/wC/oqM+DfDwGf8AhKrL/vr/AOtTh4Ju3P8Ax9wD86kHw+umH/H/AAD/AICf8/571Dw2FX/LwtVq7+wVm8I+HFGT4qtPwyf6VG3hjwwuM+Krc59EY/yWtBfhpdOcHUoB/wBsyakX4VXL9dViGR/zwY/1qHRwy2mylUrfymK2geFF6+KYjxniCQ/ySmHRfCY/5mdD9LeT/wCIroB8I5WxnWUGf+nVu/408fBxmZQdb4Yf8+p/+KqHCgtpMpSqfynLtpfhIf8AMx5+ltJz/wCO1CbLwkB/yH5D9LZz/SuzHwVjJO7XGx7W3/2X+f0rybULYWeoXNruLCGV49xGM7TjP6f56VKhCXwtjcpLdH0z8O9Y8MXmlHTfDbOyWSKJWeIoXLZ+Ynvkg12FwSLeQhwh2nDHtx1rxj4AJ/yHpMd4Vz/33/n/AAr2e4BNvIAgc7T8p78dK5ays2jaLuh6covOeOtOpF4QcY4palbFBRRRTAKKKKACiiigAooooAKKKKACiiigAooooAKKKKACiiigAooooAKKKKACiiigAooooAKhcN9oiIVSuCCT1H0qaoLjaGhdlYlXGMds8f1qJ7ATHoa+XdRUxapdxnqkzr+Ib/P6etfUR6V81eL4Psni/VocY/0l2/AnP9f84r28nlapJeR52YRvGLNLwyoexl9pO30Fa7Q47Vk+DmEkN2h6hlP55/wrozFn8awx1/rEjbC/wkZxiqMwg9hWkYs/j/WsK/8AEVhY34tX3vtOJ5kGUgzwN57Z/TvXLzNG9iZoF/uiomt1/uj8qvXTi2tHuFieYIu7ZEMsw9vWqE2rWEemNfidWjEJmC5AZgBnAB78Uc77i5V2GNbr/dH5VEbZeyj8qu21xb3kSPDKjFlDbQwJA98VnQazaXFrBMwKmac24QHcQwJ6/gM0/aS7hyLsDWyf3Bn6VTvrYfZXZVGVGelaWnXK6lYJdIhQPn5Sc4wcVM8AIIIyDWlOvOElK+xE6SlFqxxoarenX8um30V1CfnjOcZ6iob61azumjP3eqn1FVi+BX1SnGtCz1TPCcXTlfqj6E03UtM8aeHGhuY4545k2TRP3/wP/wCsV4/4p+Dmp6fO82gyC9tTyIZGCyp7c8N9ePpXQfC/Rrq5e81M3EtvbRr5a7ekknXkdwB/OuvufFdrYTG31JtmDgTR8qfw6ivkKtOrgcTKGHd12PcpTVekp1FY+fD4X8QRTeXNo18MHBxCT+tdBYeFdTKgPB9jQ9ZJcFvwUd/rivXZNb0S5XK6rEAf9hj/AErIvNZ8O2p3yXEl2R0RcRqfrnmrlmOLqe6oa/MpUqUdbmRofhlWUwwfurZPmnuZO3qSe59qq+L9chmWPTbDK2kC7Ix3x3J9zXWxW114j0JL6KeGLTznyra36ZBx83v9a8z1ezezvpFYHBO4E1tlOFjVxP79+8tbeZjjq0oUfc2ZlnrWv4ett101ww+VBhT7n/P61mxQPcShEHXqfSupsokt4VjTGB+tetmVdQj7Nbs4sHScpc72Rrwmr0RPv+tZsJGe36Vei6dvyH+FfPnrGhCxyOT+v+NXYzlRz+v/ANesmS6hsraS5uZFihjG53bgKPfio7HxboF7dJbW2r2ss0h+VFfJPHPakxnRo2cc+3+eatIRkHjr7d6xrLVrS6sYLuGUtbznCSYOPbPpnH61Zg1uwlguZPtKolvObeRnJXa4IGOT3JFS2CZq8AjheOO31FTryoI7H/Pas2x1S21JJ2tZNxt5nhkByNrocMOTWjGQQRkdOOfT8aQy2OoI7/59K+WbuN9Q1u58rGZZ3YE+7E/5/T1r6X1C7Fpot3dZX9xC79R2BP8AhXzx4fh33LzP2yST+v8An8/SuigtGzKrukesfAW28vQdVnKkM90sfT+6v/2R/wA816rebDayK5YKw2nb154ri/hDZm38AwTsu1rueWcj6ttH6LXazk4RVcKxcde46kfkDXLX1bNYaImHQUtA6UUFBRRRQAUUUUAFFFFABRRRQAUUUUAFFFFABRRRQAUUUUAFFFFABRRRQAUUUUAFFFFABRRRQAVFcKxgfa5QgZ3AZxUtIehpNXQDUYPGGU5DDIPrXg3xYsjaeNXmAwt1Ckg+o+U/+g/5zXu1vuEW1gqlSQAvQDPH6YrzL40ab5mlWGpquTBKYX/3WGR+GV/WuzLqvJWi++hzYuHNTZwngmYDVZYCf9bEcAeoI/p/Su7aIHJH615Tod99g1q0uCcKsgDH2PB/mf1r2Ixj64/pXVmMbVVLuZYN+5bsc74htJZtJmMV7NZpGDJLJDjcUUHIBxx+FefWYS1tDDZ32ti2kBOBpQYOD6kxnOa9X1Kxa7026tEIV5oWjBPYlSM1y9n4d8UW1hBbr4gSNY0CBPssZxx0zivNZ2Ix9C04SaNcfZNcvorWLKsJo9jQOp3ZAIGB6r0qj4hcT6Yskmh2l891CsNvfq6qzu44IQrkYJJxnjFdNB4X1AaDq1hc3oa4vZ2kM6IBuVsbhjjGQCPxov8AwleXGoWtza6m0KW8QSOIIpCHuVyDyeKAOfsdKlubN7WLQrayZ4zDJeQSoxzxkEADr9eKzLbRYpbG0vW0ua/UvMkkSOoXdu4Y7iMnGRXb6X4evdK1Wa6N+1xFcjM6SKAd4wAwwAOnB454qpB4e1q0tVgtNWW2RXcsvkK4bLFgckZ6HGPaiwHN+D7O2C20x0R4pBuIvNyEdSMYBz7dK7UxYrN0jw7q2k+TENXWS1RiWiMCjdnk84zXQGLPaqiJmHqGmx3tuUk+UjlX/umuOtdOur/VYLC2TfNNII48dDnv9O9df4ivBbW626H95NknB6L/APX6V0vw00MW1pN4guVALAx22R0H8Tf0/OvZwtWWGw0qsuuyPOrwVasoRXqdJMlr4V8NQabbMNsMe0t3dv4mP1NeNa5qTX18x3ZRTge9dh4110yytCj8txx6Vwy2Ekq70I9garK6caaeLru3Rf5ixsnO2HpL1KbNUTnirj6deDpAx+mDSpo+oSnAtyPdiBXqSxVL4uZHCqE9rM6v4Y+JVsNUbRrt8Wl82IyTwkvQf99dPritzxxoGd0iJjnIrzq50SewEc0rjk8eWeh+tew6Hqcfi7wqDIQb2AeXOO5OOG/EfrmvHxy5ZxxlFnoYV3i8PUPKbEiNig4zzWxC3FVNc097DUWAGFY5HsaktJRLGrDr3pZhCNVRxUNpb+THhJODdCW6/Iuz3UltamWK3e4YEfu0ZQT/AN9ECq6eIr9f+Zeuz/23i/8Ai6uwnpV+In3rymd5lDXr65hlh/smSyZo2Cz3DxtGhxxuAbOM1y1nBqL21xYadcWssojktpcEFmcjf5gG4kk5IyAMZ9q9BvFlm0+eOKKGZ2QgRz52N7H2rkrDw9rGj3j6nDp2lO5mEixRIQUyNuFbOQAeSMHPNRJMaGaHo9tcahCdJ81iukCcRmdigmfcACDkY4xjHeqEWnXUlvOt9fXVvYHUAt46K8jNKn3SFCkg5OT64FdT4b0fVPDWqmZoYLm11CTdOyfK1u554XnKH07VZittas5NWhg02yuYrm+kkZbmRuVbBUjYrfrjHFQ49UJrqjG8DGA6rPDD4i1ZZDqMuyIwSeXONx5c7MAkdQSD9K9jhYjGSffr9K8t0S017RXdP7BtrlJblp2cM5ZMtk7SUGfx716El1eZONMfn/pqvf8AChSQuYzPiDqBsPBWoLuPmXAWBBk8ljyOv93NeRaejWukTsqnzXG1AB1J4A/z+nWup+KWsS3V5YaW0JhKfv5FLg5J4Xp+PX1qr4ctIbvX9JtJyotYSb66LAkCOPnnHqcf/XrqheMPxMJS5qlke2eHfs+jeHNO00RXINtbpG3+iyfeAGei+uavPqMLXEeYLkquW3fZpMqeg/h9Caemr6a7CNb2DzDIYghcBiwbaRjr1GKoR+JdEM6SHUYlNw5ijDsBnaGOR6LweTweMdRnildnVZmj/aUP/PO6/wDAWT/4mj+04f8Anndf+Asv/wATVtGWRFdWDKwyCDkEVVu9UsLCREuruKF3ztDtjOATn6YBqtQ1E/tOH/nndf8AgLL/APE0f2nD/wA87r/wFl/+Jp39o2f2b7T9oXyfN8nfzjfv8vH/AH1xUUWt6XMYxHfQt5gJQ7uGGC3B78An6CjUNR/9pw/887r/AMBZf/iaP7Th/wCed1/4Cy//ABNQR+IdHmvXtY9TtWlQKSolHO7IGD3PBpZPEGkRMyyahArKwVlLYKksVAI7EsCB6mjUNSb+04f+ed1/4Cy//E0f2nD/AM87r/wFl/8AiaswzRXESyROGRuQR3qG7v7WxaFbiZYzKxVN3spY/QAAnJ4o1DUZ/acP/PO6/wDAWX/4mj+04f8Anndf+Asv/wATTNP1rTdUZ1s72CdkZlZUcE8HB49PfpV5iqKWYgKBkkngCjUNSp/acP8Azzuv/AWX/wCJo/tOH/nndf8AgLL/APE1CniHRZXkRNVsy0bbX/frwcA+voRWijJIiujBlYZDA5BFGoala11CC8kmjhL7oSA6vGyEEjI4YDtVusjTh/xPdZ/66Rf+ixWvRF3Qou6CiiimUFFFFABRRRQAUUUUAFFFFABRRRQAUUUUAFFFFAFcAR3ZCof3g3M2eMjA/wA/Ss7xVo413wxf6fgF5Yj5eezjlf1ArSuFzHvywMZ3/L1OO341IjiWJXU5VhkH1FTCXLLT1E1dWPkZtySFGBVlOCO4P+f6V7N4W1FdX8PWszEGRV8qT/eXqfxGD+NcT8UdAOh+Lppo0xa32Z4zjgMfvj8+fo1J8OtZFpq76dO2IrvhM9pO358j617eI/f0VNbnn0f3dTlZ6aY88ev9aayE9s1YlwuBH8ztnao/LJ9qPLdV+bkjqcY6V5Cmm7I9C2lyoUA9h/kUwxY7cD+lXCuOv5/Sm+WP/r/rVXJKJiI47e9MMfHK9e4q8YzjPrTDH7flTAoGIEcd/wCtQXJjtoJJ5TtjRSzN6CtMx59/84rh/HOqiMppcLc8NNj9B/X8vWtsPSdWooozqzUIORlafaXPizxRHbplfPfk/wDPOMdfyAP459a9W8Rahb6NpKWdviOGGMIi+igVkfD3Rl0Tw9JrFyoFzeL+7z1WLt+fX6AVyfi3WGv75oQ2VBy39BXbUTxeIjQp/DH+mc0GsPSdWW7MGaSTUb9pGzkn8hWrFFgAAcVFY2uyPcR8zda0Y4qjMMRGpNU6fwx0RWEouEeeW8gjiq3HHSxx1bji6ZFecdZXuLFL20eBxgMOD6HsawPDWtTeFPEgafIhY+Vcp6r6/h1H/wBeuxjSuc8YaQWtxqMS5aPCy47r2P4V6OBqrWjU+GRyYqm9Kkd0df4z0aO8tftMG1ldd6uvIPcGvNbOUwT+W4xltpB7Gu6+HmuLq+kyaDdsGnt1LW5J5aP0/D+R9q5vxXpLadfNKFIRjzj17Vtg/cnPB1dnt6mVf3oxxEN1uTwnkVfiPHT/AD+VYthcCaIZPzLwa1omHHI/SvOq05UpuEt0dsJqcVJdTRiJ9D/n8Kvwk57/AK1mREe36VeiI9B+Q/wrMsvxk7e/T3/xq3GxwvP6n/GqUf0/T/61W4twXGDx7H/CpYFsN8wOe/r6/jTpJoreF5pXRI41JZiRwBz61GucY+b9a4v4leIPsmlrpMEhE90A0mCcrH6de54/A1VODnJRQpy5Vc821rV21bxHcakw4klyi9MKOAPyx/8AWr0TwT4fmn8E69rM8KvPfIba2VoTJlF4+VfUtxnsVzXmWm6dcarqUNlapvllbgdgBySfYYJ/xNfSQuRoHw8tZLKEh0tIliVFzhmAG4j2Jyc1vi2otRXY5qCvPmZz7213DcvB/ZyfYjqBVo1juVDAPkPwRH1APBx7VXj8NahbWqwl79RFClvdNCgJIeVS3l53kEKDkqeyD+HAvReLtSvvEFtZWyRS2pWMzu0AHlsSxAJ8wgMcDg9ME88ZfoXi/UtUSTy57Z2VLyUtJFkbYXRVAAK8MGzuyenFcOtztOttbS7ntIZm1G/gZ41YxMsJKEjofk6iuP8AF9hM2vaXuF1fCE+Z5gYAxknaCwWPAXDMcsCPlx9WzeMtUlN0iSJbfvYYvNWHz1gDoGLYU7s9+RjLKvGGNdRo2v8A2vS4bi8gullkBOEsZQMZIB4DcHGRz0I4FMDhotNWLRrxPsLF0vbbyA1mZJJ7ZJgyyjj7xBbJPpyOasaBp91ZXVlJc29+pjiECiOLcYnjSUM4zDtIYYAwx6jOe3T+KPEVxYaFPc6VbXD3SAhUktJFySDjG4AZzj+XUis+28V6mbu6huLWCMqjFRM5hMYVNxcgqflJZUyT1FAFXT9H1C28QTSTyXn2WGKB444yjPFzKBn5cPgE8D7uRjOM1nX+nXuo6iJhYXKxeekKJOsjKQJTtckMrcLICOoGGH8NXbTxjrV1FEEhR5pWVY9lu7Kf3aO2Tgep6V0+nXGp6hZ3N0LqCIJdXMSoLfPyxyugyd3XCigCfw9MYtPs9PnW4W5htE3GdCC2PlJzk5ORzyeo9az/ABXpct5eaddqk3lWpkMjQZMhztwAAw7gN0PKr6c50Hi+5kW2aWe3jL6fDO6xJuIkkAIDZIC5w+MnAAyTyK3vDGp3Oq6dJJetE1wkrKyxD5VHUAMCQ3GMkHv0FAGB4Z0nUrK8FvdTajFILaOISIkYhVFjjbH3MFvMaUZ64znsa6v7BdKMjVrtiOQHSIqfqAgOPoR9av4HpS0AeeLoGoz2lhZyPiWe8la6mNo4kKBpG3NIGAG4hOmDg8V6BErJEquQWAwSowD+GTT8CigDI07/AJDutf8AXSL/ANFitesjTv8AkO61/wBdIv8A0WK16mOxMNvvCiiiqKCg9KKKAMm0tTdJJLJc3O7z5VwszAAByBx9BVj+zU/5+bv/AL/t/jTdOBNlMASD582COv8ArGrmo/7TPi6ePfqgH2KIn5rbP+sfk8Y7fXrWFKnFwTaKbdzp/wCzU/5+bv8A7/t/jR/Zqf8APzd/9/2/xrzfXtY1FPEF1Cs15bpBl32+ft2eam1jiQfeUOBgAfoRpTXOvzS6eiwyoy2VxMsId0YyK6j5y8ikDDjHLY5PPGL9lDsK7O2/s1P+fm7/AO/7f40f2an/AD83f/f9v8a4+fUbiVfKttQnYLqkYjKOr/ujGo5J6rvEnfnB9OKb6hqCabq04vruRp7Z5tP/AHMq+ZH5cfzDc5Cjc/OQSBk8dj2UOwXZ3n9mp/z83f8A3/b/ABo/s1P+fm7/AO/7f41wNleawNZilnu7sw+bbwT7d3ytj5UXjYVYuhLNtbk4HIxoXtzc3+o29m99qNusN/8AZpyWhXO+AkY2c/8ALROfU+uKPZQ7BdnXf2an/Pzd/wDf9v8AGj+zU/5+bv8A7/t/jVi1ZGto9k4nAUDzMg7uOvHFcz4zvb61ts2sr26JE8kk5hkdFGCOdh6+gI98ij2UOwXZvf2an/Pzd/8Af9v8aP7NT/n5u/8Av+3+NcTZXOs6h4dcG4dHkMLi6VZljCZAO1iyt0HQD885EvhyW/n1CzBv5bpEuJBLlm2ps89SDuYk5LR9OPlHpR7KHYLs7E6YmP8Aj5u/+/7f41Dbwm11IRG5mk3RswV3JGMr69+v51qHpVO5VzdRGMgMEbqOo3LkVE6cY2kkFzmfiL4dj8S+F5ooSpvrY+db8jJI6r+I/XFfOttFLHIJ2LwpEwJkAwQewX39PwPY19ZrBazKJBFEwbndsHNeE/FzwnJpGqjV7VWOn3bfMo5WGTuMdgeT+Y9K9DCVp/w7qzOavTj8R2XhLXLbX9IF0pxcqds6seQR0/Aj+vvW95Z9a+f/AAt4jm8Oawl0gZ4H+SeIH76f4jt/9evfLO5g1Cziu7SQSQzLuR15Bz+valWoKk/d2Kp1eda7jmjz1HXuKjMStnsT/WrBznjB70hx3Hr+lYmhWMRByP8APpUZTHbp/Sruxc4B6f0ppQ9CAfrTuFjG1W/h0rTJ7ybBWJeF/vHsPxOBXmfhXSZ/F/isC5JaHcZ7pxx8noPrwB9farvxG10XepLpcDfubY5l54aQ9R+A4/P0ruvCmkr4R8I+ZcLtv7sCWfPVePlX8AefcmvQjL6vQcvtSOSS9rU5eiDxrriWVoYYtoCjaqrx7AV5hYwPd3TSyZIByx9TVvW9RfV9VbYdyq21R6n1rRs7UQQqg6jqfU10R/2LC/35/gjF/wC01v7sfzJI46uRx+1EcdW4468g9ASOKrUaURx1ZSP2oAVI+lTG3SWNo5FBRgVYHuDT44+54qdFzii9gseR3qXng3xSktuxHlOJYGP8Seh/UGvUtWjtPFXhuLU7UZjnjyR3U9wfcH+VZ3jDw9/beit5SZu7fMkR9fVfx/mBXLfDHxKLDU30O9fFpetiPd/BL0H59PrivRqS+sUlVj8UTkgvZVHB/CzLgZ9PvzHJxg7W/oa6WFuB/jSeONEazuvtca4UHDY9PWs7R7rzYfKY/PHx9R27VtirYmjHEx32kZ0L0ajovbob8Le/6/8A16vRt7j8x/jWfCTx1q7ESB3/AFryjuL8RBx09O1XIiM9ufYf4VQiY47/AOfxq008cETTSyBI0GWYngD/AL6pWvoh3Hahqdvo+mzXtwQEiGQOAWPQAcfSvDdV1CfVtQmvLk5kkOSOyj0HsP8A9fpW34r8RPrt9tjLCziP7pf7x/vH3P8An1qx4B8HyeK9bCyhl063w9w47+iD3P6DNepRorD03Oe5w1Kjqz5YnbfCvwj9k0S78Q3kRE9xCyWwb+GPHLfU/wAh716LZWaX/hCztZGZUktIgSvUfKDWibVBZG1iAjj8vy1AHCjGBxWHFpuuwW1vp66jYNDFGq7zYP0XAAP77nOK8avVlKbnY7Ix5LJIitvBVj50VyzTqy7P3bFWOFLYG4jcPvnIUgVaPhK1VI0hubiBI47mNViIUBZnVmHToNoAqx9n8Qf9BPTf/Be//wAepfs/iD/oJ6b/AOC+T/49UJtLYvmfYiXwtYgQqWmMca8oZDh227Qx9wCemBz7DF7S9Mj0q1MEc00oJBLSsCeAFA4AAGAO1Vvs/iD/AKCem/8Agvk/+PUfZ/EH/QT03/wXyf8Ax6nzPsHM+w7XtDi16zjtZn8tUlWQOEDMCOhXPAP1B+lZlp4MisZkmt72RZUtfsQby1x5HZcY67vm3dyT24Gj9n8Qf9BPTf8AwXyf/HqPs/iD/oJ6b/4L5P8A49RzPsHM+xlReAdPiTC3VwWwoDskbMCCTkMUJXrjgjgCtaHw9ZwRyokt4BLLJM2LuRRudy7YCsABlj2pPs/iD/oJ6b/4L5P/AI9R9n8Qf9BPTf8AwXyf/HqOZ9g5n2I4fDcNsiJbXdxAqWkdp8mwkogIGcqefm/Sr+m6f/ZtolstzNNHGionmhcqoGAPlUfrVT7P4g/6Cem/+C+T/wCPUfZ/EH/QT03/AMF8n/x6jmfYOZ9jXorI+z+IP+gnpv8A4L5P/j1H2fxB/wBBPTf/AAXyf/HqOZ9g5n2Neisj7P4g/wCgnpn/AIL3/wDj1H2fxB/0E9N/8F7/APx6jmfYOZ9g07/kO61/10i/9FitesvTNOurS4vLi8uop5bl1Y+VCY1UBQuMFm9PWtQdKI7BC9tQoooqigooooAzLUqNKui6b1Es+VxncN7cVy1prGhXFvJenw+CyxTSMYkUnyoWwxJbbnk5AGa6m0R5dMuY45TE7yzqsgGSpLtzj2rlYPBN1punTWmmC1jWS0vLciR3IzK4KH/vkDJ9fWs6XwIb3J9Vl8PTX0bTacL6RB8rSyMfIbzY48KD9wgyA5XHSn6vr2hWKWDXFi95ajdGL2XBSEZI5kkIzlkA6+hPbLNS8LX95fSXEEVpF5qKsn+kvlirxNu+5wdsIHHrntVy48NNc/YkFtDax2qqMQXcgLhPuJkAYGQCWwT2960EQRalocml2uqQaTKkU10kcYWI5Yk7Q5CZyPmOM/h1qpa6poMVvvh0TYqWUm0IVz5eI8oee4dDVm68KXFxYiHZarKbs3O9h53l7R8iZcZYFgM5xwWHHFUrPwzqcUkytZR+VcR7UR58LboUVSmRyzfuoieo+9g0ASxaxoFzMH/sfFw1xEQTjkhrdQ2fbzY+P9k/jJb6tpeooLCHw9KpuY0udkZjjYwtuKS7gww2Y+mQw4Palt/Bc1qsKrPHK8cqEzsSpKBoGOVAILfuFHBA79abpXhS6sYcy2Nl5sdraRxeROy5liMuZCdgxnzAO+RkGgB1n4h0nTLjTodP02SOO7so5QXuI0xAqYQkM/LcheeTg8nbVnUNbsJ3trmSwluY0zK2LhGjRFbG8hXKkhscnphuRg1XtfBs1lPFNbzCN00+G3kaORwZZEBHJBGFxjHpzxTovCV3Npun29zdJE9pcSXIaMl2d2lZwrE9U5GR3IHTHIBUTxLoI0+e8l06ZN8qsLchisgaV1V1XoGIR2IAzwQa0dA1DQ77U3isNJaDYqzRzC2ZVcM8gDAgYAITcCTzu9c0yLwrdwQX4863lkvbmO7OQVETiQMyqeflxux3yW/vcW7DRru18Qzai0MSxSxRRbBfSvs2mQk4K4P3xgdBjigDparv/wAf0X/XN/5rU+RUDf8AH9F/1zf+a1MtgQmfs8pyUWFuBxj5if61Fq+l2mt6VPp17GJLeddrDuPQj0IPIPtVyRFkQq6hh6EVDDIVYQzOplwSMDGRmknysGfN2u+EJtFu5tJuVBlhy0MuMCaInhh/Ijt+FO8G+L5/Cl8bO93vpsrZYY5ib+8P6j2r3rxP4atvEeneS58q5jO+3nAyY2/qD0I714Nr+gTRXU1pdQGG9h+8nYjsynup7H6dwa9GnVVSPLI5ZQcHdHtcE9vd28c8EiSwuAyOpyCPWn7P/wBVeEeFvGd/4Qufss4afTWb54W/g9Suen0/wr23SdVstcsVvNPnWaJuu08qe4ZTyCPSuepTcPQ2hNSJzGTwQD2/rWH4q1tfD2hT3hP74jZCp7uen5AE/hXQn6jJ7HivDfH+vv4j8TrY2WZILd/IgVOfMckAkfU4A/A+tVQhzy12FVlyx0LPw40BvEHiRtQvAZLSzbzpS3PmSE5VT68jJ+nvXVePvELEG2hb53447Dua2bSzg8EeDYrIson2mS4cfxSHr+A4A9gK8x8yXW9VaRicOc/7qivQw0FiKzqz+CByVpOlTUI/FIsaJZZBuXHXhM/zrfASJC8jKiDqzHAFLDAqIqqMKowBS39qLjSrqEojB4mUh22jBHPPauPFYh16rmzooUlSgooij1jSwheS+ghAkaP99IE+ZWKnr7g/lUtl4g0W8/1OqWhbcw2tMob5c5OCc44zn0rzmxnH9kT3GE8yS5MbYldZBl3Iz8yYHXnOOverXh+X+ztThErMyDzJmBkLhgMsw2iVhnnjK8/WuXmN7Ho3/CQaKlvNMNTs5FgjMjiKdXIUdTgGrmlazperohsr63ldkD+Ukql1HuoORXk7XE13pO+SB4ZJLn7WvlMCWLT7CpVhjI7c44FXNPu76z137chvvPF8lrunjhCmPGdrbeQee3HPWi4WPVl1awEl8jXKp9hx9oL/AChAVDZye2CKtWGo2d/cXUFtKHktXCS4HQlQwx68MOa8gm07UZF1ttT1CaBxNBFqGxWbepRDwFU8ggc46E1b8My6YviG+iTxTq0Ie5jWFxC+J/lQfP8AJxzxzjjFFwsezxx55IwBXkHxH8ONo+rrqlqpW1u23Hbx5cnU/TPX869ljG2NcvvwB83TcfWqWtaPBrukXFhcj5ZVwrY5VuxH0NbYes6c79DKrT542MHQtUi8b+Dt82Gv7ceVcr6nHDfiP1zXn8kcmjaw0TA4Q8f7S1U8N6neeBvGLLdIwhVzBeIOhTPUfTqP/r12njPTXvYk1K0tXWHbvSRyPnQjsATx9cV3YetChWcHrCZx1l7SmpL4oiW7q6KykEEZB/yKvxke3+fwrk9DnE6m3llc7RlVDbQR3rXurjTNOhDSwwlv4UCKSf8APrXLVw9WNZ01E3hXUqfP0N43MVtE000ipGoyzHoP0rgvEniWbV2NtCWjs1P3c8yH1b/D+Z4qhqN+1/NuMUcUY4VI1AA/x/z0FSaF4f1DxHqK2VhFuY8vIfuxj1Y/59q9GjhHQXtKlr/kcdTESqvkgQ6DoF54i1aOws0JZuZHI4jUdWP+f8K918KeFNLh8MafJD9sia4t45pfJvZowzsoJOFYCtLwz4VsfC2lfZrVd0zDM07D5pG/oPQdqpreTaf8L4Lu3kWOaLSkZHZc4byxjjua8rF4l15+SOyhQUPi3NCbQbOOMssuqOeyjUrjk/8AfdLH4aslB/0jU8k5P/Eyn/8Ai65u31zVGvMSySGQ3KxR/wCj7Y1DMvysxPDYOMYznAzV7+3NQSy0kxxXcxkv2t5ZCsKlwpkUqRvxnKDkYBx2ziuNRTdzp5I9jZ/4Ryy/5+NT/wDBlcf/ABdJ/wAI7Zf8/Gp/+DK4/wDi65DxX4w1LTNd+zxXDWcZhjIhkjRjuYtzkbuuMdexq6PEl++hWE32sQzTWbymeWJfLkKvGuRtyVPz8DYc56cVXKg5I9jov+Edsf8An41P/wAGVx/8XS/8I5Zf899T/wDBlcf/ABdcvF4rll0zU7uLWIXgjhUpI0TyGIguJGOIk4+7jgjIPrV3w3rGuX1zbyajtRJYhmEWcq7TyQSx4BIIzzjjijlQckext/8ACOWX/PfU/wDwZXH/AMXR/wAI5Zf899T/APBlcf8AxdbGeK831Txhq1te3IW4tUSBrhoowDmTy3ZFRgEbGevUdPqKOVByR7HYf8I5Zf8APfU//Blcf/F0f8I7Zf8APxqf/gyuP/i65PxV4p1XRpLFftaQF4C8jKiushJABUkZwM46DrUlr4j1u98N2clu5kuZrt43uRbbwFXc2Aqf7oUkgdTj1o5UHJHsdP8A8I7Y/wDPxqf/AIMrj/4ul/4Ryy/576n/AODK4/8Ai65C18W67/Yl/f3Fu0m+yW5g8q2dBExwuMtwyjliee/sK2ItW1RNQRPtcTs1y9m1ubUkp5as/mZDZ+ZdnH+0vHqcqDkj2Nb/AIR2x/5+NT/8GVx/8XS/8I5Zf8/Gp/8AgyuP/i645r7X4L2CKa+1BYQ/mCVrZgHZmx5fMPu2Bzj5fTn0S3O6BDljlRy4wTx3GBg/gKOVByR7GPpMAtNa1K1Sa4eFFhZRPO8pUkNnBYk9hW6OlY9l/wAjLqv/AFzg/k1bA6UR2FDYKKM1BLdwxdWBPoOaosnorNbVDn5Y+Pc0UAaVB6UUUAZkEWo2qyRpb2zqZXcM07KcMxbpsPr61L5mp/8APpaf+BLf/G6vUVkqdtFJ/h/kO/kUfM1P/n0tP/Alv/jdHman/wA+lp/4Et/8bq9RT5H/ADP8P8guuxR8zU/+fS0/8CW/+N0eZqf/AD6Wn/gS3/xur1FHI/5n+H+QXXYo+Zqf/Ppaf+BLf/G6PM1P/n0tP/Alv/jdXqKOR/zP8P8AILrsUfM1P/n0tP8AwJb/AON0eZqf/Ppaf+BLf/G6vUUcj/mf4f5Bddij5mp/8+lp/wCBLf8AxujzNT/59LT/AMCW/wDjdXqKOR/zP8P8guuxR8zU/wDn0tP/AAJb/wCN0sK3j3ayXEMEaKjD93KXJJI9VHpV2ij2bvq2F/IKiliLodp2v/C2M4qWirauIgil3M0bf6xAN3GAc9x7VkeJvC1p4lshHIfJuosmC5UZaM+nup7jvWzNEZFADshBBBU0kUxYsroUYMQAT1HqKmMnF2YNXPmvxXoU+l3rWWqwi2uesco5imHqjf0POfrXMaRruo+HdR+0adcmORThgDlHHoR0I/8ArGvq/WtC07xDpsljqdqk8D9m6qfVT1B9xXz742+E+qeG2lvNOD3+mD5iyrmSIf7SjqPce/A4rup1k1aRhKm1qjWvPi8t94VuYBatb6tIojDKcx4PVweo47fzwar/AAm8O/ab6bxDdr+4syVg3D70uOT/AMBB/M+1ec6Xp9zrGq22nWiFri4kEaD0JPU+w6n6H1r33Xzb+B/C1vpVuMLDEFU/89GPU/icmqat+7p7yJv9qeyOQ8d6619em0ib5FOXx+gpmiacbW1DuP3snLew7CuctrlBfLcXQaQF974PU129jdW16m+CUN6juPqK9DGU5YfDxoQWnVnJh5xrVXUk9eiLEcdLd2C39jNaOxCyrtODjj0+lWY46sontXjHonDTeEppdMEYiCzx6k7+aoG7yWkYjGRz94HH1o0fw1qtr4vt5poGFpbs4ErOp8wHocBRjj1Jr0JI+hqdEJPY1NirnnF14D1A3MC+cZreS5PmKpCiOPeZABgZ+9jnPGKZP4Q1G01kpBZXc0Lagtwtz9qLIEA6MpPLZ7449a9SVMD2/nU8adyPwoA4l7LX7HxBrl1p+mWtyl1JEyrcSlQyCNVJGAecg8HFUNOsPFthqmoXh8PaVIt7KsnltM2I8Kq8fJ/s16Z09zShe7Dn0pARIJXtQ6RiOVl+RHGdp9wDUa6dJMd13eTSf7EZ8tP05/MmroHfJ5qRVz9O1DSe4nFPc8t+KPhCP+zk1rT4ET7ONlwkYwCnZvwPX6+1Hw019NZ0WXw3ePm4tlL2pb+KPuv4fyPtXY+KPF3h/QbSWHVJkld0K/Y4/meQEdCOw+uK+erLVn0rXI9T03dCYZvMhVmzhc/dJ78cGuqmnKnyv5GMrQldHaavYzaJrLxxlkBJaNh29RWXK7SOXdizHqScn/P+ea9Wv9Bj8f8AheDWdIki3yR+YqM3IcfeQ++cin+GvhTFFsutddZn4P2aM/KP949/oP5V7FDMaSo81X4lp5s8+rhJupaHwvU4fwp4H1HxROrqDb2Cn57hh19lH8R/QV7poWg2Hh7T0s7CEIg5Zjyzn1Y9zWhDDHbxJFFGscaDCogwAPYU53VELMcKBkn0rx8XjZ4h66LsehQw0aS8xJCBGxJwMGuX0+1S/wDAljb3gmW2axhXMALOwKAHgA8c+nvxXQHN0hY4NuycIy8k++aytGuJLXwPpk0UDzyrYw7Ik6sxRQB7DJ69hzXn/E/I2+0ZNpbaHqN9Ndx2+o/8fiTpN9mcpKy7TkHZwAw2nOOhp8E/hy3ult0kvTOlwb4hkkb5iX9RgDLtwMVNY6K1hc6HbwwP5lq5e8uF+VJMxOD35y7Kce1czB4Y1Zbe3dtHkxHHGHj3RfMVt2Qn/WY+8R1XPvWpRqa1beEtS1Kaa/W+luFKlQFkAZ8AiNOMFuR8o/vClnfw5btZWsWoalbvD5kcZjLqyhiu9SGGf4B2468cGoLTw9eG5Rbqzvoo1aRjNHKPkzAigoA2Q4YHnHaob7QdZkmW/hhAkQ3ciiSEO8hYHaSBwpwox7tyOMUAXbO48LXdlOIWuzp6TrH9kEZZElD7A6gAnlh0PGTnAPNO0a98JHUbtbG4mW4k3uwzjzgFCEqR7LgDg/KTjvWcvhjVtQjvLL54hG0EsbNCsCNJucvyud2PlbjuBTrfwhrTX8crMIkn+d23FvJLfaCRtMhBK+cvRcZ9OcgHUaf4o0w6ZG4mu5Y1ijczPCzHa33WYqMAnr6+uKyLweFRL9nuri8mMTyKdqyYjO4s5YqMEbhznIzxWXZ+D76CDRom095khto0uS6RlvlQbVB81funI6Dpk5p2o+HNZuzM9vpsTGcXHmCU7SoklLAZEg3nB6YA4xmgDprrwro3iOGK4u2urldoCFnMfAP90AY/Kr1n4Y0qytvs6WqzRgkqtx+82k9cZ6VoWQxZxDZsIXldm3B+mTj86sUAYsXhfSoNIOnQ2kcaGD7OZERRIVIwfmx1qQeHrQX63xkuDOoYZMnB3bc5HfIRRz2GK0nnij+/Io9s1Wk1KJThAW/SgDLl8HaVLcrL9njVBOJzF5SEFgAAORkLxnAreASJAAAqgYA6AVmSajM33cIPzNVnlkkOXcn6mgBbe7ij8R6qxbOY4MbeezVbk1NiMRpj3Nc/af8AIb1H/ch/k1aNTHb+u5ENvv8AzJZLiWX77kj0qKiiqLCiiigDoqKKKACiiigAooooAKKKKACiiigAooooAKKKKACiiigAooooAKjkhSQqWUHadyn0NSUUmk9wK6StDtjnIZmYhWVTj2z6VOQD2BoIzVcRPBsWHBj3fMrE8D2P9KnWPoBl2/g7QbTxEddttOihv2QoXjGAc9Tt6Z9+tZXjvwW/iy3gaG78me2DeWjDKNnHXuOnWutimWVSVDDBwQwIOak61tSrSpyVSD1RE6cZxcZbM+YNZ0HVfD9x5Oo2jxc4V8ZR/o3Q1QjneJhJFIyOOjKcEV9U3NpBeQNBcwxzRMMMkihgfwNcDrfwi0e+LS6bK+nynnaPnjP4Hkfga92jm8ZrlrKx5lTASi702eY2PjK8tAFuY1uUHf7rfnXT6f4y0W6wJJ2tn/uzLgfmOKw9X+GfibSyzJaC9hH8dq24/wDfPX8hXGXdrPbSmOeGSKQdUkUqR+Bpyw+Fr6wf3BGtXpaS/E9ztbi3u1329xFMvrG4b+VXUXHavnVZXifcjFWHQg4NaVv4l1iAARapdrjt5rEfrXJPLmvhkdEcYnuj6ASPOCfwFTfdGeD6CvAz438SKuF1ecfUKf6VXk8c+Jm+9q84I7qFH8hWDwM+6NPrUex9CquOSMmq95qumaYpe/v7e3H/AE1kCk/QGvnj+39b1SUQS6tduW7NcMAfwzVhdABXfdTquepZqn6ql8TH7e+yPU9U+LPh6x3Jaedfyf8ATJdqf99N/QGuF1r4keJdbDRWeLC3bjbb53kf7/X8sVmW1hp3nCG2WS9nPSO2jaRj+QrrtJ8A+KtT2+TpcWlwH/ltfN8+PaNcnP1xRanAOacjym/s7q3xLcZJkOdzHJJrQ8NeENe8U3Aj0qxeSIHDzv8ALEn1Y8fgOfavfdG+DmiWkq3WsTS6vdcH98NsQ+iDt7EkV6Fb20NpAkFvEkUSDCpGoVVHoAOlRPEdEVGl3OS+HngmTwVo8trLqL3Uk7iR0AxGjYwdo6+nJ64HArscYoLBQSeAOahE5lK+Su6Ngf3oYYH09a5JS113N0rD3lRCFJG5vujPJ+lRxo8pSWXchAP7sNx+PqafFBsALN5jgY3sBmpamze4DH4Q/SuZ0DW7Wz8PabbXEGoLNDaxRuv9nznDBQCOErqcZpMU2tbolp3ujI/4STT/APnlqH/gun/+Io/4STT/APnlqH/guuP/AIitYkKMkgVE91AnWVfw5o94LS7md/wkmn/88tQ/8F0//wARR/wkmn/88tQ/8F0//wARVttRhH3QzfhioW1Nv4YwPqaPeC0u5F/wkmn/APPLUP8AwXT/APxFH/CSaf8A88tQ/wDBdP8A/EUj307/AMW0e1QNI7feZj9TR7wWl3Jv+Ep0wdr7/wAF8/8A8RUT+LNPHCQ3zH/rxmH/ALJTKKLS7itLv+H/AASNvFkJHyw3a/8AbjOf/ZKrv4jif7xvyPT7FP8A/EVcootLuFp9/wADP/tq0/553v8A4Azf/EUf21af8873/wAAZ/8A4itCii0u4Wl3/Azv7atP+ed7/wCAM3/xFL/bVp/zzvf/AABm/wDiK0KKLS7haXf8DL02UXGp386RzLEyxBTLC8eSA2cBgD3rUoopxVkOKsrBRRRTKCiiigDoqKh+1Qf89U/Oj7VB/wA9U/OgCaioftUH/PVPzo+1Qf8APVPzoAmoqH7VB/z1T86PtUH/AD1T86AJqKh+1Qf89U/Oj7VB/wA9U/OgCaioftUH/PVPzo+1Qf8APVPzoAmoqH7VB/z1T86PtUH/AD1T86AJqKh+1Qf89U/Oj7VB/wA9U/OgCaioftUH/PVPzo+1Qf8APVPzoAmoqH7VB/z1T86PtUH/AD1T86AJqKh+1Qf89U/Oj7VB/wA9U/OgCajFQ/aoP+eqfnR9qg/56p+dADpII5dpdclTkH0NRnz4QxH77LcLwpA/kf0p32qD/nqn50faoP8Anqn51Lit0Aqzo0jRg4ZeoIxUmageW1lQo7xsp6g8g1Hvt1YMlztCrgJkFaXvIC3iq93p9pfx7Lu2hnT+7LGGH61GLxkVdzwyHPzFTtwPYc/zo/tOAby25QpxnaTn3GKfOl5A1c5+++GfhK/JL6RHGx7wO0f6A4rDuPgl4alOYrnUYD/syqf5qa7w6pabtvmjdjOMc4oGqW5GV3EewraOJqLaX4mbpQfQ82k+BelH/V6xer/vIh/wpg+A+kHHm6xfN/uog/oa9M/tOLsjn8KYdUXtEfxNV9aq/wAwvYw7HB2/wN8LQnMs+oz+zzKP/QVFb1j8MfB+nkGPRYZGHectL/6ESK2W1gLg7UAJwMtUbavId2Avy9Qqkms5V295FqEVsjRtbG0sYhFaW0MEY6LEgUfkKnrFOpXRYADgjOcAYqM3V44XdPsOeQgHPt0rNyvsUbkkqRIWkZVUdycVE1wxLrGnIGQ7cKTWLySSWZsnJ3MT/OjrStJ7ga2YgyvNOpYLgqDhffinG+t14DE/QVj0VSikBqnU4h0RzULaox+7GB9TmqFFMC2dRnPQqPoKha5mf70rfgcVFRQApYnqSfqaSiigAooooAy9Zvktlgtw90s9wx8sWqKznaMnggjFY51C/glMEr6oUuSFtgY4hOWAJc4xgLjHWuna3ha5S4aNTMilVcjkA9QKrXtrcSXMNxbra+ZEGAaZSSueuCDVqoox2uTyOT3sc2NXv00i7vYJrl4nVYbf7WI9/nF9vAXsPQ+lJF4hurXXpnvLgtpiiWCMbRlpIwmSPUkkjFbB02+JJMOmcyiY/I3+sH8X1oXSrgrCrW+m7YZDJGPLY7WJySOetNYiD3gwdGS+0jn4vEOtGecnl7i7FtDCEB8nC7n64ywBA5OM5rbjiuzaz3FxqWq2yRKWbzVgGQBkkYU1PJo7TQGGWDT2jMhlKmJvvnq3XrUsemPHZvZiOzFu+d0fltg5655pyrRe0bCVJrdmTbTanB4ci1G5vp5J50B8tlQKgY5B4UHOMd+9ZEPiGew1ywtxcPK08m2aIsThD0PPQ9/p1rtntpJbcwSeQYiNu0IcY/Os6DwtYw3z3pRHnZPLywY7RjHHPp3rCCviPaz+GzsvM2crUPZx3vuUrvVLw6BLrVtfOkbZ8iBoFOcttUZ9+K6ITiGO3W5YCaTC/KDgtjnFRnTLRrOC1eBDDAVMaDIClfu9+1W8VrNpqyMopp3ZxXi7xJquk6lFBYgKnllxugDeYcHvuHAJXt19avaFrOpan4WN20TPdBmRWRFUMAcbsF8Hoc8jnjtWlqvh3TdauIpr6J5GiUom2VkABIJ6EelLD4fsbfRRpMQmW0DMdolYE5YsQWBzjJNQUZnh3W7/AFS6G+OZoDEkhLRRoFDjcp4kJ6DpiunrOOiWX9oLeKJY3UINkcrKh2ghcqDg4BrRoAKKKKACiiigAooooAKKKKACiiigAooooAKKKKACiiigAooooAKKKKACiiigAooooAKKKKACiiigAooooAKaY4zjKKcHIyOlFFKyYCGGI7sxId3LfKOfrR5Ue4N5a5AwDjkD0oopcsewChFUYVQB6AU6iinZIAooopgFFFFABRRRQAUUUUAFFFFABRRRQAUUUUAFFFFABRRRQAUUUUAFFFFABRRRQAUUUUAFFFFABRRRQB//2Q=="/>
          <p:cNvSpPr>
            <a:spLocks noChangeAspect="1" noChangeArrowheads="1"/>
          </p:cNvSpPr>
          <p:nvPr/>
        </p:nvSpPr>
        <p:spPr bwMode="auto">
          <a:xfrm>
            <a:off x="155534" y="-143533"/>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lstStyle/>
          <a:p>
            <a:endParaRPr lang="zh-CN" altLang="en-US"/>
          </a:p>
        </p:txBody>
      </p:sp>
      <p:pic>
        <p:nvPicPr>
          <p:cNvPr id="30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0891" y="3101972"/>
            <a:ext cx="4126989" cy="3095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页脚占位符 2"/>
          <p:cNvSpPr>
            <a:spLocks noGrp="1"/>
          </p:cNvSpPr>
          <p:nvPr>
            <p:ph type="ftr" sz="quarter" idx="11"/>
          </p:nvPr>
        </p:nvSpPr>
        <p:spPr/>
        <p:txBody>
          <a:bodyPr/>
          <a:lstStyle/>
          <a:p>
            <a:pPr>
              <a:defRPr/>
            </a:pPr>
            <a:r>
              <a:rPr lang="zh-CN" altLang="en-US" smtClean="0"/>
              <a:t>复旦大学 赵卫东</a:t>
            </a:r>
            <a:endParaRPr lang="zh-CN" alt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5868" y="574360"/>
            <a:ext cx="3494617"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8435" name="TextBox 5"/>
          <p:cNvSpPr txBox="1">
            <a:spLocks noChangeArrowheads="1"/>
          </p:cNvSpPr>
          <p:nvPr/>
        </p:nvSpPr>
        <p:spPr bwMode="auto">
          <a:xfrm>
            <a:off x="889000" y="538387"/>
            <a:ext cx="310070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a:t>
            </a:r>
            <a:r>
              <a:rPr lang="zh-CN" altLang="zh-CN" b="1" dirty="0" smtClean="0"/>
              <a:t>怎么</a:t>
            </a:r>
            <a:r>
              <a:rPr lang="zh-CN" altLang="zh-CN" b="1" dirty="0"/>
              <a:t>做</a:t>
            </a: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8" name="直接连接符 13"/>
          <p:cNvCxnSpPr/>
          <p:nvPr/>
        </p:nvCxnSpPr>
        <p:spPr>
          <a:xfrm>
            <a:off x="1849967" y="1128784"/>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438" name="矩形 4"/>
          <p:cNvSpPr>
            <a:spLocks noChangeArrowheads="1"/>
          </p:cNvSpPr>
          <p:nvPr/>
        </p:nvSpPr>
        <p:spPr bwMode="auto">
          <a:xfrm>
            <a:off x="5232400" y="599755"/>
            <a:ext cx="1466850" cy="4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p>
            <a:r>
              <a:rPr lang="zh-CN" altLang="zh-CN" sz="2400" b="1" dirty="0" smtClean="0">
                <a:latin typeface="楷体" panose="02010609060101010101" charset="-122"/>
                <a:ea typeface="楷体" panose="02010609060101010101" charset="-122"/>
              </a:rPr>
              <a:t>数据</a:t>
            </a:r>
            <a:r>
              <a:rPr lang="zh-CN" altLang="zh-CN" sz="2400" b="1" dirty="0">
                <a:latin typeface="楷体" panose="02010609060101010101" charset="-122"/>
                <a:ea typeface="楷体" panose="02010609060101010101" charset="-122"/>
              </a:rPr>
              <a:t>建模</a:t>
            </a:r>
            <a:endParaRPr lang="zh-CN" altLang="en-US" sz="2400" b="1" dirty="0">
              <a:latin typeface="楷体" panose="02010609060101010101" charset="-122"/>
              <a:ea typeface="楷体" panose="02010609060101010101" charset="-122"/>
            </a:endParaRPr>
          </a:p>
        </p:txBody>
      </p:sp>
      <p:sp>
        <p:nvSpPr>
          <p:cNvPr id="18439" name="矩形 6"/>
          <p:cNvSpPr>
            <a:spLocks noChangeArrowheads="1"/>
          </p:cNvSpPr>
          <p:nvPr/>
        </p:nvSpPr>
        <p:spPr bwMode="auto">
          <a:xfrm>
            <a:off x="795868" y="1824984"/>
            <a:ext cx="3520017"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p>
            <a:pPr marL="381000" indent="-381000">
              <a:buFont typeface="Wingdings" panose="05000000000000000000" pitchFamily="2" charset="2"/>
              <a:buChar char="Ø"/>
            </a:pPr>
            <a:r>
              <a:rPr lang="zh-CN" altLang="en-US"/>
              <a:t>思考：用户换机模型</a:t>
            </a:r>
            <a:endParaRPr lang="zh-CN" altLang="en-US"/>
          </a:p>
        </p:txBody>
      </p:sp>
      <p:sp>
        <p:nvSpPr>
          <p:cNvPr id="18440" name="Rectangle 3"/>
          <p:cNvSpPr txBox="1">
            <a:spLocks noChangeArrowheads="1"/>
          </p:cNvSpPr>
          <p:nvPr/>
        </p:nvSpPr>
        <p:spPr bwMode="auto">
          <a:xfrm>
            <a:off x="4483100" y="1692284"/>
            <a:ext cx="6868584" cy="279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lvl1pPr marL="285750" indent="-285750">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20000"/>
              </a:spcBef>
              <a:buFont typeface="Wingdings" panose="05000000000000000000" pitchFamily="2" charset="2"/>
              <a:buChar char="Ø"/>
            </a:pPr>
            <a:r>
              <a:rPr lang="zh-CN" altLang="en-US" sz="1900" dirty="0" smtClean="0"/>
              <a:t>算法本身没有绝对的好坏，不同的机器学习算法都有各自的使用范围。</a:t>
            </a:r>
            <a:endParaRPr lang="en-US" altLang="zh-CN" sz="1900" dirty="0" smtClean="0"/>
          </a:p>
          <a:p>
            <a:pPr>
              <a:spcBef>
                <a:spcPct val="20000"/>
              </a:spcBef>
              <a:buFont typeface="Wingdings" panose="05000000000000000000" pitchFamily="2" charset="2"/>
              <a:buChar char="Ø"/>
            </a:pPr>
            <a:r>
              <a:rPr lang="zh-CN" altLang="en-US" sz="1900" dirty="0" smtClean="0"/>
              <a:t>选择</a:t>
            </a:r>
            <a:r>
              <a:rPr lang="zh-CN" altLang="en-US" sz="1900" dirty="0"/>
              <a:t>合适的建模方法或算法，算法的好坏需要实验</a:t>
            </a:r>
            <a:r>
              <a:rPr lang="zh-CN" altLang="en-US" sz="1900" dirty="0" smtClean="0"/>
              <a:t>比较确定。</a:t>
            </a:r>
            <a:endParaRPr lang="en-US" altLang="zh-CN" sz="1900" dirty="0"/>
          </a:p>
          <a:p>
            <a:pPr>
              <a:spcBef>
                <a:spcPct val="20000"/>
              </a:spcBef>
              <a:buFont typeface="Wingdings" panose="05000000000000000000" pitchFamily="2" charset="2"/>
              <a:buChar char="Ø"/>
            </a:pPr>
            <a:r>
              <a:rPr lang="zh-CN" altLang="en-US" sz="1900" dirty="0"/>
              <a:t>此阶段</a:t>
            </a:r>
            <a:r>
              <a:rPr lang="zh-CN" altLang="en-US" sz="1900" dirty="0" smtClean="0"/>
              <a:t>是机器学习的核心</a:t>
            </a:r>
            <a:r>
              <a:rPr lang="zh-CN" altLang="en-US" sz="1900" dirty="0"/>
              <a:t>部分，使用精巧复杂的分析方法从数据中提取知识，包括选择建模技术、生成测试设计以及构建和评估模型。</a:t>
            </a:r>
            <a:endParaRPr lang="en-US" altLang="zh-CN" sz="1900" dirty="0"/>
          </a:p>
          <a:p>
            <a:pPr>
              <a:spcBef>
                <a:spcPct val="20000"/>
              </a:spcBef>
              <a:buFont typeface="Wingdings" panose="05000000000000000000" pitchFamily="2" charset="2"/>
              <a:buChar char="Ø"/>
            </a:pPr>
            <a:r>
              <a:rPr lang="zh-CN" altLang="en-US" sz="1900" dirty="0"/>
              <a:t>算法调</a:t>
            </a:r>
            <a:r>
              <a:rPr lang="zh-CN" altLang="en-US" sz="1900" dirty="0" smtClean="0"/>
              <a:t>优（包括参数或结构等方面）</a:t>
            </a:r>
            <a:endParaRPr lang="en-US" altLang="zh-CN" sz="1900" dirty="0"/>
          </a:p>
          <a:p>
            <a:pPr>
              <a:spcBef>
                <a:spcPct val="20000"/>
              </a:spcBef>
              <a:buFont typeface="Wingdings" panose="05000000000000000000" pitchFamily="2" charset="2"/>
              <a:buChar char="Ø"/>
            </a:pPr>
            <a:r>
              <a:rPr lang="zh-CN" altLang="en-US" sz="1900" dirty="0" smtClean="0"/>
              <a:t>机器学习算法</a:t>
            </a:r>
            <a:r>
              <a:rPr lang="zh-CN" altLang="en-US" sz="1900" dirty="0"/>
              <a:t>是科学，应用是</a:t>
            </a:r>
            <a:r>
              <a:rPr lang="zh-CN" altLang="en-US" sz="1900" dirty="0" smtClean="0"/>
              <a:t>艺术。</a:t>
            </a:r>
            <a:endParaRPr lang="en-US" altLang="zh-CN" sz="1900" dirty="0"/>
          </a:p>
          <a:p>
            <a:pPr>
              <a:spcBef>
                <a:spcPct val="20000"/>
              </a:spcBef>
              <a:buFont typeface="Wingdings" panose="05000000000000000000" pitchFamily="2" charset="2"/>
              <a:buChar char="Ø"/>
            </a:pPr>
            <a:endParaRPr lang="en-US" altLang="zh-CN" sz="1900" dirty="0"/>
          </a:p>
          <a:p>
            <a:pPr>
              <a:spcBef>
                <a:spcPct val="20000"/>
              </a:spcBef>
              <a:buFont typeface="Wingdings" panose="05000000000000000000" pitchFamily="2" charset="2"/>
              <a:buChar char="Ø"/>
            </a:pPr>
            <a:endParaRPr lang="zh-CN" altLang="en-US" sz="1900" dirty="0"/>
          </a:p>
        </p:txBody>
      </p:sp>
      <p:pic>
        <p:nvPicPr>
          <p:cNvPr id="184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5650" y="4488116"/>
            <a:ext cx="7042149" cy="560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100" y="5283673"/>
            <a:ext cx="7042149" cy="490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46" y="2672386"/>
            <a:ext cx="4143040" cy="3102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pPr>
              <a:defRPr/>
            </a:pPr>
            <a:r>
              <a:rPr lang="zh-CN" altLang="en-US" smtClean="0"/>
              <a:t>复旦大学 赵卫东</a:t>
            </a:r>
            <a:endParaRPr lang="zh-CN" alt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87" y="6372518"/>
            <a:ext cx="12188826"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p>
        </p:txBody>
      </p:sp>
      <p:sp>
        <p:nvSpPr>
          <p:cNvPr id="5126" name="矩形 3"/>
          <p:cNvSpPr>
            <a:spLocks noChangeArrowheads="1"/>
          </p:cNvSpPr>
          <p:nvPr/>
        </p:nvSpPr>
        <p:spPr bwMode="auto">
          <a:xfrm>
            <a:off x="797246" y="1497066"/>
            <a:ext cx="10724474" cy="344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marL="0" indent="0" fontAlgn="auto">
              <a:lnSpc>
                <a:spcPct val="130000"/>
              </a:lnSpc>
              <a:spcBef>
                <a:spcPts val="0"/>
              </a:spcBef>
              <a:buNone/>
            </a:pPr>
            <a:r>
              <a:rPr lang="en-US" altLang="zh-CN" sz="2400" dirty="0">
                <a:solidFill>
                  <a:srgbClr val="000000"/>
                </a:solidFill>
              </a:rPr>
              <a:t>  </a:t>
            </a:r>
            <a:r>
              <a:rPr lang="en-US" altLang="zh-CN" sz="2400" dirty="0">
                <a:solidFill>
                  <a:srgbClr val="000000"/>
                </a:solidFill>
                <a:latin typeface="楷体" panose="02010609060101010101" charset="-122"/>
                <a:ea typeface="楷体" panose="02010609060101010101" charset="-122"/>
                <a:cs typeface="楷体" panose="02010609060101010101" charset="-122"/>
              </a:rPr>
              <a:t>   </a:t>
            </a:r>
            <a:r>
              <a:rPr lang="zh-CN" altLang="en-US" sz="2400" dirty="0">
                <a:solidFill>
                  <a:srgbClr val="000000"/>
                </a:solidFill>
                <a:latin typeface="楷体" panose="02010609060101010101" charset="-122"/>
                <a:ea typeface="楷体" panose="02010609060101010101" charset="-122"/>
                <a:cs typeface="楷体" panose="02010609060101010101" charset="-122"/>
              </a:rPr>
              <a:t>随着大数据的发展和计算机运算能力的不断提升，人工智能在最近几年取得令人瞩目的成就，目前在很多行业都开始应用机器学习技术，从而获取更深刻的洞察，为企业经营或日常生活提供帮助，提升产品服务水平。机器学习已经广泛应用于数据挖掘、搜索引擎、电子商务、自动驾驶、图像识别、量化投资、自然语言处理、计算机视觉、医学诊断、信用卡欺诈检测、证券金融市场分析、游戏和机器人等领域，在分析中使用机器学习的现实意义是获得有用信息，随着机器学习相关技术的进步，促进了人工智能在多个领域</a:t>
            </a:r>
            <a:r>
              <a:rPr lang="zh-CN" altLang="en-US" sz="2400">
                <a:solidFill>
                  <a:srgbClr val="000000"/>
                </a:solidFill>
                <a:latin typeface="楷体" panose="02010609060101010101" charset="-122"/>
                <a:ea typeface="楷体" panose="02010609060101010101" charset="-122"/>
                <a:cs typeface="楷体" panose="02010609060101010101" charset="-122"/>
              </a:rPr>
              <a:t>的发展。</a:t>
            </a:r>
            <a:endParaRPr lang="en-US" altLang="zh-CN" sz="2400" dirty="0">
              <a:solidFill>
                <a:srgbClr val="000000"/>
              </a:solidFill>
              <a:latin typeface="楷体" panose="02010609060101010101" charset="-122"/>
              <a:ea typeface="楷体" panose="02010609060101010101" charset="-122"/>
              <a:cs typeface="楷体" panose="02010609060101010101" charset="-122"/>
            </a:endParaRPr>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5868" y="574360"/>
            <a:ext cx="3494617"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20483" name="TextBox 5"/>
          <p:cNvSpPr txBox="1">
            <a:spLocks noChangeArrowheads="1"/>
          </p:cNvSpPr>
          <p:nvPr/>
        </p:nvSpPr>
        <p:spPr bwMode="auto">
          <a:xfrm>
            <a:off x="889000" y="538387"/>
            <a:ext cx="310070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a:t>
            </a:r>
            <a:r>
              <a:rPr lang="zh-CN" altLang="zh-CN" b="1" dirty="0" smtClean="0"/>
              <a:t>怎么</a:t>
            </a:r>
            <a:r>
              <a:rPr lang="zh-CN" altLang="zh-CN" b="1" dirty="0"/>
              <a:t>做</a:t>
            </a: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8" name="直接连接符 13"/>
          <p:cNvCxnSpPr/>
          <p:nvPr/>
        </p:nvCxnSpPr>
        <p:spPr>
          <a:xfrm>
            <a:off x="1849967" y="1143528"/>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486" name="矩形 4"/>
          <p:cNvSpPr>
            <a:spLocks noChangeArrowheads="1"/>
          </p:cNvSpPr>
          <p:nvPr/>
        </p:nvSpPr>
        <p:spPr bwMode="auto">
          <a:xfrm>
            <a:off x="5232400" y="599755"/>
            <a:ext cx="1466850" cy="4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p>
            <a:r>
              <a:rPr lang="zh-CN" altLang="zh-CN" sz="2400" b="1" dirty="0" smtClean="0">
                <a:latin typeface="楷体" panose="02010609060101010101" charset="-122"/>
                <a:ea typeface="楷体" panose="02010609060101010101" charset="-122"/>
              </a:rPr>
              <a:t>效果</a:t>
            </a:r>
            <a:r>
              <a:rPr lang="zh-CN" altLang="zh-CN" sz="2400" b="1" dirty="0">
                <a:latin typeface="楷体" panose="02010609060101010101" charset="-122"/>
                <a:ea typeface="楷体" panose="02010609060101010101" charset="-122"/>
              </a:rPr>
              <a:t>评估</a:t>
            </a:r>
            <a:endParaRPr lang="zh-CN" altLang="en-US" sz="2400" b="1" dirty="0">
              <a:latin typeface="楷体" panose="02010609060101010101" charset="-122"/>
              <a:ea typeface="楷体" panose="02010609060101010101" charset="-122"/>
            </a:endParaRPr>
          </a:p>
        </p:txBody>
      </p:sp>
      <p:sp>
        <p:nvSpPr>
          <p:cNvPr id="20487" name="矩形 6"/>
          <p:cNvSpPr>
            <a:spLocks noChangeArrowheads="1"/>
          </p:cNvSpPr>
          <p:nvPr/>
        </p:nvSpPr>
        <p:spPr bwMode="auto">
          <a:xfrm>
            <a:off x="889000" y="1824985"/>
            <a:ext cx="3520017" cy="67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p>
            <a:pPr marL="381000" indent="-381000">
              <a:buFont typeface="Wingdings" panose="05000000000000000000" pitchFamily="2" charset="2"/>
              <a:buChar char="Ø"/>
            </a:pPr>
            <a:r>
              <a:rPr lang="zh-CN" altLang="en-US" dirty="0"/>
              <a:t>思考：</a:t>
            </a:r>
            <a:r>
              <a:rPr lang="zh-CN" altLang="zh-CN" dirty="0"/>
              <a:t>用户换机模型效果</a:t>
            </a:r>
            <a:r>
              <a:rPr lang="zh-CN" altLang="zh-CN" dirty="0" smtClean="0"/>
              <a:t>评估</a:t>
            </a:r>
            <a:r>
              <a:rPr lang="zh-CN" altLang="en-US" dirty="0" smtClean="0"/>
              <a:t>？</a:t>
            </a:r>
            <a:endParaRPr lang="zh-CN" altLang="en-US" dirty="0"/>
          </a:p>
        </p:txBody>
      </p:sp>
      <p:sp>
        <p:nvSpPr>
          <p:cNvPr id="20488" name="Rectangle 3"/>
          <p:cNvSpPr txBox="1">
            <a:spLocks noChangeArrowheads="1"/>
          </p:cNvSpPr>
          <p:nvPr/>
        </p:nvSpPr>
        <p:spPr bwMode="auto">
          <a:xfrm>
            <a:off x="4483100" y="1824985"/>
            <a:ext cx="6868584" cy="20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lvl1pPr marL="285750" indent="-285750">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20000"/>
              </a:spcBef>
              <a:buFont typeface="Wingdings" panose="05000000000000000000" pitchFamily="2" charset="2"/>
              <a:buChar char="Ø"/>
            </a:pPr>
            <a:r>
              <a:rPr lang="zh-CN" altLang="en-US" sz="1900" dirty="0"/>
              <a:t>选定模型之后，就可以</a:t>
            </a:r>
            <a:r>
              <a:rPr lang="zh-CN" altLang="en-US" sz="1900" dirty="0" smtClean="0"/>
              <a:t>评估机器学习结果</a:t>
            </a:r>
            <a:r>
              <a:rPr lang="zh-CN" altLang="en-US" sz="1900" dirty="0"/>
              <a:t>在多大程度上能够帮助实现业务目标。此阶段的要素包括</a:t>
            </a:r>
            <a:r>
              <a:rPr lang="zh-CN" altLang="en-US" sz="1900" dirty="0" smtClean="0"/>
              <a:t>评估学习结果，以便为机器学习的过程提供反馈。</a:t>
            </a:r>
            <a:endParaRPr lang="en-US" altLang="zh-CN" sz="1900" dirty="0"/>
          </a:p>
          <a:p>
            <a:pPr>
              <a:spcBef>
                <a:spcPct val="20000"/>
              </a:spcBef>
              <a:buFont typeface="Wingdings" panose="05000000000000000000" pitchFamily="2" charset="2"/>
              <a:buChar char="Ø"/>
            </a:pPr>
            <a:r>
              <a:rPr lang="zh-CN" altLang="en-US" sz="1900" dirty="0"/>
              <a:t>样本测试</a:t>
            </a:r>
            <a:r>
              <a:rPr lang="zh-CN" altLang="en-US" sz="1900" dirty="0" smtClean="0"/>
              <a:t>、现场抽样实验等。</a:t>
            </a:r>
            <a:endParaRPr lang="zh-CN" altLang="en-US" sz="1900" dirty="0"/>
          </a:p>
          <a:p>
            <a:pPr>
              <a:spcBef>
                <a:spcPct val="20000"/>
              </a:spcBef>
              <a:buFont typeface="Wingdings" panose="05000000000000000000" pitchFamily="2" charset="2"/>
              <a:buChar char="Ø"/>
            </a:pPr>
            <a:endParaRPr lang="en-US" altLang="zh-CN" sz="1900" dirty="0"/>
          </a:p>
          <a:p>
            <a:pPr>
              <a:spcBef>
                <a:spcPct val="20000"/>
              </a:spcBef>
              <a:buFont typeface="Wingdings" panose="05000000000000000000" pitchFamily="2" charset="2"/>
              <a:buChar char="Ø"/>
            </a:pPr>
            <a:endParaRPr lang="zh-CN" altLang="en-US" sz="1900" dirty="0"/>
          </a:p>
        </p:txBody>
      </p:sp>
      <p:pic>
        <p:nvPicPr>
          <p:cNvPr id="61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17249" y="3470917"/>
            <a:ext cx="3311025" cy="250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644" y="3470917"/>
            <a:ext cx="6333681" cy="2354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pPr>
              <a:defRPr/>
            </a:pPr>
            <a:r>
              <a:rPr lang="zh-CN" altLang="en-US" smtClean="0"/>
              <a:t>复旦大学 赵卫东</a:t>
            </a:r>
            <a:endParaRPr lang="zh-CN" altLang="en-US"/>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5868" y="574360"/>
            <a:ext cx="3494617"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20483" name="TextBox 5"/>
          <p:cNvSpPr txBox="1">
            <a:spLocks noChangeArrowheads="1"/>
          </p:cNvSpPr>
          <p:nvPr/>
        </p:nvSpPr>
        <p:spPr bwMode="auto">
          <a:xfrm>
            <a:off x="889000" y="538387"/>
            <a:ext cx="310070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a:t>
            </a:r>
            <a:r>
              <a:rPr lang="zh-CN" altLang="zh-CN" b="1" dirty="0" smtClean="0"/>
              <a:t>怎么</a:t>
            </a:r>
            <a:r>
              <a:rPr lang="zh-CN" altLang="zh-CN" b="1" dirty="0"/>
              <a:t>做</a:t>
            </a: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8" name="直接连接符 13"/>
          <p:cNvCxnSpPr/>
          <p:nvPr/>
        </p:nvCxnSpPr>
        <p:spPr>
          <a:xfrm>
            <a:off x="1849967" y="1143528"/>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486" name="矩形 4"/>
          <p:cNvSpPr>
            <a:spLocks noChangeArrowheads="1"/>
          </p:cNvSpPr>
          <p:nvPr/>
        </p:nvSpPr>
        <p:spPr bwMode="auto">
          <a:xfrm>
            <a:off x="5232400" y="599755"/>
            <a:ext cx="2693670" cy="4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p>
            <a:r>
              <a:rPr lang="zh-CN" altLang="en-US" sz="2400" b="1" dirty="0" smtClean="0">
                <a:latin typeface="楷体" panose="02010609060101010101" charset="-122"/>
                <a:ea typeface="楷体" panose="02010609060101010101" charset="-122"/>
                <a:cs typeface="楷体" panose="02010609060101010101" charset="-122"/>
              </a:rPr>
              <a:t>部署使用    更新</a:t>
            </a:r>
            <a:endParaRPr lang="zh-CN" altLang="en-US" sz="2400" b="1" dirty="0">
              <a:latin typeface="楷体" panose="02010609060101010101" charset="-122"/>
              <a:ea typeface="楷体" panose="02010609060101010101" charset="-122"/>
              <a:cs typeface="楷体" panose="02010609060101010101" charset="-122"/>
            </a:endParaRPr>
          </a:p>
        </p:txBody>
      </p:sp>
      <p:sp>
        <p:nvSpPr>
          <p:cNvPr id="20487" name="矩形 6"/>
          <p:cNvSpPr>
            <a:spLocks noChangeArrowheads="1"/>
          </p:cNvSpPr>
          <p:nvPr/>
        </p:nvSpPr>
        <p:spPr bwMode="auto">
          <a:xfrm>
            <a:off x="889000" y="1824985"/>
            <a:ext cx="3520017" cy="67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p>
            <a:pPr marL="381000" indent="-381000">
              <a:buFont typeface="Wingdings" panose="05000000000000000000" pitchFamily="2" charset="2"/>
              <a:buChar char="Ø"/>
            </a:pPr>
            <a:r>
              <a:rPr lang="zh-CN" altLang="en-US" dirty="0"/>
              <a:t>思考</a:t>
            </a:r>
            <a:r>
              <a:rPr lang="zh-CN" altLang="en-US" dirty="0" smtClean="0"/>
              <a:t>：机器学习的模型是否真正解决了客户的问题？</a:t>
            </a:r>
            <a:endParaRPr lang="zh-CN" altLang="en-US" dirty="0"/>
          </a:p>
        </p:txBody>
      </p:sp>
      <p:sp>
        <p:nvSpPr>
          <p:cNvPr id="20488" name="Rectangle 3"/>
          <p:cNvSpPr txBox="1">
            <a:spLocks noChangeArrowheads="1"/>
          </p:cNvSpPr>
          <p:nvPr/>
        </p:nvSpPr>
        <p:spPr bwMode="auto">
          <a:xfrm>
            <a:off x="4483100" y="1824985"/>
            <a:ext cx="6868584" cy="20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lvl1pPr marL="285750" indent="-285750">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20000"/>
              </a:spcBef>
              <a:buFont typeface="Wingdings" panose="05000000000000000000" pitchFamily="2" charset="2"/>
              <a:buChar char="Ø"/>
            </a:pPr>
            <a:r>
              <a:rPr lang="zh-CN" altLang="en-US" sz="1900" dirty="0" smtClean="0"/>
              <a:t>有效的机器学习结果会改善客户业务决策的效果，给客户带来价值。</a:t>
            </a:r>
            <a:endParaRPr lang="en-US" altLang="zh-CN" sz="1900" dirty="0"/>
          </a:p>
          <a:p>
            <a:pPr>
              <a:spcBef>
                <a:spcPct val="20000"/>
              </a:spcBef>
              <a:buFont typeface="Wingdings" panose="05000000000000000000" pitchFamily="2" charset="2"/>
              <a:buChar char="Ø"/>
            </a:pPr>
            <a:r>
              <a:rPr lang="zh-CN" altLang="en-US" sz="1900" dirty="0" smtClean="0"/>
              <a:t>因为业务可能发生变化，在部署过程中需要更新机器学习的模型等。</a:t>
            </a:r>
            <a:endParaRPr lang="en-US" altLang="zh-CN" sz="1900" dirty="0" smtClean="0"/>
          </a:p>
          <a:p>
            <a:pPr>
              <a:spcBef>
                <a:spcPct val="20000"/>
              </a:spcBef>
              <a:buFont typeface="Wingdings" panose="05000000000000000000" pitchFamily="2" charset="2"/>
              <a:buChar char="Ø"/>
            </a:pPr>
            <a:r>
              <a:rPr lang="zh-CN" altLang="en-US" sz="1900" dirty="0" smtClean="0"/>
              <a:t>机器学习不是一劳永逸的事情（递增式学习）。</a:t>
            </a:r>
            <a:endParaRPr lang="zh-CN" altLang="en-US" sz="1900" dirty="0"/>
          </a:p>
          <a:p>
            <a:pPr>
              <a:spcBef>
                <a:spcPct val="20000"/>
              </a:spcBef>
              <a:buFont typeface="Wingdings" panose="05000000000000000000" pitchFamily="2" charset="2"/>
              <a:buChar char="Ø"/>
            </a:pPr>
            <a:endParaRPr lang="en-US" altLang="zh-CN" sz="1900" dirty="0"/>
          </a:p>
          <a:p>
            <a:pPr>
              <a:spcBef>
                <a:spcPct val="20000"/>
              </a:spcBef>
              <a:buFont typeface="Wingdings" panose="05000000000000000000" pitchFamily="2" charset="2"/>
              <a:buChar char="Ø"/>
            </a:pPr>
            <a:endParaRPr lang="zh-CN" altLang="en-US" sz="1900"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9000" y="3221404"/>
            <a:ext cx="3463402" cy="230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413" y="3687009"/>
            <a:ext cx="3251200" cy="184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页脚占位符 1"/>
          <p:cNvSpPr>
            <a:spLocks noGrp="1"/>
          </p:cNvSpPr>
          <p:nvPr>
            <p:ph type="ftr" sz="quarter" idx="11"/>
          </p:nvPr>
        </p:nvSpPr>
        <p:spPr/>
        <p:txBody>
          <a:bodyPr/>
          <a:lstStyle/>
          <a:p>
            <a:pPr>
              <a:defRPr/>
            </a:pPr>
            <a:r>
              <a:rPr lang="zh-CN" altLang="en-US" smtClean="0"/>
              <a:t>复旦大学 赵卫东</a:t>
            </a:r>
            <a:endParaRPr lang="zh-CN" alt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415101" y="1698412"/>
          <a:ext cx="10108031" cy="3934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5" name="直接连接符 4"/>
          <p:cNvCxnSpPr/>
          <p:nvPr/>
        </p:nvCxnSpPr>
        <p:spPr>
          <a:xfrm>
            <a:off x="4149725" y="4294505"/>
            <a:ext cx="1682750" cy="1079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5868" y="574360"/>
            <a:ext cx="3494617"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24579" name="TextBox 5"/>
          <p:cNvSpPr txBox="1">
            <a:spLocks noChangeArrowheads="1"/>
          </p:cNvSpPr>
          <p:nvPr/>
        </p:nvSpPr>
        <p:spPr bwMode="auto">
          <a:xfrm>
            <a:off x="726815" y="538387"/>
            <a:ext cx="350901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a:t>
            </a:r>
            <a:r>
              <a:rPr lang="zh-CN" altLang="zh-CN" b="1" dirty="0" smtClean="0"/>
              <a:t>基本</a:t>
            </a:r>
            <a:r>
              <a:rPr lang="zh-CN" altLang="zh-CN" b="1" dirty="0"/>
              <a:t>方法</a:t>
            </a:r>
            <a:endParaRPr lang="zh-CN" altLang="zh-CN" b="1" dirty="0"/>
          </a:p>
        </p:txBody>
      </p:sp>
      <p:sp>
        <p:nvSpPr>
          <p:cNvPr id="6" name="矩形 5"/>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8" name="直接连接符 13"/>
          <p:cNvCxnSpPr/>
          <p:nvPr/>
        </p:nvCxnSpPr>
        <p:spPr>
          <a:xfrm>
            <a:off x="1849967" y="1128784"/>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585" name="AutoShape 4" descr="data:image/jpeg;base64,/9j/4AAQSkZJRgABAQAAAQABAAD/2wBDAAgGBgcGBQgHBwcJCQgKDBQNDAsLDBkSEw8UHRofHh0aHBwgJC4nICIsIxwcKDcpLDAxNDQ0Hyc5PTgyPC4zNDL/2wBDAQkJCQwLDBgNDRgyIRwhMjIyMjIyMjIyMjIyMjIyMjIyMjIyMjIyMjIyMjIyMjIyMjIyMjIyMjIyMjIyMjIyMjL/wAARCAEsAZIDASIAAhEBAxEB/8QAHAABAAIDAQEBAAAAAAAAAAAAAAUGAQMEBwII/8QAThAAAQMDAgMEBgYGBwYDCQAAAQIDBAAFEQYhEjFBE1FhcQcUIjKBkRUjQlJioRZDcoKSsRckM1Njc8EIJSY0ssJEotE1NlRWZHSDk7P/xAAYAQEBAQEBAAAAAAAAAAAAAAAAAgEDBP/EAB8RAQEBAQACAwEBAQAAAAAAAAABEQISIQMTMVFBIv/aAAwDAQACEQMRAD8A99pSlcGlKUoFKUoFKUoFKUoFKUoFKUoFKUoFKUoFKUoFKUoFKUoFKUoFKUoFKUoFKUoFKUoFKUoFKUoFKUoFKUoFKUoFKUoFKUoFKUoFKUoFKUoFKUoFKUoFKUoFKUoFKUoFKUoFKUoFKUoFK1uvNsNF11xDbadypagAPiar0v0haPguFuRqS1pWOYEhKsfw5rcostKp49KeiP8A5iiAdFELCfnjFSEDXOlrmsIh6htjqzsEiSkE/AkUyiwUrAUFAEEEHkQdjWawKUpQKUpQKUJriuN2t9nimTcp0aGwP1j7oQPz50HbSqWr0l2qRtZ7debxnkuFBV2Z8QtfCkjxBNfH6Y6mcP1WhJYT3vXKO3+WSarxou9KpH6YaoR/aaEkEdSzc46/yJBr6HpJhRtrzZb7ace85IglxsePG2VDHicU8aLrSo603+036P29puMWa2OZYdCuHzA3HxqRqQpSlApSlApSlApSlApSlApSlApSlApSlApSlApSlApSlApSlApSlApSlApSlApStUiQ1FjOyH3EtstIK3FqOAlIGST8BQc13vFvsVucuFzlNxorfvLWevQAcyT0A3NVBV41Vqbe3M/o9a1bplS2w5MdHelo+y3n8WT4Vz2SO7qyc1qy8Nnssk2iE57sdro6of3qxvn7IwBVtOdtjv8AnXScs1V0aDsjrgfuwk3uSP110fU9g/hRshPwFTkS2wICAiHBixkDklllKB+QrrIOcYOe6sb8sHNXGxg1wTrJabkjhnWuFJH+NHSo/MjNd9YqsVIq40RDgLLunbhPsLuc8MJ7iZJ8WV5Sfhit7err1pwhGq4aJFvG30xb0nhQO95ndSPFScjyqwVg4IIO4O1PCVXjqZjSWZcZuRHeQ8y6kLbcbUFJWk8iCOYrbXnEX/gO/MFglOmrm+GnGPswJCz7K0dzazsRyBIPWvRxXDrnKizClKpmuZcibIt2lYLy2XbqVrlvNnCmoiMdpg9CokIB8TWSaxpm6oul/mvW/SfZNxWVluTen0cbaFDmhlH6xQ6k+yPGsQdF2mNJE6chd2uZ3VNuRDzn7oPsoHgkCpyJEjwIbMSIyhmMygIbbQMBKRyAraa6yYn9Dyx07qxUTedTWawKaTdJyGFuglCAhbilAczwoBOOmcYrfCvNuuT3ZQ5jb6iwiQODJCm1EhKgeRGQRtyI3xVKjurAJHI48qjZOobREuKbfIntNSlOoZCFAjK1gqQnOMZIB2z/ADFb5FzhRrjEt70lCJksLLDJzxLCBlRHgB31sXEXc9H2a5yPXBGMK4p3RPgq7B9J7+JPPyOa1M6kvOknENalcTcLOohKbw03wLYJ2HrCBtj8adu8VYzXw42h5tbbqErbWkpUhYyFA8wR1FbeZY3xlTrbiXW0uIUlSFAKSpJyCD1Br7qh6OcXp+/y9IrUpUHsfXbUVKyUNFWHGc9yFEEfhUO6r5Xm6mXHMpSlYFKUoFKUoFKUoFKUoFKUoFKUoFKUoFKUoFKVjNBmlRV51JZdPtBy7XOLDBGUpdcAUryTzPwFV9XpDEof7m0zfriD7rvqojtH950pP5VsloutKpH6U6vcA7PRTTX+fd2v+0Gn6VaubH1miUuY/uLs0f8AqArfCi70qlD0jxouPpqw321Ae869E7VoePG2VbeJFWS032032N6xarjFmtdVMOhXD5gbj41llgkaVjNZrAqn+lFak+jy6NpUUh/so61A8kLcSlX5E1cKidT2RGotM3G0LVwetMKbSv7iuaVfBQB+FbP0aw2hlAabSEtoHAlI5JA2A+VeZSrhNF/v0B71mJYnrwhqbcm3N0BbLYS0nqhKjgKWOXEMYySLnpa9LvNnHraC1c4ivVp7B95t5Ox+CveB6g11/Qtv7O5Nqjhxu5LK5aHCVJcJQEHboOFI2HnXWMkQWoLxa4lmu2n4xealMW17gaTHdCEpDRIw5w8PL8WfjVbu02UdAv6f9ckeuRG3Q88HCHFR2mw4lRVz9oLaSfM+Neh/Rcf6DNmWp9yGWDHIceUpRQRjBUd84OM1yv6btUh2a65HUXJkRMJ9QWQVNJzgDuO/Mb8u6qVIqdz9IEqBfXoceMy5HhLbZdZMaQt58lKSotrQktpwFclHfB5ZFbputrkxqYRo8aLItaJ6ITymmHytsqITxKdwGgcn3RxHbBINWCXpS0zLgZjrcgLXwF1tuU4hp4p90uNpISsjA3PcO6tEjRNklXAzXW5ZX6wJSW0y3A0h7IVxpbB4QokbnG+T31slVJUXF1RfVTYr8qJbRa5N0dtqA2tztyoKWEr39kA8GCOfXwr70rqu5Xe7OwbrHiRH+zU4IvZvNPNFKsFJ7QcLmxzxIOBttvU99AW4sR2exWW2JhnNjtDs6SoknvGVK25b1ptmlrXaJYkxUSStCC2yl6S46hhJ5pbSokIBwOXQAVWVWVq1tHblaGvjTuAkQnVgn7KkjiSfgQD8Kt1lkOS7Fb5Lv9q9GacX5lIJqj6vWu7CPpKErMy7HhfKf1EQEdq4e7I9kd5VXobTaWWkNoTwoQkJSB0A2FcvlqO/191RZmEel0dp+ssWGT5PjjH5pq9VU9bWibIbhXy0NdrdbQ4p1tnOPWGlDDrPmoDI8QK58/qUmawa4rRd4d9tjU+A72jLm2CMKQoc0KHRQOxFdtdZGSKXqO4w7Zqbtl3ten5q4QQ3OfaQ5GkJ4yeAhX20HJxlJIV1xXJHlojWe06sVGajMxHHmZZjMltD0VxZy8lB3AKghzB71c81fVJSoYUkKHcRkUIBGCAR3Gtxcjze5WR2dCsaJQDdwu9wkSnD1bcVGcLQ/cCWx8DX1bp67/qfT1/daU2X5D0ZtChggNxl9pt4uFfwSK9FIBIyBty8KxhO3sjbltyqpFSFKVzzp0W2QXps19DEZlPG44s4CRVLQ0rK/SdpdLe60RZq3MdG8IG/72PlV/qk6Kt8qfcJmrbjHcjvTW0sQYzgwtiKk5HEOilk8RHTYVdq83d2uNu0pSlQwpTNM0ClKUClYyDWaBSlKBSlKBSlKBSlKBSlKD4ddQw0t11aUNoSVKWo4CQNySe6qG5fb1rFShp942qxZI+lFthT8rv7BCtkp/Grn0FbNXKVqLUkPSQUoW9LPr904TjtGwrhbZz3KUCT4JqxJSlCEoQlKUpAASkYAHQAVfMZahbTpSzWd0yGIgenK3cnSj20hZ7y4rf5YFTROTvvQ1DXfU0CzyW4jjc2VMcR2gjQYqpDoRnHGUp5Jztk9a6QiYrFRrV/tj9iXekyQILbaluLUCko4feSpJ3CgQQRzztXTGnMTLczPaUoR3WQ8lSxg8JGckdNqqLjoG3IkVAXPSFouMj11DSoFyTuifAV2D6T4qGyvJQIrbY9TRb/AJMSFdGmi2HUPSoSmW3EnkUKOys5zt03qZrc1Umq/E1NdNMSG4mq3USrc4oNs3ptvg4FE4CZCBsjPILHs9+KvgIO43B61XpEdmXGdjyWkOsupKHG1jKVJPMEd1RWhZL1tm3HSUl5botoQ9BccOVLiLzwpJ6lBBTnuxXL5OM9xPXOLvSlK5JVPUelZD9w+ntPyG4d7SgIcDoPYzEDkh0Du6LG48RUbB1jGM1FsvcZ2yXZWwjzDhDp/wAJ33Vj458Kv1clxtkG7Q1RLjDYlxlc2n2wtJ+Bq51gj+gPQ8vGsVCq9HLEJRVp693aypP6hp4PsfBt0KA+GK1qsWu43ssX+yzUjkqVb1tK+JQsj8q6TuKlTprFQPqHpDPs50qkffBkk/Kvoab1rLGJWp7dCT/9BbuJX8TiiB8qrz5VOomlrS22pxakpQncqUcAeZqsr1U9eXlQdIw/pR8K4FzlZTCjnvU59sj7qM576pfpNt8PR8/TUy7Tp98Q9NJlt3BwLbUykDIDSQEj3s8uYr3OG3GREZTEQ0mMEAtJaACAk7jAG2Knr5PXpl7QumNLNWBD8l+SuddphCpk5wYU4RySkfZQOiRVhpSuNuoKxis0rBUbzo576TcvWnJqbbdHd5Da0cUaZ/moHJX407+dRStYLtCux1Xa5FncBx60lJfiL8Q6kez5KANeh1x3S4QrVbJM64PtsQ2EFbq3PdCf9e7HWr56oh4VxhXJlL0CZHlNK91bDqVg/I10EEcwR5149oiNZ/Sf6Qb3c12RiJZ4kcNstR09gta1K2WtbZB4sJV12yB5+kH0aW1H/LXnUUbuDV1c2+ea6ecn6qdJjc8gTWmTKjwmlOy5DMdtIypTywgAeZqN/o1gL/5i+6lkf5t1c/0xXXD9G+kYbgd+hGJLwOe1mKVJVnvy4TT7Y3zQh1pHuCzH01BlX6TnHFGSUR0H8byhwgeWT3VIW7R0y4Tmbnq2UzLeZUFxrdHBEWOroo53cWPvK2HQVcm2m2m0ttoShCRhKUjAA8BX3UdfJam9WsAVmlDXNjBOKrF61zbrXNVbITMi7XgD/kIKeNSPFxXutj9o/CuDUN3n3q9OaYsclcUMoCrpcUe9HSoZS03/AIqhvn7I354qQtFmt9hgJh22MlhkHKsbqWrqpSjupR7zVzn+s1ErGubzvKuUGwMH9VAb9Zfx3Fxfsj4J+NajoWJI3ul5v9yV/j3JaEjyS3wgVaSaxVyEVX+jnSn2rYpavvLlPKV8yrNBoCzM7wpF3gudFxrm8CPgpRH5VaaxVYuRWk2zV1p9q1apM9A/8NemAsH/APK2AoeeD5V1xfSB6g8mLq22rsrqiEol8faw3T4OgeyfBYHnUya1vMtSGVsPNocacSUrQtIUlQPQg8xS8St8dT6FpcQlaSFJUMgg5BHfX1XmrTj3o7lIdaWtzSTrgS8wslRtqlHAWg8+yyd0/ZzkbV6SkhQBBBB3BFceufGpsz9ZpSlSwpSlApSlApSlBQ4n1fpR1KhzZbsOE41nq2AtJx5Kz86sZqG1pbpkWXC1VamFyJduSpqVGR70mKrBWlPepJAUkeBHWu623OFebczPt8hEiK8nKHEHn4HuI6jmK6z3GY6qqMy5taZ1XcplzZl+pXFpjsZTMZbyUKbCkltQQCQd+IbYOTVuoCU7gkHvBq8VIod0c1BfITMyHYY6baO3f9WlySw66cfVuLSEHxUEHfPDk7V32Z19egoVvmRXUTnLSrEeOSpSkhATspSQlKyCPZPInrgmrX1zQknqaqRUijaQUj6XbbtEq9P21EMolpuYcAaeTwhtLYWlIBxx5CPZwB4Vd6yVE8yT5msVsXJhUBBw56XB2fNmxEPEdOJ/KAfko1IXm8wrDbVzpzhS2khKUpGVurPJCBzUonkKzoizzYjEy83dsN3a7OB15oHPq7aRhtnPXhBOfEmo+S5MT3f8WylKV53MpSlApSlApSlB+dv9pKRxXewxQfcjuuEftKA/7TXoHoR1P+kGgGIzznFLth9Vcydygbtn+Hb92pfXmiLLqO2XCfLtyJFzbt7rUZ1alfVkJUU4AOPeNdegoVqZ0hapttgRIplwmXHVMMpQVq4BnJA33J51e/8AIs9KUqApSlBg1+c/T/cdULubECTGMfT4PFGLawoSFgZKl45EZ2B5c+tfoxRwM5qj6bbTqzUVw1VISl23oSu32pCxlKmgfrXcHb21DA/CnxqufXsQP+z/AGcQPR+uepOHLhKW4D+BHsJ/MKPxr1eueFBi26G3EhR248ZsYQ00nhSkZzsOnOuist2hSlKwKUpQK1vvJjx3Hl+42krV5AZrZXw62l1tTaxlCwUqHgaCh+j9onR8W4u7y7qpdwkr6qW4on8k8IHgKs1VbQThjWBVgkHE2yOqgvJPMpBJbX5KQQQfOrTXZOKZrfUMu1vxI1umsR5DTa7g+l1aE9qy3t2Q4jzWSRtv7NSE3ViW5ERi2WqZdVy4frrIjKQkFrIG5WQBsR58q3L0papV2m3K5w4txekFAb9ajIcDDaE4CE8WepJJ2yT4VAJ0ndIV8jMWm7SoMViC8hqSIzbiUJU+FJZKVbHhBPCdiMCqUkHNZNSwhu326e827A9dXJQUI9XbPGMqCzniBQRjB38q1r1omPHCmbVcp8eLGZeny0dn/VwtAX7QyCtQSeJQQNs+NdsPSkaA280xId7Ny2i34WApQAK1FwnqolZJrhkaJdUhxiJfZUSJKYaYnMoYQr1gIQG+JKju2opGDjP5Vq/bNx1bxfSTUeHPTHhONNuXBhbQTxLLakhIVknIWM7bDPXFWxWyiO4mq+9pZlyFdYqZKm27hJaf2QD2XZhsBI33H1Q38asCjlRPec1UXJWmTFYnRXYklAcYfQWnEEZBSoYI+Rrk9Gsx6ToiIzIWXHoLjsFSzzUGnChJPjwhNbbpco1mtcm5S1hEeK2XVk9cdB4k4A8TWfR9a5Fp0ZAamI4Jj/HKkIPNK3VlZSfEcQHwrn8v4jtaKUpXBBSlKBSlKBSlKDBqnXPRciNcXrtpWY1bZrx4pMV1BVElK71pG6F/jT8QauVK2XB52rWRtJDOqrVLszgODI4C/EV4h1I28lAGp6Fc4FzaDsCdGlNnkph5KwfkaspSFJKTuCMEd9Vuf6PtJXJwuyLBCS6dy6wjsV/xIIP510nyNlx1FKhzSoeYrHCo8kqPkKh/6MbGj/l5d6j/AOVdXv8AVRp/RhYF/wDMv3iT39rdH9/koVX2RXk6LhebXaWi7cbjEiIHV55KfyJyahU6qmXvDelLNIuBVynSkqjRE+PGocS/JINWS3aD0ranA7DsMFLw3Dq2g45/ErJ/OrDisvy/xl7rze4ejGbeYZm3DUcn9I2zxw5cfLbENQ+y23nkeqieI/lXlUz0nekvQV3Xar461JW1yEtkKDieikrTgqB781+nsVXdY6LtOtbOqBc2vaTksSEAdoyrvSf5jkaidf1Ksei/0lztfrmIkWVMRERIK5LbxUgqJ2SEkZzgE8+lekivN9P+iWJp6xxW7ddZcG9sgly4xFYDpJzhbaspWkcsEZ8ak/0ovemvY1Zbe1hp2+l7YhS2gO91rdbfmOIVlkv4LrSuWBcYd0homQJTMqM4MpdZWFJPxFdVSFKUoFKZqLu+o7NYW+O63SJDB5B50JUryHM/AUEmoBQIO4Oxqo+jFRRoOHEUcrguvwz4dm6tA/ICtX9I8OZtZbJe7sPsusQy00f33SkVA2FzW9tF0TEsFtjtTbg7NbM64ZLQcxlJS2k53BOc9auc3B6lSqGV+kF/3rlpyKP8KI87/wBShT1XXJ3OqrYnwTZ8/wA3aeFF8pVDLOvEbo1JZ3COjlpUnPydrPr/AKQo+CW9NTUjmEqfYUfmFCnhR2a6nSXY0TTVscLdxvayx2iebEcDLzvwTsPFQqzW+DGtlvjwIbQajRm0tNIH2UpGAK82gXHUNu1Xcb/e9JypLshpEdg26S0+IzCdykAlJJUolROO4dKscX0laZceEebLdtUg7dldI64x+ahw/nS82C30rW0+1IaS6y4hxtQylaFBQPkRWyoClKUClKE4oFR90vdqsrBeudxiw2x9p90Iz5Z51y6j1BabFbybpLU124LbTTOS+6ojGG0p9oq8uVfky5aN1LM1umyqhT3J8o9owmarLvYknhW4ckDA577EEVU539Hsd711aLxrKC/oUSrlqA/UPNtMlMeUwNyHFKxjh5pWBty5GrvZdTQL2tyMjtItyZ2kW+SOB9o+Keo7lDINPR76PbdoS0dk1wv3F8AypZG6z91PckdB15mpq/aVs+pGkJuUQLdb/sZDai28ye9C04UPniqnUlHzWKgV6c1faf8A2Vfo91YHKPeGuFwDweb3P7yfjWr6X1TE2n6Kkufjt01p5J+CigirnUVKsdYqtfpXMBwvR2pkq7hESofMKxX0L/f5AxD0Pdys8jKeYYR8TxE/lV7FSxYq4rpd7fZISplyltRWB9pw4Kj3JHNR8BvUai266uvsvPWmwsHmWOKY/wDAqCUDzwfKpaz6FtVrmi4yVP3S6/8Ax1wX2jifBA91A/ZAqb8khe5/iGttpn6xuMa53eK5CsUZwPQ7e8nDspwe668n7KRzSj4nur0CsAYrNcOura526UpSsClKUClKUClKUClKUClKUClKUClKUClKUDFYI2rNKCpz9CxRMcuWn5bthuazlbsRILLx/wAVk+yvz2PjXMNX3PTxDWsbb2DA2F2gBTsVXitPvtfHI8autfJAIIIyCMEd9bv9GqJMjTorcqJIafjuDKHWlhSVDwI2NQN91rb7RMFtjtv3O7qGU2+EkLcA71n3W0+KiKpKra3dtUSP0GffsttQtbdznw14ZkL5FDLR9krHVwAY8auVmsVtsEMxbbGS0lR4nVk8TjquqlqO6ie81U5ZqJXD1bqH2rtdhZIiv/A2k5dx3LkEc/2APOuu1aQsFmcL0O2M+sn3pL2Xnlea15NTlVjUN41DapbHqNstciJIfajNLfmOIXxr23SEEAZzvk1eCzEk8yT51iqwrWDNquHqWpHbdbHBGbe4xJKkKWta08KSQCRhIOcdalJmo7JAuEe3y7rDYlyQCyyt0BSweWPPpnn0rRJ1io+8PXZiMldoiQpDoJK0y31NAJxzBSlWTnpUFbdYqas0e7anVabRDmNoXFUiWtalkjJBBSMYGOWa1S21g1EztU2C2ttrm3iEwh1tLralujC0KOAoY5jyrqnPTTA7W0NRJL6uEth94obUk9eJIPTcbVsU7K1vstSmSzIaQ80RgocSFJPwNVW26snphuXPULNntdqbccYL6Zq1q7RCyjHCUDIJB658KlpGqrBEt8efIvENuJJSVMPKc9lwDGeHvxnlzrSI9Wh7dEeVJsEmXYZR34re5hpR/EycoI8MCt7ep9SadGNQwE3WCnncbW2Q4gd7jBJPmUE+VTUWXHnxGpUR9D8d5IW262cpUD1BrbS8St8ZUharvb73AbnWyYzLir91xpWRnuPcfA713V59P027HuDl601IRbbuRlwcOY8v8LyB1/GPaHjWyP6RXJbf0fFsE53UqSUv2zHChg7e2t4+yGznZQyT0Ga4dfHYiyxeJEliJHckSXm2WG08S3HFBKUjvJPKqarU931SpTGj46W4WeFV7mtkM+PYt7F0+JwnxNbY+jJN4kNz9ZTEXJ1CuNq3NAphMH9g7un8S/gBVwSkJACQAAMADpWeoxX7Fo+32WUu4OLeuF3dGHbjMVxvKHcnohP4UgCp31Zj1n1nsW+34Oz7XhHFw5zw554zvittKnQpSlApilKBgd1MClKBSlKBSlKBSlKBSlKBSlKBSlKBSq/qLVkKwLZihp6ddJIPq1vijidc8T0SnvUcCq+q36p1CS5e7uq0RFcrfaHMLx/iPkZJ/YAFVObRcbherXaUcdyuUOGnvkPpb/mRVdX6U9FIWUC/sOKH9y245ny4UnNaYOitN25XaM2eKt/mX5CO3dUe8rXkmpxADSeFsBCRsAgYHyFVOIIcelXRo/tLuWf86K8j+aKlrbrPTV3UEwL9bn3D+rTISF/wkg/lX2VqIwVKx51GXCwWa6gifaYMrP8Aex0qPzxmt+uNxbAcjNZrztGkXrQS5pi9z7URuIrjhkxT4FtZJA/ZIrvt+t34U1m26sgotsl5XAxNZWVw5Cu4KO7aj91XzNTeLDF1pWMiuWbc4FtaLs+bHitgZ4n3UoH5moY66Vx2y7W+9QkzbbLalRVKUlLrSuJJIODg9d67KBVL1rOkz5kTSVufUzIuCFOzJDZwqPEScKI7lLJ4B8T0q5mqHp/+u6u1bdV7rE1Fvb/C2y2Nh++tRPwquYyp6FCi22CzChMIYjMICG20DASkVvpSuiYwaib9BkT27cI6UqLFxYkLyoDCEElR8fKpaqs7qWWjWaYQabNmDiYDj3CeITFILiRnlw8OE/tKFaptn2R+VervLDDS0SbMITKlEZK8uEp35D2k78vlVNl6G1CpSmEKlOx50WM3JS1dEsNNqQ0ltQcQW1FwZTkFJ69Kto1a3CeuaZ6H3lNXJUOJHhRlOvOJDSFnCU7nHESTtgVs/Tmzrt0aYwi4SDJW4hmMxDWt9RbOFnsxuAk8yaNiwKQewU2Dk8BSCTz2xVNj2m92WPp+ZEtka4SoVt9RfirlJaKCSlXEhZBSRlOCOoIqVTrK0vOwWoplyXJzXbNdhFUvhQFcClL+4Eq2VnGKr8nX0huJLQw0twsWdm4InLhqQ2tSlYJKckBOOQyd+IZ2rWuSFAu9ivcaHFtVvuMxNnX2rJfDKGu0kLVhBUk5QM8JGxIAxV50/bV2ewW+3OOpcXFYS2paQQCRzx4dB4AVFnWtjQ1KlvImRzGW00vt4S0OFLisNqAI4lIJzgj5V8ta8szjiG1NXNpZeSw8l6A4gxlqICA99ziyMZ51sVERdNL3hyzwTELqZkO4ypIbjTEsLWh1S8FLhSpKVAKB3HLI511ad0zOgS7PJmM5Uy9MkPdtJEhaFuhISeLhSFK2OSkY3PfUxB1VbrjdVwI6JpUla20yFRVhhxaPeShzkSMHbbkazdb/ABbNMeXMkKTGYhGS42iOVEDtAji4gfHHDjxz0rfTZI+tMW+RarC1ElISh1DryglKgQEqdUpPLwI8ql6i7PqCHe1yW47Uxl2MU9o1LjKZXhQJSoBXNJwcHwqUqoqFVzU9vlNKZ1HZ0f74tqSoIG3rbPNbCu8EZKe5QHfVjpnG/dSzW2b6SNouka9WiJc4a+ONKaS62euCM7+I5Gu2qT6Oz6qnUFlTjsrddXUsDlwtuAOgfArVV2ryWZXApSlYFKxms0ClM1Urxrdti4u2ixQHbzdm9nWmVBDMf/NdOyf2RlXhWyaLbXLMucG3NlydNjRWxzU+6lAHxJqkqseoryOLUGpX2W1bmDZx6u2kfdLpy4r8s91bYmhNLQ3A4ixxHHR+tkgvr/iWSaqcM1Lu+kHRzJwrVFnP7ExCv5E1uj620rKUEsals7i1bBImt8R+Gc1oRa7c0MN2+GgfhjoH+laZFis8pBTItNvdSeYXFQc/lVeEbItDbqHUBba0rSeRScivuvPF6AsDa+2trMi0SOaXrZJWwR+6Dwn4itiJWstOkK7VvU0Ee82tKY8xA/CR7DnkQk1l+Otyr/SobT2p7ZqWK47AdWHWVcEiM8gtvMK+6tB3B/I9Kma51hSlKBSlKBUFqy/nTtiXKaY9YmOrTHhx847Z9ZwhPl1PgDU7VI1Vh7X+kWHN2kCZJSOhcS2An4gKUa3mbRs09p8Wdt2VLe9cvMwhc6coe04r7qfuoTySkbbVNGsmsdRtnw766phg4zg4rFef2zT9mu2mW9UXSS6i5rQqQ7du3UlcVSVHKU78KUoxw8OMbHIOaj9Wakb/AElTLjLmumxoadZEeK64284shTwUpKeFP1JA35FXhVKj0/BPIE+Qpg9x+VeX6kYiXTWcuWdKnUkZFpjPICJIbLaSpw5SCRxlQ6DJ2r4e05bZ3orXcJsRh5xuO69AIeW56oytfEhoLzvwg435culauPUSCOYI8655sKLcoT0Oaw2/GeTwuNODIUK57RZLZYYq41qhNRGVr7RSGycFWAM7k9AK76uLjyq4WHWki9r0rB1tLhxxG7a2BzI7ZpJwpCnU+1xoykdcpwe+vOdReiXX8F1T8q3vXNO5L8Z3tyfgfa/Kvd9S/U37SMpGz6buGUnqUONLCx8gD8K9BxXDu+NcupleOei3T2rhoCAImpE2pvjd/qj9pS4pB4znJUoHfny61cvoLXSeWtIKv2rIkfycq5UqPJimG06+Ty1TaF/tWkj+TlRmjUS7feNT2m4vNPTkTkTFuNI4ELS82DxBOTgcSVD4V6NVI1nFes91iaxhsqcTFbMa5tNjKnIpOeMDqW1e15FVbzfbLE/WK1x5DMuM1IjOoeYdQFtuIOUrSdwQe6tlWxgkgZABPQHlVGV6NLc7a3HHilWonCp83MOOYEkq4gsI4sYBwMY5CrzVYv714f1Na7Va7sLah+LIfdc9UQ+VFCkADC+XvGtahr3Fnacki9CS2mY9PdeDnqL0iOhLjLaVJcDftpyW8pIB7jilgs2oF2mDeYsmKzde0llaZ0ZaW3mnneMEoSeJB2SQO44NS0S/z7R9IwrsH7lLhLZDLsCNhyUl0EpygHCVApUDuE4APWuT+kBuauzKtlumOpl3NUGSlTSStkhBUdwvhzuDnJGArqMVrXfZdLv2qeiU7NRIWYTrLyuApK3XHu1UoDkE5JAHPlUWrRNwEERG50TgXZ2rc8VNrzxtr40rSR9k5IIO/KpVjWtve1AzZ1xZ8d2SVCM9IZCEPlIOeEFXHj2TuUgHHlWq+X2ba9W2iM2pv6NeaUZYUj2hlxKEKB6YUoZ6YJrVemL3pSRdb2/PRKabQ4IICFBRI7B8unl3g4HjzrbN02/KF8CZLSfpGbHkoyD7AbDYIPiezOMd4qOuGqJjN6vjfbdhboNvWttxplLjnaoWkLVhRAOCrhCcgbGpB/WkGPdXIKoFzUlmSiK9LRGyw04vh4eJWevEOQOOuK1vpwwtHTIuslXnt7ey12y3FKhtONPSQoH2Hk8XZEbgkhOSUg881IX7Tj93kvutyWmw7BEUBYJwQ8lzO3TCcedaFavZiFuOY9zuUp9+UhpuLESV/UucKk4CgMDOyidwN8Havt7W9vTEiSIsK5zhIjmUURI3GtloEgqcBIxuCMDJ9k4BrfTZiTZtrjWpp91LqS3JjMspbAPEkoKySem/H+VSVc1unNXO2xZ7AUGZLSXkBYweFQyMjv3rprVlOew60qA1PdJLLTNntOFXu5ktRR/dJ+28ruSgb+JwKW4y3EPpHWumbbdNTybjeYsVyXdV9mhxRyW20JbB5dSlVWc+lDRIOP0ih/DiP+lTljssSw2SHaoqB2MVpLaSoDKsc1HxJyT51Idmj7iflXltlriqg9J+i1DI1BGI7wlf/pXyr0oaLG308z8G3D/21beBI+yPlTgT90fKs9DxPXnpvVZLxB/Rl2FcYS2VF9LrSxhfFtg7Hl50tH+0daXuFN3ssqIeq46w6n5HhNXTWnovtWurvCm3OXKbbitFsMx+FPHlWclRB/lXRZ/Rboyx8Ko1hjOOJ/WSgXlf+fI/Kq3nBDv69Y1yliz6OnuoVISVzp3ZKQqGyDghIUP7RRPCk7gbnpVltVpg2O3NwLdHSxHb5JG5UeqlHmpR6k1CaUQh2+asmcCUuG6GKAkY4W2W0pQkdw3UfjVnNVIkrHOlVjXzrjWmAW/XDxTYyFIhOFDy0l0ApQQQckbcxVRUWcg9x+VfPOvOH20R9LageiQtV2t4RAkPXWUtXNYGW/rFYUO/avu/Xq4K0sxCRMdbuMZwic4hWFlLLqWzkjlxlSD4jNVFR6IaxWVe8rzNfNVHSIC/WB2TJbvVmWiLqCKn6l47JfT1ZdH2kHl+E7irNpq/M6ksTFyZbU0peUPML95l1JwtB8QQRWioXR/9W1nq6C2cMKdjTAkckrcbwv5lANc/k59ajuf6vFKUrggpSlAqoa+gSjBg363sqfm2SR60GUbqeZKSl1A8SgkjxSKt9YNbLgr0CfFulvYnQnkvRX0BbTieSkn/AFroqvXDTV007PfumlGm34j6y5Lsy1cCVKPNbCjshZ6pPsnwrZadXWm7yFQw45CuLf8AaQJyOxfR+6feHinIrrMpHxI0Tp6VcFzXrfxLccDzjXbLDLi+fEpoHgUcgHJHMZqWhwY8Bp5qOgpS86t53iUVFa1nKiSeef5bV0nbnsaxVyLkRttsVutC+OCwWlBhEcEuKVhtBUUpGSeRUf5dK+RYbam3TLemOREmOLceaDisErOVcO/sgnfAwOffUmaxVRUhSuK53e3WWKZNzmsxGR9p1YGfIcyfAVCIcv2s/qbaxKstlX/aXGQjgkvp7mWzujP31d+wpepG2yNsH/ifXzLjJ4rZp4r43B7rkxaeHhHfwIJz4qxXoIrhtFog2O1sW63R0sRWE8KEJ/Mk8ySdyTzNd1ebrrbrjbpSlKkKwUhQIIBB5jFZpQeeSrRcNDSXZVmjOztOOqLj9uaGXYRO5WwPtIzuW+nMd1T1susC9W9udbZTcmM57q2zyPcRzB8DvXDN1NOv8560aP7NamlcEu7uJ4o8U9Uo/vXPAbDqelc39GcWC0mTZbtPgXndT1wKu19bUTkl5s+yvc9MEdDXSdZ+sWKoC92W6S71AulpuMSI/FYdYIlRlPJUFlJ2AUnBHDXKu+agsCeHUtjW9HTzuVoSXmsd62vfR44yKl7VqC0X1HFa7lGl45paWONPmk+0D5irlbFen6IkXGA6qXco8m5Pym5D634vFGWEJKUtdkFA8ACiR7WeLc182/REyAhlabnEMhq6i4gtwg21u32amwhJ2GM4PTrmrodqVWKxQ7X6Pn7derfNM+CWoMpcgdnACX5HElSSXXSolSsK6YHPbliwXfT4u0xbynwhKre7DCeDJClqSpK+fQpG1TdK2RsioOaJcXaVQzcQXF2pcFx5TRJW6tztFukZ6qzt4867ZOmlyIVzjiWlJmz25gV2ZPAEls8PPfPZ8/Hwqw0rcVIgLdp1UC8MTjKSsNrmL4Aggnt3UrAzn7OMePhVSm2y5aTYjRra9NU+uE5HcfYtZlNu/WrWkABWW1jtDur2SD4V6XQkJSVE4SBuTsAPE0xuI3T0R636btkOSnhfYiNNuJznCgkAjI8akqrsvWtmYkmHCddus/l6pbGy+vPiR7KfiRWUWfVupCfX3hpu3K2LEVwOzHB3Fz3W/wB3J8ay9SMvUj6u+pRGmfRFoim6XxYymI0cJaH33l8m0+e56Ctfo59SdeuEic86vVisJuTcpvs3GEj3UNoyQGR0IJB5k5q22PT1q05B9UtUNEdtR4lqG63FfeWo7qPia5NR6Uh3/sZIddhXSLvFuEY4dZPd+JJ6pOxrj135enO9Wp8Uqn2vVMy33Bmx6saaiT3DwxZze0ad+yT7jneg/DNXCosxhSlKwKUpQUBP/DvpDnRH/Yh3/hlRF8h6yhIS635lISod+DVmrbqCwQdR2ly3z0K4FELQ42rhcaWN0rQrooHkappvly0koRNWNrdhpPC1fGGiWljp26Ru0rvPunwrrzdYtlR16s7N9tphPvyWE9oh1LsZYQ4hSFBSSCQcbjursjyWJkZEmM82+w4ModaUFJUPAjatlWuRXEaQbMWXFl3y+zmJTXZLRLlpWEjIOU+wMHbnW6TpS2SZN2kLDwcugaEgpXyDZBHDttkgZ76nKxVSKkCckmsUqMvOobXYGkquMpLS3DhphIK3XT3IQPaV8qpf47pMhmJFdkyXUMsNIK3HFnAQkDJJqP8AR9GffjXLUcppbTt7kB9ppYwpEdKQhkEd5SOL96uCLYrprOS1Jv0Vy3WFpYcatbh+ulKByFP491I2Ib+fdXoIAA2rh8ne+o5ddazSlK5JKUpQKUpQKi7zpyz6hYDN3tsaYhPul1AKkfsq5p+BFSlKaKSfR85CSRY9UXq3IHusOOJlNJ8AHATjw4q1qsGvGdmtRWWSByL9sUgnz4F1eqVU7sNUMWb0gOHC7tp1kd7UF5X/AFLrajReoJefpPWkwJPNu2xGow8skKP8qu9K3zrdqtWnQenbPJExqAJE8b+uTVmQ9nv41kkfDFWQCs0qNtYUpSgUpUHqLVEHTqGm3UuSZ8k8MSBHHE9IV+EdAOqjsKQSVxuMO0wHp1wktRorKeJx11WEpFU4Ju2v93BKtGmFckbtyrgnx6tNHu95Q7hXTb9LzbzPZvOr1NPyGlccS1tnijQz0J/vHPxHYdB1q44qvUHPBgRbZCZhQo7UeMynhbaaTwpSPAV00pUhUDedGadv6+0uVojOvjlISns3R5LThX51PUpo8uu+n7jYr9YrVYdT3Zn6TedR2cxSZbbSW2yskBY4jyAxxdalVW30gxM8ErTtxSOrjTsZav4SpI+Vdk3+t+lu1MncQbTIkeSnHEIH5JXVwq/KwUIy9btH6zSMN4d8a7J3/jQmvn6W1aNjoKYf2bnF/wBVVf8AFK37K3aoH0nrBY9jQzyD07W6RwP/ACk1kfp9JAS3Y7JDz9qRcVu4+CED+dX6lPsp5VREab1rN/53U8CAnqm22/iV8FuqOPlW9Hozs8hYcvUu53tec4ny1FsH/LRwo/KrpSpvdptUjRsdmw6n1LpxlpDMdDrc+I2hISAy6nBSAOiVoUPjV3qmaizade6avI9lqWXbTIP7Y7Rr/wA6CP3vGrmKysKUpWDiutpg3u3uwLlFbkxXRhbbgyD4+BHQjcVUBKu+gDw3Bci7aYTsmXgrkwE9zoG7jY++PaHXNXysFIxg8q2UaYkyNOiNS4j7b8d5IW262oKSsHqCOdb6pMzTdx0zLduukEpUw4ouSrGtXCy8eqmT+qc8PdPXFT2ntS2/UkRbsNS23mVdnIivp4Ho6+qVpO4P5HpSz+CYpSlYFfKkhaSlQBSRggjmK+qUFQlejmzGSuXaHJljlrPEpy2PFtKj+Js5Qf4a5FWDXMIj1XUFpuSPuz4CmVfxNq3Pjir1SqnVgofDr9s4VaNPveKLg6j8i2awI3pBe2ETTUXPVch93HwCU5q+0rfsrdqjp0dqOeALtq91to+8zaoiY/w7RRUr5YNTNj0bYtOuqfgQU+tr9+W8ouvr81qJPy2qfpU3q1mlKUrApSlApSlApSlApSlApmq5fta2qxykwPrp11WMot0JHavHuJA2QPFRAqGVJ11eTkuW7Tkc8koHrkn4k4bSfgfjVTm0XzNM+B+VefK0aqWSq6al1DOJ5p9d7BH8DQSK+D6OtNndxie4r7y7nJJ//pVeA9EzTNeeDQluZ3hXO/Qljkpi6u7fBRIrYIWsbZ7dt1M3cUJ/8Pd4yd/JxrBHxBp9dbi/1F6i1BA0xY5N2uTobjsJyQPeWrolI6knYVXY/pBRAeTG1ZbnLG6o4RJUvtYjh8HgPZPgoD415Rq9GrvTJfkt2O3vtaciKKY78jLTTh5F0k+8T0ABwPM1M59+2LJpD0xXjWJes0G2RkX151ao7ji8MMsc+JQzxLUnlwj3ue29ekad0pHsbjs199y43iSP6zcZAHaOfhSOSEDokbedUXQ/oMt2mp0W63K4vzLjHWHGwwS00hQ8vaV8cA91et06v8ClKVIUpSgUpVQ9J90udl9Ht0udokmNNjBtaHAlKsDtEhWygRyJpPY+LMfW/ShqeSrlEiw4aT5hbp/6xVyr84eiTXeqr1rxyCfVHkXB4y7g8tnCkpSgJyCCAOSQBjma/R4quoFKUqQpSlApSlBWfSBbnrjoq4iKP65GQJkYgbh1ohxOPHKcfGpm0XFm72eHcmD9VLYQ8jfooA/61ulyo0OM4/LeaZjoGVuOqCUpHiTtXlGiPSTpyzoY0j64qU8i5uQoKo6eNC2VufVK4+WAF8PX3aqTYPXqUpUhSlKBVb1BpNF0lou1tkqtl9ZTwtTmk540/cdTycR4HcdCKslKS4KEv0js2GDLa1fH+jLpFaLgbQSpqaBsCwo88nHsncZ376sWlNT2/V+n493ty/qnRhbaj7TSxzQrxH5jB61RvS96PNQa3RFctdxj9jFSSmA6ODiWeagvlnG2CBjv3ryTRt91B6IdVBm+W+XGt8khEthxJwodHEHkojwO4yKvJZ6H6vpUTL1NZYNmbu8q5xWre6gLbfUsYcBGRw9VE9w3qvnXky4/+7umLhObPKTMIhMnxBWCo/BNT40XalUMyvSDLyrtdOW4dEBD0lQ8zlI+VDG11736UWri+59EHh+fa5qvCi+UqhiV6QIntdtpy4J6oLb0ZR8jlQ+dbRr2bbT/AMRaXuEJrrKhKE1keJKAFAeaazwou9Kj7RfLZfoQmWqczLYOxU0rPCe5Q5pPgcGpCpClKUClKUClKUClKUCqdqW+T5d2GmLA6GZpbDs6dw8QhNHYYHIuK34QeXM1b1qCUlR5AZNef6ASZOnV3p48Uu8SXZry/AqKUJ8koSkAVXMZUvZLDb9PxFMQGSlTh4nn3FFbr6+qnFndRNQuqdSzrDfrWGmku20sPPz0hOVobQUJ7RP7PHkjqAe6rYai5NqMjUcK6FxHZx4r8dTSk5K+0KDnux7ByOua6QiO/SVUe4XvtW35ceM5GRFagsF1xztGuLbHvZ55JAx1rS1rKDcGYUqKuW2kyXmXoyooLqlNtKcKD7XsnABBBOdhtnaLe9HLghz4rE9hyO7NakR48tta2g02gpDLgSoFSRxezg7cKa67HouVapMZ56ZBUWrkueW4sTsWxxMdmUJSDgAHcd457mqVEvI1XaozLLy3HFNPQ/XUrQ3xfV5SlOw34lKWAAAcmt9pvjF3DyExpsOQzjtY01gsupBzwq4cnY4OCD0NV9Xo/Zes13t0iWlxEtaRFJbyI7SFlxDZGfaAWpWeWQQOldekdJJ00ZbpbtrbsnhSU2+MtpASnPPjUpRJJ78DpVRU1Y3mWpDK2Xm0OtLHCttaQpKh3EHnVWS4/wCjt5EhhbjulFrCZEZRKzbiTs42efZZPtJ+znIq2V8PMNSWHGH2w4y6kocQoZCkkYIPwrbzsVedifQpK0BSVBSSMgg7EV9VT/Rq+8dIiA+4pxdrlP28LVzUlpZSg/w8Pyq4V5bMrkUpWt+QzFYW/IdQ0y2OJbjiglKR3knYVg2UqlO6/NwUpvStmk3oA4MziDEQH/NV72Pwg1oU1rq4YMi/Wy1JP6uBCL6kju43Tg+YSKqc0XvI76rPpEjeuejvULAGSYLqgPEDI/lUP+i1zc3f1vqNR/w3GWx+TdapGj5r8d1j9M9Rlp1BQtDrzTgUkjBG7eeXjVTiit/7PWmfUdOy9Qvow9cF9kxkbhpB3PxVn+EV7RXnFttGrtN29iDZ77bZcOOgNsxp8Ds8JHIcbSvzINd6NfP2shOqrFJtjecGdHV6zF81KT7SB+0n41nXN/TF4pWiJNiz4rcqHIakR3BlDrSwpKh4EbVvqApSlApSsZoOS62yJebVKt05kOxZLZbcQeoPd49R41+RkaelaM9LtttcvJVGujCm3MYDjZcSUrHmPzzX6zu+oLRYWO2utyiwkHl27oSVeQ5n4V5B6RZVm1nMs1009GuU+5W6UhXaxoDvZuMhQUU8ZABIIyPM99Xzo9x60qlnXstRy3ojU5T1KmGUn4DtKD0jRmj/AF3TepoSOq3bcVgf/rUo/lWeNF0pVctWvdL3mQI0O9RTJP6h0lpzPdwrAOasWanBmlKUDFUvWV2TLd/Re326Jc7nIb43US0cceI0du0d7/wpG58qs93uLNos025SP7GIwt9Y7wlJOPyrz+2uvaX0U5f5kVU273FxuVLSlwIU468pKUICjsEpCkpHQAeNVzP9Za6NM+j2y6bbYcLZnTmQQiTIHF2WTkhpByGxknlv41bCSdzknxqBtmoZki6C23ayPWqQ40t5jjlNvodSggL9pHukZBwelSUa7W2cw69EuMOQ0z/aOMyELSjbPtEEgbd9dIOusVyNXa2yIzkli4w3Y7SeJx1uQhSEDfcqBwBsdz3VH3fUIhW+FJtkUXdU2QmPHRGkoSlZIUchZynHsmqVE1TODtkHwqCtV/lSri7brrZnrTLQx6yhLkht5LjWeEkKRsCDzBqQYvFslR1yI9yhPMoUEKcakIUlKjyBIOATnlVRcRd00lDmTTc4DrtpvA92fD9lSvBxPuuDwUPjUhprVEt+4qsGoGW496bR2jbjWexmtjm43nkR9pHMeVaX7/CS1CdiutTWpUxEQOR3krSlSs75GRtjl41w6qhi62JyZbHmzcrW4ZUN5tQVwPN7qQSO8ApUPHes65lheZXoNK4LJc2r1Y4F0ZGGpkdD6R3BSQcfDOK768zmUpSgUpSgUpSgwoBQIPI7GvPtClUG1ytOv+zLs0lyMpP3mioraWPAoUPka9Cqp6o07NdnNagsBbReY7fZLZcPC3NZznslnoQd0q6HwNVzcYkzVI1tfXbXerVGVqNdjiPsPrcfRES+VrSUcKcKSrHM1O2PU0G9qcjp7SLcmNpFvkjgfZPin7Q7lDINab1ZbnNu8G52m7MwJEVl1g9rE7cLSspJ24k490V1jYirPq11GmTOf9YvKfW3WI8mKyhpT7aN+0WFFKW+SgckZxsN6kbRrG23pENxlLzbUpl5xDjnDwgtKAcQSkkEgHiyMgjODUXL0JIltNPu3aO/chNXNddk29Lkda1ISjZniAHCEJwck8+ea4rhpWRGsMLTrbsuVKkXByQJ7EYNIYbWfruMj2U5QtYAGM5GBtVKmpdzXsFLTTqbfcHWjHRJkLbQg+qtr3SVjiycpHFhIUcdK6UavhvX9dqjw5sjs3ENOymUJU22paeJORxceMEe1w4357Gou/ej2Nd7sqawuCyHWUMupk21uSpKUDhSW1KPsHh23BGwOK3TtEGdfY85U5hMdhbS0D1FAkthGMIQ+kghBxuCDsSM4O2+1TVurRMmR7dCfmy3A3Hjtl1xZ6JAya+bhcYVqhuTbhKZixkbqcdUEpHh4nwG9V+JAl6+ksvzIzsTS7Kw62w+kpduKgcpUpJ3S0DuAd1ddqddSRvXWJv0cwpEbSDUmY2WpNxfduDjZ5o7VZWEnxCSmrZWAMCs15rdrkj73eYWn7RIudwd7OOwnJwMqUTsEpHVROAB3mqWzZJuqn27pq1v6nPHFsmcsxx0U6P1jnnsnoK6tQZvPpFtVpdHFDtkVV0cQeS3irs2s/s+2rzqxVfMZXylKUIShCQlKRhKUjAA7gOlKzVcu+q49kvK4swJDPqaX2koyXnnVOFCW0J+0TtgePdVwiw0qmXPV9zsEizC8W+OhuaX3JYYUpaobSODBJ5KKeMcZAxzxyydt91XOtrl1RCgsy3Ia4SWWwo5e7cnIznGdtvPeti4ttYO4IPI7GoSNqJq4TbMIQS5DuMd58OKyFp4OH2cdDlRBB5EVNGri4rEiwSrDJcu2kQiPIUeORbCeGNM79uTbncofEVb9O3+JqSztXGHxpSolDjTgwtlxOykLHRQO351z1X7Yfob0nLYaPDFvsNT62+gkMlIKv3kKGf2a5/Jz61PXP8Aq/UpSuCHFdbtBslteuNyktx4jI4luLOw7gO8nkANzVMVM1Rq722XHNN2ZfuEIBnvp799mQfiryr4ZA1lquRc5P1lns0hUa3sH3HZCdnHyOvCfZT3YJqyuS47cpqK5IaTIeSpTTSlgKWE+8QOZxkZrpzMZqItej7DZ3vWI1ubXLO6pckl55R7yteT8qnCSeprVJksQ4zkiS82yw2niW44rhSkd5PQV95FXIQIHdTOOW3lUSrVOn0XA29V8tyZgc7Ix1SUhfHnHDjPPPSpXrVRccVztFtvLHY3OBGmN9EvtBWPIncfCoNFgu+nT2mlLopLA3NquK1PR1eCFn22j8SPCrRWMgDJIAH5VuS/qs1r03qyPflvQ3o7lvu8YAyYD5HGgdFJI2Wg9FD44qxVQ9R2d25R2bnaXENXuDl2BITuFHq2ojmhY2I8c1Z9OXtnUWnoN2YSUIktBRbVzbVyUk+III+FcO+PFFmObW0F656HvkOOkqfdgupbSPtK4SQPjjFVa6oXqn0cQzbO1UZbcRxJYUErSAtsqIJ5FICvlXoxrzl0f0e3V1qQCNLTny4xIx7NveWcqbX3NKVulXJJJBpxUsXHSKotour0WTcLzc3Yi47BukgP4QTlSEghKd8deZABOKpydPzoxusx62So8N6PFCkXFUZgSlIfClNcLeENhY2AOcnrvivXgQpIUkgpIyCDkEVqkxo8yM5GlMNvsOpKXG3EhSVA8wQeYrrGyPKZFtkXx2/i0WZVsDcuC85BQiOpbiUpXn2Mloq3CggnBwM4zUhB0nOk2piPNizgw9eW5Djaw1GcbaDakqXwxyA3k490knY9a9AgWyBaYvqtuhR4kfJV2bDYQnJ5nA6101sipHnz2lpdmRqCJbLeqcifFCo0iQsvLRg+1HUXFbjmpGdichVQ0bSdxfcuwXZZ6Yk1MJJRMDCS5wPgufVtYSgcOTw77Z33xXrNMVWKnKg3bSkl65T49tjOW+HIuMJ1L0JKGyhKW1pccSOQIyBnHjUxBeVYdBv/AEjDRD+jYzraw2AEOBCThxOOi+e++SaspIAJJAAGST0qqJQfSBdG40YFWl4bwclScezPdQcpaR3tgjKlciQAKy5zNLkWjQkF626DsUSQkpebhNcaTzSopyR8M4+FWKsCs15a5lKUoFKUoFKUoFKUoIS/6Ts2pUINxhhT7X9jKaJbeZPehxPtD+VQC9Paxs5H0Ze4t5jDYMXZvs3QPB5sbn9pNXqlVOrB5+q+akhbXHRNwP8AiW+S1JSfhlKvmK+f0xI9/S2qUK6JNsJz8lYr0HA7qziq+yt2vPRqe6SDwQtFahdWeXrDbUdPxK17VsEXXl0ISli02Jo+8444Zjw8kjhQD5k1fcVml+SnlVTtmgLbHmIuN2ffvdzRuiTPIUlo/wCG2PYR8Bnxq14rNKi21hSlKwUW65tvpThSXRhi7W1URC+nbNL7QJ+KVKx5GrDTU2nmNSWZcJx1bDyVJejSW/fjvJ3QtPkenUZFVu0ajeTOTYtRNIg31I9kcmpqR+sZUeeeZTzFdebrMWOq1ddKxb3qNcu4xmX4htpiJKj7aFqXkqT904xhQ3BqymsVapFRjWO8v3azPXdUWU3b25sZ13iyZLbiUJbUpGPeISQoZx161wxtGXKGue0mQ09FMyCuGXHDxpYYVngVtuUg4HeAKvdYqpFSKw1puTE1wm6RnWxaltvOLjk+03Ic4QpSfwqCQSOhyetWalKqRcmFV+P/ALz9KkRDW6LPbnFvqHJLj5AQnz4UKPkRWb1qMxZabRaGBcL86n6uKk+y0P7x5X2ED5nkKn9KadGnbYtD0gyrhKcMibLUMF508yB0SBgAdAK5/J1JMT3f8T1fLnFwK4fewcedfVK87m8+9HGDoC1Y98h0ud/adqviz48Waql8mXWbf5uobfYpMxi1PobiTG32kpShkq9ZHCVBSuLKxsPsjnVoikaP1XJs8n6u1XeQuVbHjslDyt3GCehJ9pPfkirO0yywyGWWkNNDOEISEgb77DxrtGY8v1jeTdLVqVadTohxmI7YiwAlsplNONpXxnI4lcRUQCkjh4d+tYv+qbrGvz7kK7KZYiT2YpjPSI7aFglAUlLWC6s+0TxEpGNxyr0dyz2t0NBy2wl9i2Wm+KOg8CDzSnI2HgNqw9Z7W/JVKetkJ2QpIQp5cdCllPcVEZxsNqpUjy64PSRbdWMmfptEEXGWXGZJImqAUCQg5wCcez7J3qWumoZqHLxPb1CqC9bnm24lnWlv+sJKUEcaSONSl8ZAKTgY8DV3VYbMub66q0W9Uvj7TtzFbLnFz4uLGc+Oa3O26C/NamvQozktoYbfWylTiB4KIyOfStkVOVHfv01M6TN/SDs5TF1EJFiw3hbfaJRgpx2hWUqKwsHHLbArhiXm6yblOgTL066mW1MbZXEejPM5SlRTwJADjRABB4wQSCO416Kq3QVT0z1QoxmpTwpkllJdA7gvGcb99GrbAYmOzGYMVuU6MOPoZSlxf7SgMn41WN8ah9BJ4dB2ECSqSPUmjxkpOPZHs+zt7Pu9+2+9dfo2P+5bqEf2AvM0M93D2hzjw4uKuS+XJFggM2yyxWfpWapTVvhsoCQVncuEDkhOeJR/9atOmbG1pzTkG0tLLnq7eFunm4s7rUfNRJ+Nc/lszGdX/EtWt+O1JZcYfbQ6y4kpW2tIUlQPMEHmK2UrghRXdGXOwqLukLiluNkqNpuBK4/k2se015bjwrmVq6RbDwaj09dLWR+vabMuOfJbWSPikV6HimKud2CixdbaXmj6jUFuJ6pW+EKHmFYIrv8Apy0cHH9LW/g+9623j/qqdm2W1XIgzrZClEbZfjoX/MVHfoNpPtOP9GLNxf8A2Lf8sVf2K8kHL1rpiEMv3+3A9EofStR8gnJNcydWv3M8GndP3S6KP65xr1Vgea3cE/AGrrCslptpzBtkKKe9iOhH8hXdisvy/wAPOqK1ou6X89pq64JMUnItFvUpDBHc6s+055bDwq7R4zMSO3HjtIaZbSEobbSEpSByAA5CttK522/qSlKVgUpSgUpSgUpSgUpSgUpSgUpSgUpSgUpSgUpSgVHXmxWzUEEw7rDalMZ4gFjdKvvJI3SfEEGpGlBRF6Z1TYsiw3dm5w0+7CvBV2iB3JfTuR3cQPnWg6puUIAXjSF7jEe85EbTMb8wWzxY80ivQsVjFXO7DXnR9I2l0HD096Oe5+E8j/sofSNpZRw1cnHz3MxHl/8AZXo3xPzpjxPzqvtV5V54NVTZoxZ9J32aT7rj7AiNn95wg48QDW1GndX35IF3ukeyw1e9GtWVvqHcX1DCf3U/Gr9imKy/Jay9Womx6btWm4io1qhojoWricXkqW6r7y1HdR8SalqUrmwpSlBwXezQL7bHrdco6X4zo9pKtiCORBG4IO4I3FU1bOp9IjgcZe1HZ0e4+1j15lI6LRyeA7xhXga9BrGKqdYKbaNU2O+Eot9yYcfHvR1Hs3UeBQrCh8qmDkbEEedbLzpexagSBdrVFlqHuuOI9tPkse0Pgagj6NoEcn6LvV/tiejbFwWtA/dc4q6TuNlS5NYqJGiLskcKNc3vh68TUdR+Zbr5/o+ceGJurtSSEHmhMpDIP8CQa37Iryjvn3GFao5kXGYxEZHNchwIH51AI1LP1ASzpG2qmIOyrnMCmYjfiMjidPgkY8anrb6PNLW2QmS3aW35Q5PzFqkLB7wXCcfDFWcJAAA2A2HhWX5f4y9q5pzSTNlfeuMuSu43qQnhfnPJAPD9xtI2QgfdHxzVkpSuVupKUpWBSlKBSlKBSlKBSlKBSlKBSlKBSlKBSlKBSlKBSlKBSlKBSlKBSlKBSlKBSlKBSlKBSlKBSlKBSlKBSlKBSlKBSlKBSlKBSlKBSlKBSlKBSlKBSlKBSlKBSlKBSlKBSlKBSlKBSlKBSlKBSlKBSlKBSlKBSlKBSlKBSlKBSlKBSlKBSlKBSlKBSlKBSlKBSlKBSlKBSlKBSlKBSlKBSlKBSlKBSlKBSlKBSlKBSlKD/9k="/>
          <p:cNvSpPr>
            <a:spLocks noChangeAspect="1" noChangeArrowheads="1"/>
          </p:cNvSpPr>
          <p:nvPr/>
        </p:nvSpPr>
        <p:spPr bwMode="auto">
          <a:xfrm>
            <a:off x="192617" y="-191674"/>
            <a:ext cx="406400" cy="40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p>
            <a:endParaRPr lang="zh-CN" altLang="en-US"/>
          </a:p>
        </p:txBody>
      </p:sp>
      <p:sp>
        <p:nvSpPr>
          <p:cNvPr id="24586" name="AutoShape 6" descr="data:image/jpeg;base64,/9j/4AAQSkZJRgABAQAAAQABAAD/2wBDAAgGBgcGBQgHBwcJCQgKDBQNDAsLDBkSEw8UHRofHh0aHBwgJC4nICIsIxwcKDcpLDAxNDQ0Hyc5PTgyPC4zNDL/2wBDAQkJCQwLDBgNDRgyIRwhMjIyMjIyMjIyMjIyMjIyMjIyMjIyMjIyMjIyMjIyMjIyMjIyMjIyMjIyMjIyMjIyMjL/wAARCAEsAZIDASIAAhEBAxEB/8QAHAABAAIDAQEBAAAAAAAAAAAAAAUGAQMEBwII/8QAThAAAQMDAgMEBgYGBwYDCQAAAQIDBAAFEQYhEjFBE1FhcQcUIjKBkRUjQlJioRZDcoKSsRckM1Njc8EIJSY0ssJEotE1NlRWZHSDk7P/xAAYAQEBAQEBAAAAAAAAAAAAAAAAAgEDBP/EAB8RAQEBAQACAwEBAQAAAAAAAAABEQISIQMTMVFBIv/aAAwDAQACEQMRAD8A99pSlcGlKUoFKUoFKUoFKUoFKUoFKUoFKUoFKUoFKUoFKUoFKUoFKUoFKUoFKUoFKUoFKUoFKUoFKUoFKUoFKUoFKUoFKUoFKUoFKUoFKUoFKUoFKUoFKUoFKUoFKUoFKUoFKUoFKUoFKUoFK1uvNsNF11xDbadypagAPiar0v0haPguFuRqS1pWOYEhKsfw5rcostKp49KeiP8A5iiAdFELCfnjFSEDXOlrmsIh6htjqzsEiSkE/AkUyiwUrAUFAEEEHkQdjWawKUpQKUpQKUJriuN2t9nimTcp0aGwP1j7oQPz50HbSqWr0l2qRtZ7debxnkuFBV2Z8QtfCkjxBNfH6Y6mcP1WhJYT3vXKO3+WSarxou9KpH6YaoR/aaEkEdSzc46/yJBr6HpJhRtrzZb7ace85IglxsePG2VDHicU8aLrSo603+036P29puMWa2OZYdCuHzA3HxqRqQpSlApSlApSlApSlApSlApSlApSlApSlApSlApSlApSlApSlApSlApSlApSlApStUiQ1FjOyH3EtstIK3FqOAlIGST8BQc13vFvsVucuFzlNxorfvLWevQAcyT0A3NVBV41Vqbe3M/o9a1bplS2w5MdHelo+y3n8WT4Vz2SO7qyc1qy8Nnssk2iE57sdro6of3qxvn7IwBVtOdtjv8AnXScs1V0aDsjrgfuwk3uSP110fU9g/hRshPwFTkS2wICAiHBixkDklllKB+QrrIOcYOe6sb8sHNXGxg1wTrJabkjhnWuFJH+NHSo/MjNd9YqsVIq40RDgLLunbhPsLuc8MJ7iZJ8WV5Sfhit7err1pwhGq4aJFvG30xb0nhQO95ndSPFScjyqwVg4IIO4O1PCVXjqZjSWZcZuRHeQ8y6kLbcbUFJWk8iCOYrbXnEX/gO/MFglOmrm+GnGPswJCz7K0dzazsRyBIPWvRxXDrnKizClKpmuZcibIt2lYLy2XbqVrlvNnCmoiMdpg9CokIB8TWSaxpm6oul/mvW/SfZNxWVluTen0cbaFDmhlH6xQ6k+yPGsQdF2mNJE6chd2uZ3VNuRDzn7oPsoHgkCpyJEjwIbMSIyhmMygIbbQMBKRyAraa6yYn9Dyx07qxUTedTWawKaTdJyGFuglCAhbilAczwoBOOmcYrfCvNuuT3ZQ5jb6iwiQODJCm1EhKgeRGQRtyI3xVKjurAJHI48qjZOobREuKbfIntNSlOoZCFAjK1gqQnOMZIB2z/ADFb5FzhRrjEt70lCJksLLDJzxLCBlRHgB31sXEXc9H2a5yPXBGMK4p3RPgq7B9J7+JPPyOa1M6kvOknENalcTcLOohKbw03wLYJ2HrCBtj8adu8VYzXw42h5tbbqErbWkpUhYyFA8wR1FbeZY3xlTrbiXW0uIUlSFAKSpJyCD1Br7qh6OcXp+/y9IrUpUHsfXbUVKyUNFWHGc9yFEEfhUO6r5Xm6mXHMpSlYFKUoFKUoFKUoFKUoFKUoFKUoFKUoFKUoFKVjNBmlRV51JZdPtBy7XOLDBGUpdcAUryTzPwFV9XpDEof7m0zfriD7rvqojtH950pP5VsloutKpH6U6vcA7PRTTX+fd2v+0Gn6VaubH1miUuY/uLs0f8AqArfCi70qlD0jxouPpqw321Ae869E7VoePG2VbeJFWS032032N6xarjFmtdVMOhXD5gbj41llgkaVjNZrAqn+lFak+jy6NpUUh/so61A8kLcSlX5E1cKidT2RGotM3G0LVwetMKbSv7iuaVfBQB+FbP0aw2hlAabSEtoHAlI5JA2A+VeZSrhNF/v0B71mJYnrwhqbcm3N0BbLYS0nqhKjgKWOXEMYySLnpa9LvNnHraC1c4ivVp7B95t5Ox+CveB6g11/Qtv7O5Nqjhxu5LK5aHCVJcJQEHboOFI2HnXWMkQWoLxa4lmu2n4xealMW17gaTHdCEpDRIw5w8PL8WfjVbu02UdAv6f9ckeuRG3Q88HCHFR2mw4lRVz9oLaSfM+Neh/Rcf6DNmWp9yGWDHIceUpRQRjBUd84OM1yv6btUh2a65HUXJkRMJ9QWQVNJzgDuO/Mb8u6qVIqdz9IEqBfXoceMy5HhLbZdZMaQt58lKSotrQktpwFclHfB5ZFbputrkxqYRo8aLItaJ6ITymmHytsqITxKdwGgcn3RxHbBINWCXpS0zLgZjrcgLXwF1tuU4hp4p90uNpISsjA3PcO6tEjRNklXAzXW5ZX6wJSW0y3A0h7IVxpbB4QokbnG+T31slVJUXF1RfVTYr8qJbRa5N0dtqA2tztyoKWEr39kA8GCOfXwr70rqu5Xe7OwbrHiRH+zU4IvZvNPNFKsFJ7QcLmxzxIOBttvU99AW4sR2exWW2JhnNjtDs6SoknvGVK25b1ptmlrXaJYkxUSStCC2yl6S46hhJ5pbSokIBwOXQAVWVWVq1tHblaGvjTuAkQnVgn7KkjiSfgQD8Kt1lkOS7Fb5Lv9q9GacX5lIJqj6vWu7CPpKErMy7HhfKf1EQEdq4e7I9kd5VXobTaWWkNoTwoQkJSB0A2FcvlqO/191RZmEel0dp+ssWGT5PjjH5pq9VU9bWibIbhXy0NdrdbQ4p1tnOPWGlDDrPmoDI8QK58/qUmawa4rRd4d9tjU+A72jLm2CMKQoc0KHRQOxFdtdZGSKXqO4w7Zqbtl3ten5q4QQ3OfaQ5GkJ4yeAhX20HJxlJIV1xXJHlojWe06sVGajMxHHmZZjMltD0VxZy8lB3AKghzB71c81fVJSoYUkKHcRkUIBGCAR3Gtxcjze5WR2dCsaJQDdwu9wkSnD1bcVGcLQ/cCWx8DX1bp67/qfT1/daU2X5D0ZtChggNxl9pt4uFfwSK9FIBIyBty8KxhO3sjbltyqpFSFKVzzp0W2QXps19DEZlPG44s4CRVLQ0rK/SdpdLe60RZq3MdG8IG/72PlV/qk6Kt8qfcJmrbjHcjvTW0sQYzgwtiKk5HEOilk8RHTYVdq83d2uNu0pSlQwpTNM0ClKUClYyDWaBSlKBSlKBSlKBSlKBSlKD4ddQw0t11aUNoSVKWo4CQNySe6qG5fb1rFShp942qxZI+lFthT8rv7BCtkp/Grn0FbNXKVqLUkPSQUoW9LPr904TjtGwrhbZz3KUCT4JqxJSlCEoQlKUpAASkYAHQAVfMZahbTpSzWd0yGIgenK3cnSj20hZ7y4rf5YFTROTvvQ1DXfU0CzyW4jjc2VMcR2gjQYqpDoRnHGUp5Jztk9a6QiYrFRrV/tj9iXekyQILbaluLUCko4feSpJ3CgQQRzztXTGnMTLczPaUoR3WQ8lSxg8JGckdNqqLjoG3IkVAXPSFouMj11DSoFyTuifAV2D6T4qGyvJQIrbY9TRb/AJMSFdGmi2HUPSoSmW3EnkUKOys5zt03qZrc1Umq/E1NdNMSG4mq3USrc4oNs3ptvg4FE4CZCBsjPILHs9+KvgIO43B61XpEdmXGdjyWkOsupKHG1jKVJPMEd1RWhZL1tm3HSUl5botoQ9BccOVLiLzwpJ6lBBTnuxXL5OM9xPXOLvSlK5JVPUelZD9w+ntPyG4d7SgIcDoPYzEDkh0Du6LG48RUbB1jGM1FsvcZ2yXZWwjzDhDp/wAJ33Vj458Kv1clxtkG7Q1RLjDYlxlc2n2wtJ+Bq51gj+gPQ8vGsVCq9HLEJRVp693aypP6hp4PsfBt0KA+GK1qsWu43ssX+yzUjkqVb1tK+JQsj8q6TuKlTprFQPqHpDPs50qkffBkk/Kvoab1rLGJWp7dCT/9BbuJX8TiiB8qrz5VOomlrS22pxakpQncqUcAeZqsr1U9eXlQdIw/pR8K4FzlZTCjnvU59sj7qM576pfpNt8PR8/TUy7Tp98Q9NJlt3BwLbUykDIDSQEj3s8uYr3OG3GREZTEQ0mMEAtJaACAk7jAG2Knr5PXpl7QumNLNWBD8l+SuddphCpk5wYU4RySkfZQOiRVhpSuNuoKxis0rBUbzo576TcvWnJqbbdHd5Da0cUaZ/moHJX407+dRStYLtCux1Xa5FncBx60lJfiL8Q6kez5KANeh1x3S4QrVbJM64PtsQ2EFbq3PdCf9e7HWr56oh4VxhXJlL0CZHlNK91bDqVg/I10EEcwR5149oiNZ/Sf6Qb3c12RiJZ4kcNstR09gta1K2WtbZB4sJV12yB5+kH0aW1H/LXnUUbuDV1c2+ea6ecn6qdJjc8gTWmTKjwmlOy5DMdtIypTywgAeZqN/o1gL/5i+6lkf5t1c/0xXXD9G+kYbgd+hGJLwOe1mKVJVnvy4TT7Y3zQh1pHuCzH01BlX6TnHFGSUR0H8byhwgeWT3VIW7R0y4Tmbnq2UzLeZUFxrdHBEWOroo53cWPvK2HQVcm2m2m0ttoShCRhKUjAA8BX3UdfJam9WsAVmlDXNjBOKrF61zbrXNVbITMi7XgD/kIKeNSPFxXutj9o/CuDUN3n3q9OaYsclcUMoCrpcUe9HSoZS03/AIqhvn7I354qQtFmt9hgJh22MlhkHKsbqWrqpSjupR7zVzn+s1ErGubzvKuUGwMH9VAb9Zfx3Fxfsj4J+NajoWJI3ul5v9yV/j3JaEjyS3wgVaSaxVyEVX+jnSn2rYpavvLlPKV8yrNBoCzM7wpF3gudFxrm8CPgpRH5VaaxVYuRWk2zV1p9q1apM9A/8NemAsH/APK2AoeeD5V1xfSB6g8mLq22rsrqiEol8faw3T4OgeyfBYHnUya1vMtSGVsPNocacSUrQtIUlQPQg8xS8St8dT6FpcQlaSFJUMgg5BHfX1XmrTj3o7lIdaWtzSTrgS8wslRtqlHAWg8+yyd0/ZzkbV6SkhQBBBB3BFceufGpsz9ZpSlSwpSlApSlApSlBQ4n1fpR1KhzZbsOE41nq2AtJx5Kz86sZqG1pbpkWXC1VamFyJduSpqVGR70mKrBWlPepJAUkeBHWu623OFebczPt8hEiK8nKHEHn4HuI6jmK6z3GY6qqMy5taZ1XcplzZl+pXFpjsZTMZbyUKbCkltQQCQd+IbYOTVuoCU7gkHvBq8VIod0c1BfITMyHYY6baO3f9WlySw66cfVuLSEHxUEHfPDk7V32Z19egoVvmRXUTnLSrEeOSpSkhATspSQlKyCPZPInrgmrX1zQknqaqRUijaQUj6XbbtEq9P21EMolpuYcAaeTwhtLYWlIBxx5CPZwB4Vd6yVE8yT5msVsXJhUBBw56XB2fNmxEPEdOJ/KAfko1IXm8wrDbVzpzhS2khKUpGVurPJCBzUonkKzoizzYjEy83dsN3a7OB15oHPq7aRhtnPXhBOfEmo+S5MT3f8WylKV53MpSlApSlApSlB+dv9pKRxXewxQfcjuuEftKA/7TXoHoR1P+kGgGIzznFLth9Vcydygbtn+Hb92pfXmiLLqO2XCfLtyJFzbt7rUZ1alfVkJUU4AOPeNdegoVqZ0hapttgRIplwmXHVMMpQVq4BnJA33J51e/8AIs9KUqApSlBg1+c/T/cdULubECTGMfT4PFGLawoSFgZKl45EZ2B5c+tfoxRwM5qj6bbTqzUVw1VISl23oSu32pCxlKmgfrXcHb21DA/CnxqufXsQP+z/AGcQPR+uepOHLhKW4D+BHsJ/MKPxr1eueFBi26G3EhR248ZsYQ00nhSkZzsOnOuist2hSlKwKUpQK1vvJjx3Hl+42krV5AZrZXw62l1tTaxlCwUqHgaCh+j9onR8W4u7y7qpdwkr6qW4on8k8IHgKs1VbQThjWBVgkHE2yOqgvJPMpBJbX5KQQQfOrTXZOKZrfUMu1vxI1umsR5DTa7g+l1aE9qy3t2Q4jzWSRtv7NSE3ViW5ERi2WqZdVy4frrIjKQkFrIG5WQBsR58q3L0papV2m3K5w4txekFAb9ajIcDDaE4CE8WepJJ2yT4VAJ0ndIV8jMWm7SoMViC8hqSIzbiUJU+FJZKVbHhBPCdiMCqUkHNZNSwhu326e827A9dXJQUI9XbPGMqCzniBQRjB38q1r1omPHCmbVcp8eLGZeny0dn/VwtAX7QyCtQSeJQQNs+NdsPSkaA280xId7Ny2i34WApQAK1FwnqolZJrhkaJdUhxiJfZUSJKYaYnMoYQr1gIQG+JKju2opGDjP5Vq/bNx1bxfSTUeHPTHhONNuXBhbQTxLLakhIVknIWM7bDPXFWxWyiO4mq+9pZlyFdYqZKm27hJaf2QD2XZhsBI33H1Q38asCjlRPec1UXJWmTFYnRXYklAcYfQWnEEZBSoYI+Rrk9Gsx6ToiIzIWXHoLjsFSzzUGnChJPjwhNbbpco1mtcm5S1hEeK2XVk9cdB4k4A8TWfR9a5Fp0ZAamI4Jj/HKkIPNK3VlZSfEcQHwrn8v4jtaKUpXBBSlKBSlKBSlKDBqnXPRciNcXrtpWY1bZrx4pMV1BVElK71pG6F/jT8QauVK2XB52rWRtJDOqrVLszgODI4C/EV4h1I28lAGp6Fc4FzaDsCdGlNnkph5KwfkaspSFJKTuCMEd9Vuf6PtJXJwuyLBCS6dy6wjsV/xIIP510nyNlx1FKhzSoeYrHCo8kqPkKh/6MbGj/l5d6j/AOVdXv8AVRp/RhYF/wDMv3iT39rdH9/koVX2RXk6LhebXaWi7cbjEiIHV55KfyJyahU6qmXvDelLNIuBVynSkqjRE+PGocS/JINWS3aD0ranA7DsMFLw3Dq2g45/ErJ/OrDisvy/xl7rze4ejGbeYZm3DUcn9I2zxw5cfLbENQ+y23nkeqieI/lXlUz0nekvQV3Xar461JW1yEtkKDieikrTgqB781+nsVXdY6LtOtbOqBc2vaTksSEAdoyrvSf5jkaidf1Ksei/0lztfrmIkWVMRERIK5LbxUgqJ2SEkZzgE8+lekivN9P+iWJp6xxW7ddZcG9sgly4xFYDpJzhbaspWkcsEZ8ak/0ovemvY1Zbe1hp2+l7YhS2gO91rdbfmOIVlkv4LrSuWBcYd0homQJTMqM4MpdZWFJPxFdVSFKUoFKZqLu+o7NYW+O63SJDB5B50JUryHM/AUEmoBQIO4Oxqo+jFRRoOHEUcrguvwz4dm6tA/ICtX9I8OZtZbJe7sPsusQy00f33SkVA2FzW9tF0TEsFtjtTbg7NbM64ZLQcxlJS2k53BOc9auc3B6lSqGV+kF/3rlpyKP8KI87/wBShT1XXJ3OqrYnwTZ8/wA3aeFF8pVDLOvEbo1JZ3COjlpUnPydrPr/AKQo+CW9NTUjmEqfYUfmFCnhR2a6nSXY0TTVscLdxvayx2iebEcDLzvwTsPFQqzW+DGtlvjwIbQajRm0tNIH2UpGAK82gXHUNu1Xcb/e9JypLshpEdg26S0+IzCdykAlJJUolROO4dKscX0laZceEebLdtUg7dldI64x+ahw/nS82C30rW0+1IaS6y4hxtQylaFBQPkRWyoClKUClKE4oFR90vdqsrBeudxiw2x9p90Iz5Z51y6j1BabFbybpLU124LbTTOS+6ojGG0p9oq8uVfky5aN1LM1umyqhT3J8o9owmarLvYknhW4ckDA577EEVU539Hsd711aLxrKC/oUSrlqA/UPNtMlMeUwNyHFKxjh5pWBty5GrvZdTQL2tyMjtItyZ2kW+SOB9o+Keo7lDINPR76PbdoS0dk1wv3F8AypZG6z91PckdB15mpq/aVs+pGkJuUQLdb/sZDai28ye9C04UPniqnUlHzWKgV6c1faf8A2Vfo91YHKPeGuFwDweb3P7yfjWr6X1TE2n6Kkufjt01p5J+CigirnUVKsdYqtfpXMBwvR2pkq7hESofMKxX0L/f5AxD0Pdys8jKeYYR8TxE/lV7FSxYq4rpd7fZISplyltRWB9pw4Kj3JHNR8BvUai266uvsvPWmwsHmWOKY/wDAqCUDzwfKpaz6FtVrmi4yVP3S6/8Ax1wX2jifBA91A/ZAqb8khe5/iGttpn6xuMa53eK5CsUZwPQ7e8nDspwe668n7KRzSj4nur0CsAYrNcOura526UpSsClKUClKUClKUClKUClKUClKUClKUClKUDFYI2rNKCpz9CxRMcuWn5bthuazlbsRILLx/wAVk+yvz2PjXMNX3PTxDWsbb2DA2F2gBTsVXitPvtfHI8autfJAIIIyCMEd9bv9GqJMjTorcqJIafjuDKHWlhSVDwI2NQN91rb7RMFtjtv3O7qGU2+EkLcA71n3W0+KiKpKra3dtUSP0GffsttQtbdznw14ZkL5FDLR9krHVwAY8auVmsVtsEMxbbGS0lR4nVk8TjquqlqO6ie81U5ZqJXD1bqH2rtdhZIiv/A2k5dx3LkEc/2APOuu1aQsFmcL0O2M+sn3pL2Xnlea15NTlVjUN41DapbHqNstciJIfajNLfmOIXxr23SEEAZzvk1eCzEk8yT51iqwrWDNquHqWpHbdbHBGbe4xJKkKWta08KSQCRhIOcdalJmo7JAuEe3y7rDYlyQCyyt0BSweWPPpnn0rRJ1io+8PXZiMldoiQpDoJK0y31NAJxzBSlWTnpUFbdYqas0e7anVabRDmNoXFUiWtalkjJBBSMYGOWa1S21g1EztU2C2ttrm3iEwh1tLralujC0KOAoY5jyrqnPTTA7W0NRJL6uEth94obUk9eJIPTcbVsU7K1vstSmSzIaQ80RgocSFJPwNVW26snphuXPULNntdqbccYL6Zq1q7RCyjHCUDIJB658KlpGqrBEt8efIvENuJJSVMPKc9lwDGeHvxnlzrSI9Wh7dEeVJsEmXYZR34re5hpR/EycoI8MCt7ep9SadGNQwE3WCnncbW2Q4gd7jBJPmUE+VTUWXHnxGpUR9D8d5IW262cpUD1BrbS8St8ZUharvb73AbnWyYzLir91xpWRnuPcfA713V59P027HuDl601IRbbuRlwcOY8v8LyB1/GPaHjWyP6RXJbf0fFsE53UqSUv2zHChg7e2t4+yGznZQyT0Ga4dfHYiyxeJEliJHckSXm2WG08S3HFBKUjvJPKqarU931SpTGj46W4WeFV7mtkM+PYt7F0+JwnxNbY+jJN4kNz9ZTEXJ1CuNq3NAphMH9g7un8S/gBVwSkJACQAAMADpWeoxX7Fo+32WUu4OLeuF3dGHbjMVxvKHcnohP4UgCp31Zj1n1nsW+34Oz7XhHFw5zw554zvittKnQpSlApilKBgd1MClKBSlKBSlKBSlKBSlKBSlKBSlKBSq/qLVkKwLZihp6ddJIPq1vijidc8T0SnvUcCq+q36p1CS5e7uq0RFcrfaHMLx/iPkZJ/YAFVObRcbherXaUcdyuUOGnvkPpb/mRVdX6U9FIWUC/sOKH9y245ny4UnNaYOitN25XaM2eKt/mX5CO3dUe8rXkmpxADSeFsBCRsAgYHyFVOIIcelXRo/tLuWf86K8j+aKlrbrPTV3UEwL9bn3D+rTISF/wkg/lX2VqIwVKx51GXCwWa6gifaYMrP8Aex0qPzxmt+uNxbAcjNZrztGkXrQS5pi9z7URuIrjhkxT4FtZJA/ZIrvt+t34U1m26sgotsl5XAxNZWVw5Cu4KO7aj91XzNTeLDF1pWMiuWbc4FtaLs+bHitgZ4n3UoH5moY66Vx2y7W+9QkzbbLalRVKUlLrSuJJIODg9d67KBVL1rOkz5kTSVufUzIuCFOzJDZwqPEScKI7lLJ4B8T0q5mqHp/+u6u1bdV7rE1Fvb/C2y2Nh++tRPwquYyp6FCi22CzChMIYjMICG20DASkVvpSuiYwaib9BkT27cI6UqLFxYkLyoDCEElR8fKpaqs7qWWjWaYQabNmDiYDj3CeITFILiRnlw8OE/tKFaptn2R+VervLDDS0SbMITKlEZK8uEp35D2k78vlVNl6G1CpSmEKlOx50WM3JS1dEsNNqQ0ltQcQW1FwZTkFJ69Kto1a3CeuaZ6H3lNXJUOJHhRlOvOJDSFnCU7nHESTtgVs/Tmzrt0aYwi4SDJW4hmMxDWt9RbOFnsxuAk8yaNiwKQewU2Dk8BSCTz2xVNj2m92WPp+ZEtka4SoVt9RfirlJaKCSlXEhZBSRlOCOoIqVTrK0vOwWoplyXJzXbNdhFUvhQFcClL+4Eq2VnGKr8nX0huJLQw0twsWdm4InLhqQ2tSlYJKckBOOQyd+IZ2rWuSFAu9ivcaHFtVvuMxNnX2rJfDKGu0kLVhBUk5QM8JGxIAxV50/bV2ewW+3OOpcXFYS2paQQCRzx4dB4AVFnWtjQ1KlvImRzGW00vt4S0OFLisNqAI4lIJzgj5V8ta8szjiG1NXNpZeSw8l6A4gxlqICA99ziyMZ51sVERdNL3hyzwTELqZkO4ypIbjTEsLWh1S8FLhSpKVAKB3HLI511ad0zOgS7PJmM5Uy9MkPdtJEhaFuhISeLhSFK2OSkY3PfUxB1VbrjdVwI6JpUla20yFRVhhxaPeShzkSMHbbkazdb/ABbNMeXMkKTGYhGS42iOVEDtAji4gfHHDjxz0rfTZI+tMW+RarC1ElISh1DryglKgQEqdUpPLwI8ql6i7PqCHe1yW47Uxl2MU9o1LjKZXhQJSoBXNJwcHwqUqoqFVzU9vlNKZ1HZ0f74tqSoIG3rbPNbCu8EZKe5QHfVjpnG/dSzW2b6SNouka9WiJc4a+ONKaS62euCM7+I5Gu2qT6Oz6qnUFlTjsrddXUsDlwtuAOgfArVV2ryWZXApSlYFKxms0ClM1Urxrdti4u2ixQHbzdm9nWmVBDMf/NdOyf2RlXhWyaLbXLMucG3NlydNjRWxzU+6lAHxJqkqseoryOLUGpX2W1bmDZx6u2kfdLpy4r8s91bYmhNLQ3A4ixxHHR+tkgvr/iWSaqcM1Lu+kHRzJwrVFnP7ExCv5E1uj620rKUEsals7i1bBImt8R+Gc1oRa7c0MN2+GgfhjoH+laZFis8pBTItNvdSeYXFQc/lVeEbItDbqHUBba0rSeRScivuvPF6AsDa+2trMi0SOaXrZJWwR+6Dwn4itiJWstOkK7VvU0Ee82tKY8xA/CR7DnkQk1l+Otyr/SobT2p7ZqWK47AdWHWVcEiM8gtvMK+6tB3B/I9Kma51hSlKBSlKBUFqy/nTtiXKaY9YmOrTHhx847Z9ZwhPl1PgDU7VI1Vh7X+kWHN2kCZJSOhcS2An4gKUa3mbRs09p8Wdt2VLe9cvMwhc6coe04r7qfuoTySkbbVNGsmsdRtnw766phg4zg4rFef2zT9mu2mW9UXSS6i5rQqQ7du3UlcVSVHKU78KUoxw8OMbHIOaj9Wakb/AElTLjLmumxoadZEeK64284shTwUpKeFP1JA35FXhVKj0/BPIE+Qpg9x+VeX6kYiXTWcuWdKnUkZFpjPICJIbLaSpw5SCRxlQ6DJ2r4e05bZ3orXcJsRh5xuO69AIeW56oytfEhoLzvwg435culauPUSCOYI8655sKLcoT0Oaw2/GeTwuNODIUK57RZLZYYq41qhNRGVr7RSGycFWAM7k9AK76uLjyq4WHWki9r0rB1tLhxxG7a2BzI7ZpJwpCnU+1xoykdcpwe+vOdReiXX8F1T8q3vXNO5L8Z3tyfgfa/Kvd9S/U37SMpGz6buGUnqUONLCx8gD8K9BxXDu+NcupleOei3T2rhoCAImpE2pvjd/qj9pS4pB4znJUoHfny61cvoLXSeWtIKv2rIkfycq5UqPJimG06+Ty1TaF/tWkj+TlRmjUS7feNT2m4vNPTkTkTFuNI4ELS82DxBOTgcSVD4V6NVI1nFes91iaxhsqcTFbMa5tNjKnIpOeMDqW1e15FVbzfbLE/WK1x5DMuM1IjOoeYdQFtuIOUrSdwQe6tlWxgkgZABPQHlVGV6NLc7a3HHilWonCp83MOOYEkq4gsI4sYBwMY5CrzVYv714f1Na7Va7sLah+LIfdc9UQ+VFCkADC+XvGtahr3Fnacki9CS2mY9PdeDnqL0iOhLjLaVJcDftpyW8pIB7jilgs2oF2mDeYsmKzde0llaZ0ZaW3mnneMEoSeJB2SQO44NS0S/z7R9IwrsH7lLhLZDLsCNhyUl0EpygHCVApUDuE4APWuT+kBuauzKtlumOpl3NUGSlTSStkhBUdwvhzuDnJGArqMVrXfZdLv2qeiU7NRIWYTrLyuApK3XHu1UoDkE5JAHPlUWrRNwEERG50TgXZ2rc8VNrzxtr40rSR9k5IIO/KpVjWtve1AzZ1xZ8d2SVCM9IZCEPlIOeEFXHj2TuUgHHlWq+X2ba9W2iM2pv6NeaUZYUj2hlxKEKB6YUoZ6YJrVemL3pSRdb2/PRKabQ4IICFBRI7B8unl3g4HjzrbN02/KF8CZLSfpGbHkoyD7AbDYIPiezOMd4qOuGqJjN6vjfbdhboNvWttxplLjnaoWkLVhRAOCrhCcgbGpB/WkGPdXIKoFzUlmSiK9LRGyw04vh4eJWevEOQOOuK1vpwwtHTIuslXnt7ey12y3FKhtONPSQoH2Hk8XZEbgkhOSUg881IX7Tj93kvutyWmw7BEUBYJwQ8lzO3TCcedaFavZiFuOY9zuUp9+UhpuLESV/UucKk4CgMDOyidwN8Havt7W9vTEiSIsK5zhIjmUURI3GtloEgqcBIxuCMDJ9k4BrfTZiTZtrjWpp91LqS3JjMspbAPEkoKySem/H+VSVc1unNXO2xZ7AUGZLSXkBYweFQyMjv3rprVlOew60qA1PdJLLTNntOFXu5ktRR/dJ+28ruSgb+JwKW4y3EPpHWumbbdNTybjeYsVyXdV9mhxRyW20JbB5dSlVWc+lDRIOP0ih/DiP+lTljssSw2SHaoqB2MVpLaSoDKsc1HxJyT51Idmj7iflXltlriqg9J+i1DI1BGI7wlf/pXyr0oaLG308z8G3D/21beBI+yPlTgT90fKs9DxPXnpvVZLxB/Rl2FcYS2VF9LrSxhfFtg7Hl50tH+0daXuFN3ssqIeq46w6n5HhNXTWnovtWurvCm3OXKbbitFsMx+FPHlWclRB/lXRZ/Rboyx8Ko1hjOOJ/WSgXlf+fI/Kq3nBDv69Y1yliz6OnuoVISVzp3ZKQqGyDghIUP7RRPCk7gbnpVltVpg2O3NwLdHSxHb5JG5UeqlHmpR6k1CaUQh2+asmcCUuG6GKAkY4W2W0pQkdw3UfjVnNVIkrHOlVjXzrjWmAW/XDxTYyFIhOFDy0l0ApQQQckbcxVRUWcg9x+VfPOvOH20R9LageiQtV2t4RAkPXWUtXNYGW/rFYUO/avu/Xq4K0sxCRMdbuMZwic4hWFlLLqWzkjlxlSD4jNVFR6IaxWVe8rzNfNVHSIC/WB2TJbvVmWiLqCKn6l47JfT1ZdH2kHl+E7irNpq/M6ksTFyZbU0peUPML95l1JwtB8QQRWioXR/9W1nq6C2cMKdjTAkckrcbwv5lANc/k59ajuf6vFKUrggpSlAqoa+gSjBg363sqfm2SR60GUbqeZKSl1A8SgkjxSKt9YNbLgr0CfFulvYnQnkvRX0BbTieSkn/AFroqvXDTV007PfumlGm34j6y5Lsy1cCVKPNbCjshZ6pPsnwrZadXWm7yFQw45CuLf8AaQJyOxfR+6feHinIrrMpHxI0Tp6VcFzXrfxLccDzjXbLDLi+fEpoHgUcgHJHMZqWhwY8Bp5qOgpS86t53iUVFa1nKiSeef5bV0nbnsaxVyLkRttsVutC+OCwWlBhEcEuKVhtBUUpGSeRUf5dK+RYbam3TLemOREmOLceaDisErOVcO/sgnfAwOffUmaxVRUhSuK53e3WWKZNzmsxGR9p1YGfIcyfAVCIcv2s/qbaxKstlX/aXGQjgkvp7mWzujP31d+wpepG2yNsH/ifXzLjJ4rZp4r43B7rkxaeHhHfwIJz4qxXoIrhtFog2O1sW63R0sRWE8KEJ/Mk8ySdyTzNd1ebrrbrjbpSlKkKwUhQIIBB5jFZpQeeSrRcNDSXZVmjOztOOqLj9uaGXYRO5WwPtIzuW+nMd1T1susC9W9udbZTcmM57q2zyPcRzB8DvXDN1NOv8560aP7NamlcEu7uJ4o8U9Uo/vXPAbDqelc39GcWC0mTZbtPgXndT1wKu19bUTkl5s+yvc9MEdDXSdZ+sWKoC92W6S71AulpuMSI/FYdYIlRlPJUFlJ2AUnBHDXKu+agsCeHUtjW9HTzuVoSXmsd62vfR44yKl7VqC0X1HFa7lGl45paWONPmk+0D5irlbFen6IkXGA6qXco8m5Pym5D634vFGWEJKUtdkFA8ACiR7WeLc182/REyAhlabnEMhq6i4gtwg21u32amwhJ2GM4PTrmrodqVWKxQ7X6Pn7derfNM+CWoMpcgdnACX5HElSSXXSolSsK6YHPbliwXfT4u0xbynwhKre7DCeDJClqSpK+fQpG1TdK2RsioOaJcXaVQzcQXF2pcFx5TRJW6tztFukZ6qzt4867ZOmlyIVzjiWlJmz25gV2ZPAEls8PPfPZ8/Hwqw0rcVIgLdp1UC8MTjKSsNrmL4Aggnt3UrAzn7OMePhVSm2y5aTYjRra9NU+uE5HcfYtZlNu/WrWkABWW1jtDur2SD4V6XQkJSVE4SBuTsAPE0xuI3T0R636btkOSnhfYiNNuJznCgkAjI8akqrsvWtmYkmHCddus/l6pbGy+vPiR7KfiRWUWfVupCfX3hpu3K2LEVwOzHB3Fz3W/wB3J8ay9SMvUj6u+pRGmfRFoim6XxYymI0cJaH33l8m0+e56Ctfo59SdeuEic86vVisJuTcpvs3GEj3UNoyQGR0IJB5k5q22PT1q05B9UtUNEdtR4lqG63FfeWo7qPia5NR6Uh3/sZIddhXSLvFuEY4dZPd+JJ6pOxrj135enO9Wp8Uqn2vVMy33Bmx6saaiT3DwxZze0ad+yT7jneg/DNXCosxhSlKwKUpQUBP/DvpDnRH/Yh3/hlRF8h6yhIS635lISod+DVmrbqCwQdR2ly3z0K4FELQ42rhcaWN0rQrooHkappvly0koRNWNrdhpPC1fGGiWljp26Ru0rvPunwrrzdYtlR16s7N9tphPvyWE9oh1LsZYQ4hSFBSSCQcbjursjyWJkZEmM82+w4ModaUFJUPAjatlWuRXEaQbMWXFl3y+zmJTXZLRLlpWEjIOU+wMHbnW6TpS2SZN2kLDwcugaEgpXyDZBHDttkgZ76nKxVSKkCckmsUqMvOobXYGkquMpLS3DhphIK3XT3IQPaV8qpf47pMhmJFdkyXUMsNIK3HFnAQkDJJqP8AR9GffjXLUcppbTt7kB9ppYwpEdKQhkEd5SOL96uCLYrprOS1Jv0Vy3WFpYcatbh+ulKByFP491I2Ib+fdXoIAA2rh8ne+o5ddazSlK5JKUpQKUpQKi7zpyz6hYDN3tsaYhPul1AKkfsq5p+BFSlKaKSfR85CSRY9UXq3IHusOOJlNJ8AHATjw4q1qsGvGdmtRWWSByL9sUgnz4F1eqVU7sNUMWb0gOHC7tp1kd7UF5X/AFLrajReoJefpPWkwJPNu2xGow8skKP8qu9K3zrdqtWnQenbPJExqAJE8b+uTVmQ9nv41kkfDFWQCs0qNtYUpSgUpUHqLVEHTqGm3UuSZ8k8MSBHHE9IV+EdAOqjsKQSVxuMO0wHp1wktRorKeJx11WEpFU4Ju2v93BKtGmFckbtyrgnx6tNHu95Q7hXTb9LzbzPZvOr1NPyGlccS1tnijQz0J/vHPxHYdB1q44qvUHPBgRbZCZhQo7UeMynhbaaTwpSPAV00pUhUDedGadv6+0uVojOvjlISns3R5LThX51PUpo8uu+n7jYr9YrVYdT3Zn6TedR2cxSZbbSW2yskBY4jyAxxdalVW30gxM8ErTtxSOrjTsZav4SpI+Vdk3+t+lu1MncQbTIkeSnHEIH5JXVwq/KwUIy9btH6zSMN4d8a7J3/jQmvn6W1aNjoKYf2bnF/wBVVf8AFK37K3aoH0nrBY9jQzyD07W6RwP/ACk1kfp9JAS3Y7JDz9qRcVu4+CED+dX6lPsp5VREab1rN/53U8CAnqm22/iV8FuqOPlW9Hozs8hYcvUu53tec4ny1FsH/LRwo/KrpSpvdptUjRsdmw6n1LpxlpDMdDrc+I2hISAy6nBSAOiVoUPjV3qmaizade6avI9lqWXbTIP7Y7Rr/wA6CP3vGrmKysKUpWDiutpg3u3uwLlFbkxXRhbbgyD4+BHQjcVUBKu+gDw3Bci7aYTsmXgrkwE9zoG7jY++PaHXNXysFIxg8q2UaYkyNOiNS4j7b8d5IW262oKSsHqCOdb6pMzTdx0zLduukEpUw4ouSrGtXCy8eqmT+qc8PdPXFT2ntS2/UkRbsNS23mVdnIivp4Ho6+qVpO4P5HpSz+CYpSlYFfKkhaSlQBSRggjmK+qUFQlejmzGSuXaHJljlrPEpy2PFtKj+Js5Qf4a5FWDXMIj1XUFpuSPuz4CmVfxNq3Pjir1SqnVgofDr9s4VaNPveKLg6j8i2awI3pBe2ETTUXPVch93HwCU5q+0rfsrdqjp0dqOeALtq91to+8zaoiY/w7RRUr5YNTNj0bYtOuqfgQU+tr9+W8ouvr81qJPy2qfpU3q1mlKUrApSlApSlApSlApSlApmq5fta2qxykwPrp11WMot0JHavHuJA2QPFRAqGVJ11eTkuW7Tkc8koHrkn4k4bSfgfjVTm0XzNM+B+VefK0aqWSq6al1DOJ5p9d7BH8DQSK+D6OtNndxie4r7y7nJJ//pVeA9EzTNeeDQluZ3hXO/Qljkpi6u7fBRIrYIWsbZ7dt1M3cUJ/8Pd4yd/JxrBHxBp9dbi/1F6i1BA0xY5N2uTobjsJyQPeWrolI6knYVXY/pBRAeTG1ZbnLG6o4RJUvtYjh8HgPZPgoD415Rq9GrvTJfkt2O3vtaciKKY78jLTTh5F0k+8T0ABwPM1M59+2LJpD0xXjWJes0G2RkX151ao7ji8MMsc+JQzxLUnlwj3ue29ekad0pHsbjs199y43iSP6zcZAHaOfhSOSEDokbedUXQ/oMt2mp0W63K4vzLjHWHGwwS00hQ8vaV8cA91et06v8ClKVIUpSgUpVQ9J90udl9Ht0udokmNNjBtaHAlKsDtEhWygRyJpPY+LMfW/ShqeSrlEiw4aT5hbp/6xVyr84eiTXeqr1rxyCfVHkXB4y7g8tnCkpSgJyCCAOSQBjma/R4quoFKUqQpSlApSlBWfSBbnrjoq4iKP65GQJkYgbh1ohxOPHKcfGpm0XFm72eHcmD9VLYQ8jfooA/61ulyo0OM4/LeaZjoGVuOqCUpHiTtXlGiPSTpyzoY0j64qU8i5uQoKo6eNC2VufVK4+WAF8PX3aqTYPXqUpUhSlKBVb1BpNF0lou1tkqtl9ZTwtTmk540/cdTycR4HcdCKslKS4KEv0js2GDLa1fH+jLpFaLgbQSpqaBsCwo88nHsncZ376sWlNT2/V+n493ty/qnRhbaj7TSxzQrxH5jB61RvS96PNQa3RFctdxj9jFSSmA6ODiWeagvlnG2CBjv3ryTRt91B6IdVBm+W+XGt8khEthxJwodHEHkojwO4yKvJZ6H6vpUTL1NZYNmbu8q5xWre6gLbfUsYcBGRw9VE9w3qvnXky4/+7umLhObPKTMIhMnxBWCo/BNT40XalUMyvSDLyrtdOW4dEBD0lQ8zlI+VDG11736UWri+59EHh+fa5qvCi+UqhiV6QIntdtpy4J6oLb0ZR8jlQ+dbRr2bbT/AMRaXuEJrrKhKE1keJKAFAeaazwou9Kj7RfLZfoQmWqczLYOxU0rPCe5Q5pPgcGpCpClKUClKUClKUClKUCqdqW+T5d2GmLA6GZpbDs6dw8QhNHYYHIuK34QeXM1b1qCUlR5AZNef6ASZOnV3p48Uu8SXZry/AqKUJ8koSkAVXMZUvZLDb9PxFMQGSlTh4nn3FFbr6+qnFndRNQuqdSzrDfrWGmku20sPPz0hOVobQUJ7RP7PHkjqAe6rYai5NqMjUcK6FxHZx4r8dTSk5K+0KDnux7ByOua6QiO/SVUe4XvtW35ceM5GRFagsF1xztGuLbHvZ55JAx1rS1rKDcGYUqKuW2kyXmXoyooLqlNtKcKD7XsnABBBOdhtnaLe9HLghz4rE9hyO7NakR48tta2g02gpDLgSoFSRxezg7cKa67HouVapMZ56ZBUWrkueW4sTsWxxMdmUJSDgAHcd457mqVEvI1XaozLLy3HFNPQ/XUrQ3xfV5SlOw34lKWAAAcmt9pvjF3DyExpsOQzjtY01gsupBzwq4cnY4OCD0NV9Xo/Zes13t0iWlxEtaRFJbyI7SFlxDZGfaAWpWeWQQOldekdJJ00ZbpbtrbsnhSU2+MtpASnPPjUpRJJ78DpVRU1Y3mWpDK2Xm0OtLHCttaQpKh3EHnVWS4/wCjt5EhhbjulFrCZEZRKzbiTs42efZZPtJ+znIq2V8PMNSWHGH2w4y6kocQoZCkkYIPwrbzsVedifQpK0BSVBSSMgg7EV9VT/Rq+8dIiA+4pxdrlP28LVzUlpZSg/w8Pyq4V5bMrkUpWt+QzFYW/IdQ0y2OJbjiglKR3knYVg2UqlO6/NwUpvStmk3oA4MziDEQH/NV72Pwg1oU1rq4YMi/Wy1JP6uBCL6kju43Tg+YSKqc0XvI76rPpEjeuejvULAGSYLqgPEDI/lUP+i1zc3f1vqNR/w3GWx+TdapGj5r8d1j9M9Rlp1BQtDrzTgUkjBG7eeXjVTiit/7PWmfUdOy9Qvow9cF9kxkbhpB3PxVn+EV7RXnFttGrtN29iDZ77bZcOOgNsxp8Ds8JHIcbSvzINd6NfP2shOqrFJtjecGdHV6zF81KT7SB+0n41nXN/TF4pWiJNiz4rcqHIakR3BlDrSwpKh4EbVvqApSlApSsZoOS62yJebVKt05kOxZLZbcQeoPd49R41+RkaelaM9LtttcvJVGujCm3MYDjZcSUrHmPzzX6zu+oLRYWO2utyiwkHl27oSVeQ5n4V5B6RZVm1nMs1009GuU+5W6UhXaxoDvZuMhQUU8ZABIIyPM99Xzo9x60qlnXstRy3ojU5T1KmGUn4DtKD0jRmj/AF3TepoSOq3bcVgf/rUo/lWeNF0pVctWvdL3mQI0O9RTJP6h0lpzPdwrAOasWanBmlKUDFUvWV2TLd/Re326Jc7nIb43US0cceI0du0d7/wpG58qs93uLNos025SP7GIwt9Y7wlJOPyrz+2uvaX0U5f5kVU273FxuVLSlwIU468pKUICjsEpCkpHQAeNVzP9Za6NM+j2y6bbYcLZnTmQQiTIHF2WTkhpByGxknlv41bCSdzknxqBtmoZki6C23ayPWqQ40t5jjlNvodSggL9pHukZBwelSUa7W2cw69EuMOQ0z/aOMyELSjbPtEEgbd9dIOusVyNXa2yIzkli4w3Y7SeJx1uQhSEDfcqBwBsdz3VH3fUIhW+FJtkUXdU2QmPHRGkoSlZIUchZynHsmqVE1TODtkHwqCtV/lSri7brrZnrTLQx6yhLkht5LjWeEkKRsCDzBqQYvFslR1yI9yhPMoUEKcakIUlKjyBIOATnlVRcRd00lDmTTc4DrtpvA92fD9lSvBxPuuDwUPjUhprVEt+4qsGoGW496bR2jbjWexmtjm43nkR9pHMeVaX7/CS1CdiutTWpUxEQOR3krSlSs75GRtjl41w6qhi62JyZbHmzcrW4ZUN5tQVwPN7qQSO8ApUPHes65lheZXoNK4LJc2r1Y4F0ZGGpkdD6R3BSQcfDOK768zmUpSgUpSgUpSgwoBQIPI7GvPtClUG1ytOv+zLs0lyMpP3mioraWPAoUPka9Cqp6o07NdnNagsBbReY7fZLZcPC3NZznslnoQd0q6HwNVzcYkzVI1tfXbXerVGVqNdjiPsPrcfRES+VrSUcKcKSrHM1O2PU0G9qcjp7SLcmNpFvkjgfZPin7Q7lDINab1ZbnNu8G52m7MwJEVl1g9rE7cLSspJ24k490V1jYirPq11GmTOf9YvKfW3WI8mKyhpT7aN+0WFFKW+SgckZxsN6kbRrG23pENxlLzbUpl5xDjnDwgtKAcQSkkEgHiyMgjODUXL0JIltNPu3aO/chNXNddk29Lkda1ISjZniAHCEJwck8+ea4rhpWRGsMLTrbsuVKkXByQJ7EYNIYbWfruMj2U5QtYAGM5GBtVKmpdzXsFLTTqbfcHWjHRJkLbQg+qtr3SVjiycpHFhIUcdK6UavhvX9dqjw5sjs3ENOymUJU22paeJORxceMEe1w4357Gou/ej2Nd7sqawuCyHWUMupk21uSpKUDhSW1KPsHh23BGwOK3TtEGdfY85U5hMdhbS0D1FAkthGMIQ+kghBxuCDsSM4O2+1TVurRMmR7dCfmy3A3Hjtl1xZ6JAya+bhcYVqhuTbhKZixkbqcdUEpHh4nwG9V+JAl6+ksvzIzsTS7Kw62w+kpduKgcpUpJ3S0DuAd1ddqddSRvXWJv0cwpEbSDUmY2WpNxfduDjZ5o7VZWEnxCSmrZWAMCs15rdrkj73eYWn7RIudwd7OOwnJwMqUTsEpHVROAB3mqWzZJuqn27pq1v6nPHFsmcsxx0U6P1jnnsnoK6tQZvPpFtVpdHFDtkVV0cQeS3irs2s/s+2rzqxVfMZXylKUIShCQlKRhKUjAA7gOlKzVcu+q49kvK4swJDPqaX2koyXnnVOFCW0J+0TtgePdVwiw0qmXPV9zsEizC8W+OhuaX3JYYUpaobSODBJ5KKeMcZAxzxyydt91XOtrl1RCgsy3Ia4SWWwo5e7cnIznGdtvPeti4ttYO4IPI7GoSNqJq4TbMIQS5DuMd58OKyFp4OH2cdDlRBB5EVNGri4rEiwSrDJcu2kQiPIUeORbCeGNM79uTbncofEVb9O3+JqSztXGHxpSolDjTgwtlxOykLHRQO351z1X7Yfob0nLYaPDFvsNT62+gkMlIKv3kKGf2a5/Jz61PXP8Aq/UpSuCHFdbtBslteuNyktx4jI4luLOw7gO8nkANzVMVM1Rq722XHNN2ZfuEIBnvp799mQfiryr4ZA1lquRc5P1lns0hUa3sH3HZCdnHyOvCfZT3YJqyuS47cpqK5IaTIeSpTTSlgKWE+8QOZxkZrpzMZqItej7DZ3vWI1ubXLO6pckl55R7yteT8qnCSeprVJksQ4zkiS82yw2niW44rhSkd5PQV95FXIQIHdTOOW3lUSrVOn0XA29V8tyZgc7Ix1SUhfHnHDjPPPSpXrVRccVztFtvLHY3OBGmN9EvtBWPIncfCoNFgu+nT2mlLopLA3NquK1PR1eCFn22j8SPCrRWMgDJIAH5VuS/qs1r03qyPflvQ3o7lvu8YAyYD5HGgdFJI2Wg9FD44qxVQ9R2d25R2bnaXENXuDl2BITuFHq2ojmhY2I8c1Z9OXtnUWnoN2YSUIktBRbVzbVyUk+III+FcO+PFFmObW0F656HvkOOkqfdgupbSPtK4SQPjjFVa6oXqn0cQzbO1UZbcRxJYUErSAtsqIJ5FICvlXoxrzl0f0e3V1qQCNLTny4xIx7NveWcqbX3NKVulXJJJBpxUsXHSKotour0WTcLzc3Yi47BukgP4QTlSEghKd8deZABOKpydPzoxusx62So8N6PFCkXFUZgSlIfClNcLeENhY2AOcnrvivXgQpIUkgpIyCDkEVqkxo8yM5GlMNvsOpKXG3EhSVA8wQeYrrGyPKZFtkXx2/i0WZVsDcuC85BQiOpbiUpXn2Mloq3CggnBwM4zUhB0nOk2piPNizgw9eW5Djaw1GcbaDakqXwxyA3k490knY9a9AgWyBaYvqtuhR4kfJV2bDYQnJ5nA6101sipHnz2lpdmRqCJbLeqcifFCo0iQsvLRg+1HUXFbjmpGdichVQ0bSdxfcuwXZZ6Yk1MJJRMDCS5wPgufVtYSgcOTw77Z33xXrNMVWKnKg3bSkl65T49tjOW+HIuMJ1L0JKGyhKW1pccSOQIyBnHjUxBeVYdBv/AEjDRD+jYzraw2AEOBCThxOOi+e++SaspIAJJAAGST0qqJQfSBdG40YFWl4bwclScezPdQcpaR3tgjKlciQAKy5zNLkWjQkF626DsUSQkpebhNcaTzSopyR8M4+FWKsCs15a5lKUoFKUoFKUoFKUoIS/6Ts2pUINxhhT7X9jKaJbeZPehxPtD+VQC9Paxs5H0Ze4t5jDYMXZvs3QPB5sbn9pNXqlVOrB5+q+akhbXHRNwP8AiW+S1JSfhlKvmK+f0xI9/S2qUK6JNsJz8lYr0HA7qziq+yt2vPRqe6SDwQtFahdWeXrDbUdPxK17VsEXXl0ISli02Jo+8444Zjw8kjhQD5k1fcVml+SnlVTtmgLbHmIuN2ffvdzRuiTPIUlo/wCG2PYR8Bnxq14rNKi21hSlKwUW65tvpThSXRhi7W1URC+nbNL7QJ+KVKx5GrDTU2nmNSWZcJx1bDyVJejSW/fjvJ3QtPkenUZFVu0ajeTOTYtRNIg31I9kcmpqR+sZUeeeZTzFdebrMWOq1ddKxb3qNcu4xmX4htpiJKj7aFqXkqT904xhQ3BqymsVapFRjWO8v3azPXdUWU3b25sZ13iyZLbiUJbUpGPeISQoZx161wxtGXKGue0mQ09FMyCuGXHDxpYYVngVtuUg4HeAKvdYqpFSKw1puTE1wm6RnWxaltvOLjk+03Ic4QpSfwqCQSOhyetWalKqRcmFV+P/ALz9KkRDW6LPbnFvqHJLj5AQnz4UKPkRWb1qMxZabRaGBcL86n6uKk+y0P7x5X2ED5nkKn9KadGnbYtD0gyrhKcMibLUMF508yB0SBgAdAK5/J1JMT3f8T1fLnFwK4fewcedfVK87m8+9HGDoC1Y98h0ud/adqviz48Waql8mXWbf5uobfYpMxi1PobiTG32kpShkq9ZHCVBSuLKxsPsjnVoikaP1XJs8n6u1XeQuVbHjslDyt3GCehJ9pPfkirO0yywyGWWkNNDOEISEgb77DxrtGY8v1jeTdLVqVadTohxmI7YiwAlsplNONpXxnI4lcRUQCkjh4d+tYv+qbrGvz7kK7KZYiT2YpjPSI7aFglAUlLWC6s+0TxEpGNxyr0dyz2t0NBy2wl9i2Wm+KOg8CDzSnI2HgNqw9Z7W/JVKetkJ2QpIQp5cdCllPcVEZxsNqpUjy64PSRbdWMmfptEEXGWXGZJImqAUCQg5wCcez7J3qWumoZqHLxPb1CqC9bnm24lnWlv+sJKUEcaSONSl8ZAKTgY8DV3VYbMub66q0W9Uvj7TtzFbLnFz4uLGc+Oa3O26C/NamvQozktoYbfWylTiB4KIyOfStkVOVHfv01M6TN/SDs5TF1EJFiw3hbfaJRgpx2hWUqKwsHHLbArhiXm6yblOgTL066mW1MbZXEejPM5SlRTwJADjRABB4wQSCO416Kq3QVT0z1QoxmpTwpkllJdA7gvGcb99GrbAYmOzGYMVuU6MOPoZSlxf7SgMn41WN8ah9BJ4dB2ECSqSPUmjxkpOPZHs+zt7Pu9+2+9dfo2P+5bqEf2AvM0M93D2hzjw4uKuS+XJFggM2yyxWfpWapTVvhsoCQVncuEDkhOeJR/9atOmbG1pzTkG0tLLnq7eFunm4s7rUfNRJ+Nc/lszGdX/EtWt+O1JZcYfbQ6y4kpW2tIUlQPMEHmK2UrghRXdGXOwqLukLiluNkqNpuBK4/k2se015bjwrmVq6RbDwaj09dLWR+vabMuOfJbWSPikV6HimKud2CixdbaXmj6jUFuJ6pW+EKHmFYIrv8Apy0cHH9LW/g+9623j/qqdm2W1XIgzrZClEbZfjoX/MVHfoNpPtOP9GLNxf8A2Lf8sVf2K8kHL1rpiEMv3+3A9EofStR8gnJNcydWv3M8GndP3S6KP65xr1Vgea3cE/AGrrCslptpzBtkKKe9iOhH8hXdisvy/wAPOqK1ou6X89pq64JMUnItFvUpDBHc6s+055bDwq7R4zMSO3HjtIaZbSEobbSEpSByAA5CttK522/qSlKVgUpSgUpSgUpSgUpSgUpSgUpSgUpSgUpSgUpSgVHXmxWzUEEw7rDalMZ4gFjdKvvJI3SfEEGpGlBRF6Z1TYsiw3dm5w0+7CvBV2iB3JfTuR3cQPnWg6puUIAXjSF7jEe85EbTMb8wWzxY80ivQsVjFXO7DXnR9I2l0HD096Oe5+E8j/sofSNpZRw1cnHz3MxHl/8AZXo3xPzpjxPzqvtV5V54NVTZoxZ9J32aT7rj7AiNn95wg48QDW1GndX35IF3ukeyw1e9GtWVvqHcX1DCf3U/Gr9imKy/Jay9Womx6btWm4io1qhojoWricXkqW6r7y1HdR8SalqUrmwpSlBwXezQL7bHrdco6X4zo9pKtiCORBG4IO4I3FU1bOp9IjgcZe1HZ0e4+1j15lI6LRyeA7xhXga9BrGKqdYKbaNU2O+Eot9yYcfHvR1Hs3UeBQrCh8qmDkbEEedbLzpexagSBdrVFlqHuuOI9tPkse0Pgagj6NoEcn6LvV/tiejbFwWtA/dc4q6TuNlS5NYqJGiLskcKNc3vh68TUdR+Zbr5/o+ceGJurtSSEHmhMpDIP8CQa37Iryjvn3GFao5kXGYxEZHNchwIH51AI1LP1ASzpG2qmIOyrnMCmYjfiMjidPgkY8anrb6PNLW2QmS3aW35Q5PzFqkLB7wXCcfDFWcJAAA2A2HhWX5f4y9q5pzSTNlfeuMuSu43qQnhfnPJAPD9xtI2QgfdHxzVkpSuVupKUpWBSlKBSlKBSlKBSlKBSlKBSlKBSlKBSlKBSlKBSlKBSlKBSlKBSlKBSlKBSlKBSlKBSlKBSlKBSlKBSlKBSlKBSlKBSlKBSlKBSlKBSlKBSlKBSlKBSlKBSlKBSlKBSlKBSlKBSlKBSlKBSlKBSlKBSlKBSlKBSlKBSlKBSlKBSlKBSlKBSlKBSlKBSlKBSlKBSlKBSlKBSlKBSlKBSlKBSlKBSlKBSlKBSlKBSlKD/9k="/>
          <p:cNvSpPr>
            <a:spLocks noChangeAspect="1" noChangeArrowheads="1"/>
          </p:cNvSpPr>
          <p:nvPr/>
        </p:nvSpPr>
        <p:spPr bwMode="auto">
          <a:xfrm>
            <a:off x="395817" y="11474"/>
            <a:ext cx="406400" cy="40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p>
            <a:endParaRPr lang="zh-CN" altLang="en-US"/>
          </a:p>
        </p:txBody>
      </p:sp>
      <p:sp>
        <p:nvSpPr>
          <p:cNvPr id="2" name="AutoShape 2" descr="data:image/jpeg;base64,/9j/4AAQSkZJRgABAQAAAQABAAD/2wBDAAgGBgcGBQgHBwcJCQgKDBQNDAsLDBkSEw8UHRofHh0aHBwgJC4nICIsIxwcKDcpLDAxNDQ0Hyc5PTgyPC4zNDL/2wBDAQkJCQwLDBgNDRgyIRwhMjIyMjIyMjIyMjIyMjIyMjIyMjIyMjIyMjIyMjIyMjIyMjIyMjIyMjIyMjIyMjIyMjL/wAARCAEsAg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Cnq2p2ui6Tdanesy21rGZZWVdxCjrx3rm/C3xN8MeMdTfTtHuppLlIjKVkhZMqCAcE/UVP8SP8Akm3iL/rxk/lXzd8OJW8MeL/COtlittqUstrIT0zuKH8tyGgD6Q8WfEPw74KuLaDWrmWOW4UvGscRfgHGTjpWxoGvWHiXRbfVtNd3tJ8+WzoVJwSDwfcGvm34uSN4o+IniBkYm20KwVcjpkMoP/j8h/KvTvh9rUvh74C2OpwafcahPCknl21uhZpGMrAdAeOck+goA9Worwm++I/xU0vQl8TX3hzTYdIJUlHVg6qxwMjfuGcjt+Fd9dfEvTrP4Y2/jSa3cJPGPLtg3zNKSRsB+oPPoM0AdxWD4q8YaR4M06K+1mWSKCWXylMcZc7sE9B7A15Ofif8TYtEXxRL4Wsf7BYhgBu37CcA/ezg+u3HtTPjXrkXiT4TaBq8UEsC3N6rGKUYZDscEH8Qee9AHudndRX1lb3cBJhnjWVCRglWGRx9DVHxDr+n+GNFn1fU5HS0g2h2RCxGSAOB7kV4zN8RPiDovg3TtctfDVnF4dt7eGMSXDbpJFwFDkBgVBOMcdxXXeJ/GsGpfBNvFKaXaXSTJGzWd6nmR7vMCsCOM4OcH2FAHeaHrVl4i0W21bTnZ7S5UtGzKVJAJHQ+4NaFeUHx1daF8CrHxPp2madbzHaFtI42WBAZSpwoOR69etYs3xR+Id/4UXxLpPhmzTSoIg1zPMSTIR99kXcCEBz69KAPcaK4Lw78TbLVPhnN4vv4fsy2oZbiJDn94uAAuf72Vx9a4iL4o/Em/wBHm8U2PhexPh6Is2GJMhRTyc7gTj1C44PpQB7pWZr+v6d4Z0abVtVmaGzhKh3VC5GSAOBz1Iqp4N8VWnjPwzbazZqY1lyskTHJjcfeXPf6+mK5r44f8km1b/fh/wDRq0AdloeuWHiPR4NV0yUy2c4JjcoVJwSDweeoNaNcH8GP+SUaJ/uyf+jGrqvEGuWnhvQbzWL5iLe1jLsF6t2AHuTgfjQBpUV4XD8UfiRqGjz+KbDwvYnw9EWbDEmQop5OdwJx6hcce1eg6d8QbfV/h0/ivTtPubqRIyDYwqXk80HBTgdMkHOOnNAHZ0V4Vd/Eb4q2egnxNceG9Ng0gEMUkVg6qTgEgvuHPfH4V02vfFK5t/hJY+M9LsoBNcypG0FxllQ5ZWHBBPK8UAen0V5J4N8feO/F2taXcp4dt7fw5cDbLdMrZJVTuZTu4BYEDg/U1mab8XfGGt+INY0HSPD1neX8EzJbspZERFYhnkJbn+HAGOT+FAHt1c3p3jrQtV8WXnhm1nlbU7MMZkaIhRtIBw3Q9RXE+Avidr2p+N7rwh4r0y3tdRjVirQZABUZIIyQcjkEGm+E/Esd78b9f0caHpNu0CzE30MBW4kwyj5mzznPPHYUAeuUV4sPi54puvHGteGNL0C0vrqCaSKz2lkA2tgvKS2MAemOateEPif4kk+IJ8HeL9Ktba8kB8t7fI2tt3DPJBBHcUAev0V5N41+KOs2vjSPwf4O0uG+1UY815slVJG7aBkdBySTisbUvi/4y0LXdJ0HWPD9laahNMq3DEs6SRswCtGQ3H8WevI/CgD3KgkAZPAFFcT8WPE3/CL/AA91G5jfbdXK/Zbfnne/BI+i7j+FAEug/E/wr4l19tF0y9kkvQHIDRMqtt64J4PrXUahfQaXptzf3TFbe2iaWQgZIVRk8fQV8m/2BqHw903wZ43j377mQyyoeAvOVX/gUef1r6V8U3kGo/DXV722cPBcaXLLGw7qYyRQBb8LeLNJ8Y6W+o6PLJJbJKYiZIyh3AAng/UVt14n8E9YtfD/AMH9W1a9JFvaXcsj46nCJgD3JwPxpmi/E/4i+IIZ9e03wpaT6BC5DRhyJWUddrFvmI9lxQB7fRXmPwt+Jt746k12TULe1tbaw2NE0YYHY2/lssegUdPesD/hbHjPxbq15D4C8OwXNhaHDXFz1f0PLKBnHA5NAHttFeb/AA4+KEni3ULvQta08adrtoCXhGQrgHDYB5BBPTn1ri7L4y+N9dv9R0nRPD1nd6hDKfLMaNtSJSQxbLcknbjkd6APWPEnjrQvCmoWFlqs8sc98cQBIi4PIHJHTkitbUdY07SfIF/eQ25uJFihV2wZHJwAo6k5NeQePPFl9p1x4LGteHNGudSvkVp/tNuzG2cuuQnzcEZ9+RXJfFu/8Rn4v6UX06ES20sY0pc8XCiTKlvm7tkdqAPePFnjfRPBUNrNrU0sSXLskXlxF8kAE9OnWugjdZI1kX7rAEfQ188/HG61a78EeE7jXbSO01N5pjPBGcqhwMAcntjvWrrXxN+IWg6Vaa8/hizt/D8mxYxM5aUqR8pbDfLke3FAHudFebeNfiXc6L8NtL8V6NbQSG+eICK5BIUMrEj5SOQRiuU1b4r+P7bw/beKYPDVlBoD7BvnYs8hPG7AbKqT04Pbk0Ae6UV4fqXxZ8b3nh9vFGheGbaHw/AAJZbtt7ucgMQAwO0McZA7fl1b/FW3j+EyeNTYkyP+6FqG487dtxu/u5Gc+lAHotFeIw+PfitJosHiKHw9pN7pk21hBabpJdrHjhXJz+Bx3FewaNfyapo9pfTWc9lLNGGe2nXa8R7qRQBeopk00dvC800ixxRqWd2OAoHUk1DYX1tqdhDe2cnmW8y7432kblPQ4POKALNFFFABRRRQAUVSm1fT7fVrbS5bqNL66RnhgP3nVfvEfSrjsERnbooyaAFoqtp+oWmq6fBf2M6z2s6745F6MKs0AFFFFABRRRQAUUUUAct8SP8Akm3iL/rxk/lXz5Ppbz/s9aVq8IIm03VZG3Dqqucf+hBK+pL6xttSsZrK8hWa2nQpJG3RlPUGs2LwjoEPh+TQY9LgXSpCS9rg7Cc5/mAaAPnTw9aT3/wl8f8Aii8+a5v5o49+OpEiu2PxcflXWWXinU/CP7NulahpIC3UkrQCYru8oNI+WweM8Y59a9fi8I6BB4fk0GLS4E0qQkvagHaxyDz+IFTReG9Gg0H+wo9Ntxpe0r9lK5TBOTwffmgD5t8TJpV58NY9Z1Px1e6vrt2kbR2H2kFInJBYNH1G0Z545rW1/TrjUP2ZPD09qrSJZ3BlmC84XfIpP4FhXslj8M/BmnJcJbeH7QC4QxybwXJU9QCScfhW5pmhaXo2lf2Xp9lFBY/N+4AynzdeD60AeZaX8YfC2kfDDTp1uY59QtbSKA6cDtkaRVCkdOBwTn0rnvjHr7eJ/hFoOsmxlshdXwdIZWBYLscA/Q9R7GvTl+FfgdL77YPDln5u7dgglM/7mdv6Vuaz4b0bxDZRWerafDd20TB44nHyqQMAjHsTQBwXjtQv7O8igYA02zwP+BRVx8n/ACaev1H/AKU17leaJpt/op0e6s45dOKLGbdvu7VxtH4YH5VVPhTQj4d/4R86ZB/ZP/Prg7PvbvX15oA8X1j/AJNU0/6x/wDo812OiKB+zfgDj+xJz/469dvL4U0Kbw8mgSaZA2lJjbakHYMHd6+vNWotE02DRP7Fis4103yjD9nH3dh4K/Tk0AfO/h3TrrU/2aNditEZ5I78zFF6lV8st+Qyfwqr4bbQX+HP2i++ImsWXkxvHNpEEwyeT8qIT8wYH6cnNfR+jaBpXh6xay0mxitLZnLmKMcFjgE8/QVhT/C3wRc35vZfDlmZi244BCk/7oOP0oAzPg5puk2HgjzNFnv5rG6uGlRr6IRvnAU4AJGPl60nxw/5JNq3+/D/AOjVr0CGGK2gjggjSKKNQqIi4VQOgAHQVV1bSLDXNOk0/U7WO6tJMF4pOjYOR+oFAHkfww+JnhDQfh5pWm6nrMdveQq4kiMTkrl2I5C46EVo/EHX9K+IHwt16Pwxei/ez8qWZY0YEKG3dwM8KT+FdP8A8Kp8C/8AQtWX5N/jWzofhXQvDSzro2mQWS3GPNEYPz4zjOfqaAPnbw02gv8ADn7RffEPWLEwxuk2kQTDJ5PyohPzBgfpyc11Wn6pF4E+Bt5q/hCa+mS6ux5U1/AqtEWwpYKMgj5eD0zXpFx8LfBFzfm9l8OWZmLbjgFVJ/3QcfpXSzaZYz6Y2my2cD2LR+UbcoNmzpt29MUAfMuuf2ZqXwyOuaz47vtU1u5jUxaaLkbI5CwyGj68DPPAq/qZB/ZZ0vBzi+wf+/sle02Pwz8GaaZzbeH7RTOjRuWBf5WGCBknGR6Vc/4Qjw1/YP8AYf8AY9v/AGX5vnfZudm/160AVvhsix/DXw4FGAbCI/iVyf515d8EQP8AhZnjQ45DuM/9tmr3OysrbTbGCys4VhtoEEcUa9FUcACs/SvC2h6HfXV7pmmw21zdnM8kecyc55/E0AeOW3H7V8//AFzP/pMKPAn/ACcn4p/3Lj/0NK9jXwtoa+ITr402EasRg3XO/wC7t/lxRaeFtDsNcuNatdNhi1K4DCW5XO58kE5/IUAeOfDMA/tAeMDjkfacf9/lo1z/AJOn0r/rmn/opq9jsPC2h6ZrFzq9lpsMGoXW7z51zufJyc/iM0S+FtDn8QR69LpsLarGAEujneMDH8iaAPDH1O38A/tGajqGvborK9DtHcbSQFkAIbjsCCprP+Jvi/SfFvxJ8NNo8puLa0mjjNwFIV2MqkgZ644/Ouz+Jl54itPFKLqPg+08R+GMq0RW1LzR8Dcu9TlTnnkYIxXMRaVqXxC8ceHTpnhCfQNB0l1ZzJFsXAcO3YAk4AwMnuaAPo6vnn4zXF541+I2k+CNJdC8Ay24kKJXG4lsZ4VAD+Jr6GrFtvCWgWevSa5BpcCapKWL3XJcluvU0AeJ+Ifhj8UtQ8OPZ6lr+nX1jap5iWqsc/IpwF/djnHA5q/8OPE/9r/A7xFpE75udKsp0GepiZGK/kdw/AV7vXP2XgbwzprXrWejW0Bvo2iudgIEqN1BGaAPEvBel3Wsfs4eJLSzRnn+1vIqL1YII2IHvgGtj4XfFPwv4f8AhnBp2o3Rhv7HzR9nEbFptzsy7cDHO7HNeqNoC+HfC1/Z+D7O1sroq0tvGRmNpcDGcnvgCvFNP8TXelahPda58JxL4gWQtFcWtkyKW9SMMM553CgCP4IWk2raL48s4R5c91arGg6bWZZQB+Zq98EPGmh+FdI1XQ9fuk0y9ju2lP2gFd3yhSufUFenvXUfAzwhq3h7StU1LWbZrW41KVWSBxhlRc8kdsljwfSu11z4f+FPEd39r1XRLae5PWXBRm+pUjP40AeReBJf+Ev/AGgtT8TaVG/9lQK5aUqQGzH5a/iTlse1T/AFFPi/xhJj5g6gH2Mj/wCAr23SdF03QbFbLSrKCztlOfLhXAJ9T6n3NVtH8LaH4fuLm40nTYbSW6IM7R5y/JPP5n86APHfjz/yOvg3/rof/RiVD8abiKx+LXg+9uXEdtEIneQ9FCzEk/gK9o1fwtoevXVrdarpsN1PanMDyZynIPH4gUzxD4S0HxVFFHremw3ghJMZfIZc9cEEGgDxz9oLUrLWPDXhq+0+5jubSW4m2SxnKtgAHH4g11fxqAHwblAGAGtsf99LXYT+A/C91pFnpU+i20ljZFjbwtnEZbkkc9609V0TTdb0w6bqVnHc2Z2kwvnb8vT8qAPA/Gv/ACbX4W/66xfykrp/HCgfs0WgA4+w2P8AOOvSbrwh4fvdDt9EudLgl023IMVswO1CM4xz7n86sXfh7SL7Ql0S6sIpdMVEQWzZ2hVxtH4YH5UAeW2igfstuAP+Ya5/8iGsnwpd6Fa/s6KfElld3emSXMiSLaKC6EudrZJGMEDn6V7Qvh3SF0A6EthENLMZj+y87NpOcfnS6f4e0jS9HOkWWnwRaed2bbblDu65B65oA+Y73QtG0Lw8fEvg/wCIDwNtDrp8knl3OSfuHYeSPpjivfvhdreqeIfh9pupaxk3kgYGQrtMihiA2PcCmL8J/Aq3f2keHLTfnOCWKZ/3c4/SuxjjjhiSKJFSNAFVFGAoHQAUAcL8SZpLyXw74ZVisOtagI7rBxugjG91/HAH0zXKeONe1jT9dvrtdUv4fDNoI4I7jRJYWFnLwGE8ZGW5I4yOMV6N4j8PS6vqmgahbyRpNpd75535+aNlKuox35H5Ul54D8LX+rnVbrQ7SW9LB2kZPvMOhI6E+5FAHA+PPFV2Jbm107V9YzpOnLPePZCGBN7LlHd3OTn+4o7+tRWuu+JNc1LwlpkuuXFiToT6lqs9uqhnVhheoIB/DvmvRtU8EeGda1Br/UtFtLm6aPymkkTJK4x/Lv1qzF4Y0WGWSWPToVkktBZMwzkwAYCdemKAPGdG1vxZNo3gvUJfEl9Lcapq/kRW7BNj2ysdxk4yx4654H51Pe+I9X1PTfHWvx+Lbuxg0m+aGwtYSm0leF3Agkhj2+vWvXP+EX0iGKw+y6fbxy6Yjrp5wcQFhg4rmfCvwp0LSdKsBq9hZ6hq1u7yPdlD8zFyw4PXGR1oA4q+8SaiPEWs+KmgDX2heGrePyyvypcTYZiR7bjke1a3g7VfE6eJ9OW/u9Rms7mwe41BdRmtyAduVkhWNiwQnI6Yxj8PTYtB0qGbUJUsId+o4+2Ernz8DHzZ68Eiucvfh9p1rpN1YeGbO00ptQIhvLlAfMEB++E68kcDoBnPagCH4PmRvhvYu4Ijea4eEH/nmZXK13VV7Cxt9M0+3sbSMR29vGsUaD+FQMAVYoAKKKKACiiigAooooAKKKKACiiigAooooAKKKKACqY1WyOsHSfPH24Q+eYsHOzOM56dauVwdxdQWHxlWS7mjgjm0fZG8jBQzCTOMn6GrhHmv6Eylax19lq1jqFzeW1rOJJbOTy51AI2N6c1dryH+0JYdF+Ieqabcsn+mL5NxC3cEA4I+v61pJcaro/iWzg/t25lW/0iW4la8cGOKULkMBj5VB7elauh2f8AVkzNVe6PTKK8p8IavqNt4h0621W61F5L6JxG4u0uba5IGdwxyn4VXt/E983gDQ5Dqsp1CXVxFIfN/eMm9sqe+MY/Sh4eV7X/AK1/yBVlY9eorynUL26u9c8ZJN4lu7AaYFmtIY5goJ8snvyRkAYH96qVx4j1/WbqzhlmvLYLpCXWLW5jtt0h6yMX6r/sihYdvqDrLsex0V5Wl1ruu6x4Z0+51e4szd6dJJdPYzKfMKscMCMrk4HI96XXNY1nQtU1Tw3Dd3MtzqbQnSpnYs0Yc7XGe2ME0vYO9r6/8EftVa9j0ePVLObVJ9MjnBvIEWSSLByqnoc9KuV5hq17qllrPiSxttY8hrbTLYQzXMuFDEgE5PRm5GfU1SsPEmp6RY67DI2prqUOn/aYobq4S6jGDgyK4+ucdOKf1dtXT7C9qk7M9cqnqGq2WlLA17OIhPMsEZIJ3O3QcV5x4Y1XXoNSgP2ie6huNOeeSO7voZmZwuVeNVO4KTxj3rDnnlv9C8L6pda/cXd5eatE01rJIpRCHP3Vxlcf1prD62b/AK/pCdbTRHt9FFFcxuFFFFABRRRQAUUUUAFFFFABRTWkRGRWdVZzhQTjccZwPXpTqACiiigAooooAKKKKACudu/Hfhmx1JtPuNWhS4RtjjDFVb0LAYH510VeMXjJZadrt3o2r6fc6WbmSS70nVItrmTI3AfxHnp0rajTU27mdSbjsezAhlDKQQRkEd6WvPtO19j4y0hWlNlp0+grOtq74RG3e/cD9BXNWuv6ndaN4YMuu3Nut5qVxDNciTkpnA5PHfjPSmsPJ/16/wCQnWS/r0/zPZqK8d1DxHrOk2muaZZancXltBf29vFfPIpkjWQEuu88ZBAGT0zVo6rrtj4f8VRG8uBHa26SW7zXsU9xC5xkFkPQ9Rmn9Xff+tP8xe2XY9YqnqGqWelrA15OIhPMsEWQTudug4rgLn+0/C+l6J4km1nULy3aWNtRSaTKBJVAyFA4Ck8fWqj6nrEmgaTrE15cIdV1+No4i3CW5LBUA9CBmhUL630B1elj1aivIdX1nVNO1+/1C61G9l0+C9CrPp94jJAuQPLeA9TzyaNc1zXbrX9fa2u7q3/s541tgt3FBEgIzukVyC4ahYdvr/X9MHWXY9cd1jjZ3OFUEk+gqtpupWmr2EV9YzCa2lyUcAjODjv7ivOrvUb7V/EOpW+o61NpSWWmRTxRQSqqSOyZZjnIcA8Yrofhh/yTvSf91/8A0NqmVLlhzPyKjU5pWOvooorE0CiiigAooooAKKKKACiiigAooooAKKKKACionuIY43d5UCocMd33T71LQAUUUUAFFIWAxkgZ4Ge9LQAUUUUAFYOueF7fX3H26RJIlOUR7eN9nrgkZ/Wt6inGTi7oTSasznE8JxR6U2lpcqtg33rcWkQQ855G3mpW8Ns9zDctfEzQxmKNzbRZVD1UfL0reoqvaSFyI5iw8F2ul3bXVjLHbztkGSOzhBGeuPl4/Cox4EsBcPOGhEryCVn+xw5LA5B+76811dFP2s+4vZxOHX4dxz6xqV/qF3Fdm7lSRPMtY2KlRjnII/LFaeo+D4NX8r+0J0ufJGI/MtIjtHoPl6e1dLRQ6s273BU4mCvhtluoLlb7bPbx+VC4tYgY0/uj5eB7U6fw9Jc3tveT6gZLm3z5MrW0RaPPXB28VuUUueQ+RHPy+GBNPcTS3gkkuYxFMz2sR8xB0U/LyKi0/wAH2+kpKthOluJhiTZaRDePQ/LyPauloo9pK1hckdzmtN8H2+jzSS6dOlrJJw7RWkQJHp93p7VEvgWwS6a5BhEzSCUuLOEHcDkH7vrXVUU/ay7h7OIUUUVmWFFFFABRRRQAUUUUAFFFFAGJrg/4m/h4/wDT83/oiWtuqGoXkdrd6bG8CyNcXJiRj/yzPlu24fgpH41fqpbIlbsKKKTcN23IzjOKkoWiiigAooooAK5W78C2F9f/AG26aGW5JyZHs4SSff5efxrqqKqMnHYmUVLc5zUPCUWqyQSX9yty0H+qMtpEdv0+Xp7Vl6j8PlvJdMSO9jW0s5nlaA2se1t45wAMc+4NdvRVKrNbMTpxe5zcPhCC30yTTYZ0Syk5eAWkO1j6kbeabb+DLa106bT4JkjtJ/8AWxLaRYf6/LzXTUUvaS7h7OJiT6BLc2BsJ9RaS0KBDC1tEVKjoMbfao5fDRnt7a3lvi8NqyvAhtosRleFIG3jFb9FHPIfIjl5vBNnc6iNQmkiku8hvNazhJJHQn5eT70698GW2pXqXl7NHcXKYxJJaQk8dM/Lz+NdNRT9rLuL2cTnL7wjDqdxDcX1wlxND/q3ktIWK+33a1dJ0yPSNPSyhIMUZOwLGqBQecAKAOuavUVLm2rMaik7oKKKKkoKKKKACiiigAooooAKKKKACiiigArkvHkepfZNOutPtbm7W1uvOkt7c/MxCtsOO4D7SRXW1yvjuXSItLtjrGr32mQmb5JLN2VmbB4OAeMVpS+NEVPhZyPh/wAPahoqXhntp4t1jGbyWRsrPcNKH456qp2k16xXkWg3NjNqGrJpGrarqlgLOMma8discnmj5eQMkjBz9a9drTEX5tSKNraBRRRXObHkPxa+HPifxj4g0u90W+jS3gj2NHJMU8l9xPmDHXjHTn5RXrFpFJBZQQzSmaWONVeQ9XIGCfxqaigCjrV6+m6FqF/EnmSW1tJMqf3iqkgfpXLab4daXQtO1p/EN/FqciRXMt3JdM0LbsMyGIsE2HJAAAxxzmu2dFkRkdQysMEEcEVy0fgKwRIbVtQ1KXSoZBJHpskwMC7TlV+7uKg4wpYjigCj4e1+5TXpdMl3TLdapfqJHckxLEFIUD056dqivvH13b2sMwtLa3ie7vLd7q5Z/Jj8mUooYqp2l8E5OAMHrWzP4LsnkE9ve3tpdLdy3aXELruVpRh1wVIKkdiDTIfBFrZ2cEFjqmp2rQvM3mpMrM/mtvcMGUhuehIyPXrQBhXvjHUbDWW1O4Fu2lRaCL17eGffly+PlYDDc4GemOaX/hY9xDY6lJJZ2txNbWRvIzaySGM4IBjYsow3IwR156Yrb/4QLR/KtoFNyttFYtYPCJBtmiY5+fjOQx3AgjmnN4Lt57O7tr7VdTvRcW/2bdPMuY485woCgZ4HzEE+9AGLqninVNEuJ7q/0+Fr6LSzcCGC7cxEGdUC4IA3Yb72PbpVu68ZappMt/Zalptq1/HHbParbzsUkM8piVWJUEYYcnHT8q2dX8KafrU8st084aS1FofLYD5BIJPTrlR+FVvEnhqPUY7+8hgNzez20MAiaby1xHKZFKsBlXBYkHpkCgB+ia1qlzr+o6Pqtnawy2lvDMsttKzLIJC46EAjGyuL8Wa1OPG6vHfXEGl28sFvLqHmukFlMrF3RlHEhdNq88AkDNdN4Q0LUbLWdW1bURcq95HBCiXVws0uI9+WYoNozvwAPTJ5NT6n4C0zVJb1Zrq+Sxv5BLeWMcoWGdwAMnjcM4GcEA4oAu+IL9ZfA2p6hYzsFfTpZoJUypwYyVYdx2NcpcWMnh3w5o+v2Gpak1yZLRZ4bi9kmjuFlZEZSrkgH5sgjGCK7RdDg/4RptCknuJbdrY2pkkfMhQrt+9jrg9cVl2fgm1t5bJrvVNU1GOyZXt4LuZTHGyjCttVVyR2znFAGRZ+J9Te+j0zSrGGSe5utQ/eXl05WPyZQuehODu4UdOO1Fj4/vzZ6fqep6bb2+nXtvPIvlTF5UaFC7ZBUAghWx+HrXRWPhWw0/Uor+F5zLG9y6hmBGZ3Dv29VGP61HF4O0uOy0yzbzpINPEqxq7A7xIrKwbjnhj6UAc5Y/EiaeN3ltLV99jNdxLbyO3lFE3+XISoHI7juCKuw+MNaiCG90aB3utLl1GzhtJmd2KBCY2yvU71wR71oQeC7WKB7eXU9Tubf7K9pDFNMCsMbjBxhRuOOAW3EVbufC1hdC1Ej3A+zWMljGUk2ny3CAnI53fu1wRjvQBy/wDwmkmpaBeTS/Y5TBNajFldSRupeVVKupAdCPcYbketaB8Y6gITq39n2/8AYQv/ALFv84+f/rfJ8zbjGN/bOcc+1W/+EGspfPe9v7+8uJlhQzzOgcJFIJFUbVA+8OSQSfWnnwVYG73fa737D9q+2f2f5g8jzt27djG7G75tucZ7UAZtr4y1aWa3uZtNtE0ybVX0wMs7GXcJGjV8bcYyvTOaYnjyceI7Swkj054rm9azMUFwZJoT821nIGznbyucjPsa3l8K2C2MFoHn8uHUDqKncM+aZDJg8fdyx49O9UbfwHY2z2QXUNRa3sbr7Va2xkXy4nJJPRcsPmYfMTjPFAHEHxDqsPhKR7WeU366RLP9pluHOALor93kbsdD17V2V54vutM/tK0u7OE6hbxW7Wkcch23LTfIACRkYkyD7YNTf8IDpH2GS08y68t7J7InzBkI0hkJHH3gx4/lUM/hue+8YaNdXMTvbaPAwW8llUvdOwXAZVA+6QWyQOcYFAHXLnaN2N2OcdKWiigAooooAzNUsZru80qWILttbvzZMnHy+W68fiwrTrH1uaWK90QRyMgkvgrhTjcPKkOD6jIH5VsVUr2RK3YV43F8NPFafGpvFDamn9mG4M3mead5jx/qtvp29MV7JRUlBXKfEa4mtvBdxJA9wj/aLZT9mcpIVMyAhSCCCQSOveurqhrGkW+t6ebK6aRYvNjlzGQDlHDjt6qKAOB0m9EPjFF0+PXLG2sbaSfU4dWumffGVOwojOxJ3D7wwOCKltPimpgS9urSFrSa2luUS2d2lhCIXCyZULyBjIPB45612eo+H7LUtUstRl8xLm03qrRkDzI3GGjcEHKng49QKyl8E29tZPbx3d5eW8VtJBaWN3N+4jDKV2naAzDHHzFsDpQBn3fjHXdJLjU9KshnSrjUYzBcM3MWz922VHPz9RTb3xxqWnmwtb22021vr2J7ob5pGjjhG3AJCZLktjgY4Jz2qppngu/1DUnfV0voLMaVNp224vUmfEhTOwqMBQFPLfMcjPSut1Dw3Bey2dxDeXdleWkRhjubZl3GM4yrBlKkfKD06jigDmLr4i3C6dp12llb2kdzFIzzXzyLCJEfb5YcLxnBIZsDGKsXXjq6t9dhsmt7G3ikEBQ3NwV+0eYAWMUm3yztyRjOSR24rWl8HQG2t4bfVdUtjFC0Duk4czKxyd+9WBOSTkAEZ9KryeAdNe3WzS8v4tN2RJJYrKDFIIwAv3gWXhRnaRnFAFO38S3S3c2nadaLJfXOq3MEZubhjGixqGZzwSByAFHHNNj8Z6xd6pBo1tplmup+bcQXBlnbyo2iWNgwIXLBlkHGAQTWvN4OsX3SQ3N3bXX2yS9juYnXfFI42sBkEFSOMEGn6b4R0/TL23vY5bmW6iMzvNK4LTPLt3s/HX5FAxgADpQBZ8NaxJruiR3s0CwTeZJDLGrblV43ZGwcDIypxWtVHSdKt9GsjaWzSGMzSzZc5O6Ry7fhljV6gAooooAKKKKACiiigAooooAKKKKACiiigAooooAKKKKACuV8capd2Fpp9taXUVk1/di3a8lUMsAIJzzxk4wM11Vc/wCL4by60gW1rodvrCyviWCeURhRj7wJ75q6duZXJn8LsctaX9/bXmqaBcaxFrECWsdytyqKrRsZANjbePevSa8w0YyadFqejy+GbTRW8hLj91cea0o8wAc9wOe/H416fWlbf+v0IpBRRRWBqFFFFAFLWJHh0S/ljYq6W0jKwPIIU4NeU6XqlxPaeHYtMuvEv9vXawSn7dI4tpUG0zH94cMu0sRt56Yr127tlvLKe1ckJNG0bFeoBGOPzrGuvCVldeHdO0jz54zp3lG1ukIEsbRgAMDjGSBg8YIJoAwbj4mWsOrTwiO0Npb3v2KQG6xcltwQusW3lQx9c4BOKj1fxRq99Faz2FmIdL/tuCy+1LcESuFuAjkpjGxiGXrn2rc/4Q9EvZZLfVr+3s5rn7XLaRMqq0mQxw23eFJGSAcHn1NRS+BoHuV2apfRWK366itkhTyxMH8w87d20tk7c4yTQA9PFxfS7a8+x487Vjpu3zOmJmj39P8AZzj3qn/wlOt3+lz6jp2jRNp7idbe4a6w42BgJGTbgKSvYk8jirH/AAgsH21JBqt+LOK//tGOyBTy1m3lzzt3FSSeCeM/SpIfBcEMgiGp339mrJJLHYBlEaM+7PIG4qNzEKTgH6CgDAsvGFzYWGm3epwyz3kmiRT7Irj5JpHlRE4KgBmLDJ7ZI5rS1Dxrf6LDfRanpEQv4IYbiKK3ud6TI8oiwGKghgT0IxyOanTwBYGxitbm+vLgRWIsY3YqrKiuHRgVUfMpVcH25zUkngiG8S6fUtUvb26uFij+0SBFKRxyCQKoVQBlhycZNAFvRNbvb3VtQ0rU7GK1u7SOKb9zOZUdJNwHJVSCCjAjFb1UIdJhg1281ZXkM11BFA6HG0CMuQR3z+8P5Cr9ABRRRQAUUUUAFFFFABRRRQAUUUUAFFFFABRRRQAUUUUAZ+pGyE+nfaw2/wC1D7PjP+s2N1x7bq0Kx9cglmudGaKN3Ed+ruVGdq7HGT7citiqeyJW7CiiipKCiiigCre3y2YjXypJppW2xxRAbmOMnqQAAB1JH6ilsr1L2NysckUkb7JIpAAyNgHBwSOhByCRzTb2x+1mGSOZ4J4WLRyKAcZGCCD1B/oKWxshZpKTK800z+ZLI+AWbAHQcAAAD8KALVc34Yu7i51XxPHPM8iW+qeXErHIRfIiOB6DJJ/GukrmG8I3EWqX97YeItSshfTi4lhiSFk37VXjdGT0Ud6AM238VXiSwWWn2Burm81K+gU3V2QqeSxySdpIX0AHHApk3xHWK0sUktrS21C4luIpEurvZDEYH2Od+0k5OMDHOe2K3bPwlZ2V9a3aTztJb3NzcqGIwWnJ3A8dBniq7eCraMxzWd/d2t5FcXE6XCBGOJn3uhDKQVzjHGeBzQBmH4hGbSbS8toNPiE3mrI97fiOMPG20qhAJfPUEDGPyqbTfG15rd3pEOmaTGy3tit9M81ztEKb9jAYU7j6dM+1Wf8AhCES5t7uHWtRS7jgeCS4cpI8is+8/eUhTk8bcYHGOBVvQfCNn4fltXt7i4kNtZfYk80g5TeXycDrk4oA6CiiigAooooAKKKKACiiigAooooAKKKKACiiigAooooAKKKKACuR+IE9lDpVoLu71eF5JwsMelNiWVsHj3GOa66uI8bXthdxQLD4ktNKu9PvFYzSR7yj7ThfbIJ/CtKK99EVPhZhaFb2apqU62XiMXbQIpudYGfk8xflU/Xn8K9UrzfTNTuL611CObxfZ60FhUiGC3EZT51+Ykfl+NekVde99SaVraBRRRWBqFFFFABRRVPVZ5rXS7ia3H7xFyDt3bRnlsd8DJx7UAXKKxNMut2pm3t9SOo25hMjyEo3ltkYGVAHzAk4/wBmtugDJ1fxJpuizxW93JM1xKpdIbe3knkKjq21ASBz1NFl4m0fUZbKO1vBI16kjwDYw3CMgOORwwJGVOD7cVzXi2fTrXxPbzXGr3Xh+8+ybYdS+QwTLuJMTBwQSDhscHng1nxT3V34Pj8Q+TC1xo+pPdR3FtbmJb2AHbLIE/20Zz3yQDQB2WqeKtH0aSeO9uWV7dInkVIXkKiR9icKDklgQB1o0rxTpGs3jWdpcSC6VPM8i4t5IHK9NwV1BI9xXC6oVbwXceJrs+X/AGnrFpd7n48u2WeNYs+g2Lu/4Ea25dVsPE3jfw9Lok63iaeZ5bq5hGY0RoigQt0JLFTj/ZzQB3FFFFABRRRQAUUUUAFFFFABRRRQAUUUUAFFFFABRRRQAUUUUAZmr3s9nNpiwkAXF4sMmRnKlWP9BWnVDU7WG5ksGluBCYbpZUBx87AMNv6n8qv1TtZEq92FFFFSUFFFFAFe7vYLGJZJ3Khm2qFUszH0AGSTwenpS2t3Bew+bbvuXJU5BBUjqCDyD7GoL+0mmkt7i2eNZ7diVEgJVgRgg46fX2pdOs5bYXEs8iPPcS+bJsGFB2hQBn2Uc9znp0oAu15nfeKZ017xDDc+NbTSBY3IjtrSWCFi6+UjZwfmOWYjivTKxtK0FNO1LWLyR45jqF2LhQU5jAjRMZ7/AHM/jQBj2Hjed9Ksmn0a9uNR+wR3l9DaouLdWBxkOwOThiFGTxTbLxrE+qX8skjTaW09lFayRoMIJ4wQzHg4LED2yKvajoGqf2xeajo2o21s9/bpBcLcQGTaU3bXTDDkBiMHIOBWJeeErXw74V1q2U3V1Bd20Fvbx28DSSq8cYRDx33AHPAFAGxd+N7SDVDpttp99e3RuHto1gVMPIiK7AFmAAAYZJwMgilj8bWtzbWZstPvrm9ummVbFFRZYzE22TeWYKArYGc8kjGah0TwnPZp4fubm4U3dks8t38ufNmnGXOe2GJ/Co4fB19ptzFqGm6hbrfRzXjHz4S0bxTy+YVIDAgqQuCD2PHNAE58d2cv2KOx03ULy6u0mZbaNFV0MTBZFfcwCkE+vbjqKrw+P7O/tElis9QtYbu0mntLuWJMOY13MAu7ORz94AHBwcVY0Xwe+k6nZX73wnmiS6NwfL2+ZJPIrswGflAK4A57c1WTwNIui6Np/wBvXOnW1xAX8v7/AJsZTOM8YzmgCzceMRp+lQXR03Ub6JbKO7uLmNI0VUZc5+ZgC3BO1c4/KrOia1LqniLV4BKHsoYbWW2+XBxIjMT684HWuf1H4c3F8DG15YzRtp8VkrXdoZWtiiFS0QLYBbOeRkEd66Lw94dk0S6uZ5LlZjNbWsGFTbgwoVJ69859qAN+iiigAooooAKKKKACiiigAooooAKKKKACiiigArgvGH/CQQ6vbLpnhzT72yklV5ZJFQmQ7SMPuHy4/vfhXe1xHxKgWfTtME1nfX1ot4GuLW0Vi0ibT1x0wcGtaPxozq/CULSHWWN/c3ukaXpdoLZUWG0aN2d/MU7iyjOMcYr0avMNFh0CKDUTpPhzVNLmMK75byN1Vl8xeBljznH5V6fVVt/6/wCCKkFFFFYGoUUUUAFFFRzzxW0DzTOEiRSzMegFAD1RUGFUKCc8DFLVO01O2vZGiiMqyKu4pNC8TFfUBgMirlACMiuMOoYehGaXAxjHFcD4p102njWHTrnxQ+h2J07zwyrF+8k8wrjLq3b0qtp3iXXNTg0/Sor3El9fXEUOqtbhWktYlDeYqEbdxJ2g4x3xQB6MQCMEDHpQAAMAAfSsGyh1PQnvZdT1f7dpMcHmrNcqqzRMMlgdihSuOQcAj3rH8EeI9S1C+ntNZlRpbuBdSslAAMcLkgxHHUp8uc8/PQB29FFFABRRRQAUUUUAFFFFABRRRQAUUUUAFFFFABRRRQAUUUUAYfiP/WaMf+olF/6C1blZ+qXy2X2LdCsvn3SQjJ+6Wz81aFU9kSt2FeNQ638ST8a2sXt7j+wPPK7fIHkC3xw+/H3u/XOePavZaKkoK5/xnqd7pHhuS60+SOO5M8EKPIm8LvlVCcd+GNdBWJ4s0e513QJLGzliiuPOhmRpgSmY5FfBxzztxQBmf2lrega7ptprN9aX1jqLPEs8dv5DwyKhcZG4gqQremDVm28caTPsklS7tbWaJ5re6uYtkU6Iu5ipzn7oLcgEjkVAfDmrazqNvc+I7uyMNqkghtrGNlBd0KF2ZiScKzAAAdaw7H4YBLZLC6j0pLaK1ltvtNtbkXE25DGGJbhCASTjOT6DigDauvGtu+mTzJBf6ewjSeKS6tMiSNnVdyjd/tDgkEZzitBPFdnLq8lhFaX0ixXH2WS6SHdEkuM7Sc7h1HOMe9ZV34c8R6tpEmn6hqVisSwxxRrBE2JGV0bzHzyDhcBRx8x5PGGXngy+uvFC6mktjCRdJOL2FGjuTGMZhYLhXBwRls8HpnmgC3ZeMrc6Zp5CXmp3l1E8wjtLYB/LVtpcqWwozgdcntRJ8QNJJQWltqF8WtBeEW1vkrFuZSWyRggqQR19jVPTvCOr6Emn3GmXVlJeQWj2kyXCt5bqZDIrAjkEEnjvntU+g+C5dFmuHN4kxm0/7M7bNpMpllkZsdlzLwPagDojO2raKlzpV4sX2mJZLe4aLeAGAIO0kZ4rlNC1DxC91rVxqetQS2WkXUkMkcViFaVViV853cH5v0rqNA059I8PabpskiyPaWscDOo4YqoGR+VZ1t4dmgtfEkRnjJ1a4kljIB/dholTB/Fc0AQW/juxvLe2kttN1WWS6Be3gFuA8sYCkygFgAnzAZJGScCp28Z6c8Nm1lBeX010jyJb20OZFVDtcsGI24b5cE5zwM1k6l4Ea5j0OZY9Pu7jTbEWTw3qMYpFwvzAjlSCvocgmqsvw5KLps8UOkXNxb28kEsE9uUgO99+5AvKkEkc5yDzzzQBuSeONM2W5tIL2+M1ubrZaw7mjiB2ksCQcggjAycg8V0cUizRJKmdrqGGRg4PselcFfeALqXS7CyjXSJhbwMgL27QmCVmLGSJo/mHX7uecA5zmu3062ks9MtbWa4e5lhhSN53+9IQACx9z1oAs0UUUAFFFFABRRRQAUUUUAFFFFABRRRQAUUUUAFcf8Qb6az02wj+2zWFjcXaxXl5B96KMg9D2ycDNdhXMWOsXOueKtW0trK3bSLFRDK0vzNJKQDjHTaBmtKej5uxE9rdzk9Ju40vNW03StautX0dLWOUy3D+Z5UxkA2h+4I5xXqdcANQmtLrWfDlxpllZiNFu7VrNdqyQmQKNw/vCu/q62rT/roTSCiiisDUKKKKACq9/aC+spLcuU3gYcDJUg5B/MCrFFAGfa2V19uF5fXEUkiRmKNYYyigEgknJJJO0fStCiigDJOiKfFZ1wzA/wChC08kp/t792c/hjFM17Qm1b7HcWt2bLULGUy21wEDhSQVZWXjcpBwRkdueKvHU7Mao2mmYC7WD7QYyDxHnbuz06g96bperWWs2rXWnzGaAO0YkCMFYg4JUkfMPcZHvQBzd34O1HV4Lwavrvmy3aRwOkEBjhWAOGdFTcfmfGCxJ46CrjeCdKttY0zU9HtbTS57ORjJ9mtlUTxMpVo2249iDzgiulooAKKKKACiiigAooooAKKKKACiiigAooooAKKKKACiiigAooooAzdYsJb8WPlFR5F3HM244+Vc5x71pVjeI5Hji00o7LnUIFO04yC3T6Vs1T+FErdhXjcXxD8ZP8a28Ntpo/soXBi8vyDkRY/1u/8AX07V7JRgZzjmpKCsPxfrNzoHh2W/tFgacSwxL5+dg3yKmTgg8bs1uVheMNFl8QeHX06FYmLzwOyzfdZUlVmB4PZTQBl2vibVLfxNp+k6hNpF4l8kpD6ezBodi7tzqSflPTORyRWhD430GdiFupVXyXuEkktpESWNBlmRioD4HPGeKot4SfR/EK6l4YgsrOK6iaC+gEYReh2SqAPvA8EcAg+orm/+EH8R3RtHuhGZ4rO5t55ZtRkm82SSFkDKpUKi7scAdD7cgHa2PjPQtQaUQ3jII7c3W+aF4laEdZFLABlGRyM9aoW/juwu9f8Assb+VYpp0l7NNcwyQsoVlAbDgZUhic47VT1nwVd6va2doZooY00OfTpHBJKyP5W0gY5X92c1BqfhnxD4mubiTUYbCwDaVJZp5MzS5lMiOGPyj5Pk6dfzoA6CPxpoT2t3cNdSQpawieUXFvJEwiPAcKyglfcVXf4heHIxLvublTCoeRTZzZSM9JCNuQn+1096x9b8M+IPE8d7NeW9jZzf2ZJYwRRzmQSM7ozMzbRhRsGBgnk1q6v4bvb7UPEE8RhC6hoyWMO5iCJAZs544H7xf1oAv+K9bl0PwnfavaLDLJDGrxiTOw5YDJx25qppusagn2i61fVdAewt4TJI1kX3R47sSxGMZp/iHQbrVfAUuiQ+Ubl7eOL5z8hKlc846cHtS6z4RsLvw7f6fpdnZWE9zGAJIoFQFlIZQ20DIyOaAF/4TjQFtLm5mu5LdLZUeQXFvJEwR2CqwVlBKknGQMU6XxrokMMMjy3I8yMzbBZyl44wSC7rtyi5B5YDpXP6z4Z17xNcNeXtvZWckcMUEcKTmQPi4jldmbaMDEeAMdznFTeIvCd/c+JLrVbOAXa3dpHA0Z1Ga18pkLYJ8v76kNyOoxx1oA3rvxfollOsUt07ZjSVpIoXkjjR/uM7qCFB7ZIqlF45sBqGsW11FcQjT7pLVCIJGM7MisAoC8nJPAzwM9DWDqPgvV0WCPSobW3nisobeC+tbyWAwsgwQ6HcJUHYHnsfWrepeF9WnutZX7FYXtreXcF2vm3DxOSsaowUqMxsNu4MCeuMd6AOw0zVLTV7T7TZuzRh2jYPGyMjKcFWVgCCPQirlYPhPTtT0zS5YdTnaRmnZ4EeczNDEcYQyEAuc5OT645xW9QAUUUUAFFFFABRRRQAUUUUAFFFFABRRRQAVyGr+D7+TWZ9W8P65JpVzchRcp5QkjlIGA2D0OK6+iqjNxd0TKKluchpvgua1jvrq+1WTUdWvFWN7mVNqoisCFVR0HFdfRRRKbluEYqOwUUUVJQUUUUAFU9VuJrXS7ieAfvEXIO3dtGeWx3wMnHtVyigDF026Lan9ng1I6jbmAyPISjeW2RgZQAfMCTj/ZrapqIiAhFVQTk4GKdQB5p4v0HUfEPjq4sbHUPsYbRAXGzInxM2I2PUIT97HJHFb2k67qep6RZnRNKsYnt2NtfWlzO0JtJEwCihUII646DGPWutwM5xzSAAZwBz1oA8nh0+W5j0u8k1DU/PvPEVzaTFbyRQbffP+7ABwF+RenPvUd7cahaWcdgLpk0iHXLm3lku7uWNVjCZjR5Rlgm4nv2AJr1zaPQetBVSpUqCD1BHWgDyP+1HXRrC1u75bi1mv7gW8zalNBaiNVGEecrvkAJO3HBx1OKb4WWbX7/SbC+vr2SzQakCkV1ModUmjEYLZDkANxnnGK9dMaFQpRSo6AjgUoUA5AGaAPG7i8uG0PR3vNXBMUF0ggvr2a187ZMVVlnXrKFUDDA9c16roVyb3w/p100c8Zmto3KXBzIMqDhv9r1q8Y0YAMikA5GRTqACiiigAooooAKKKKACiiigAooooAKKKKACiiigDP1ZrNI7U3qM6m6iEWO0hb5T+daFZPiC3muLeyEMbSFL6CRgo6KHBJ+gFa1U9kSt2FFFFSUFFFFABRRRQAUUUUAFFFFABRRRQAUUUUAFFFFABRRRQAUUUUAFFFFABRRRQAUUUUAFFFFABRRRQAVQ1DRdN1V0a/sobhkBCmRc4FX64XxYuqaVLLqU/jj+y7CSQLFCbFZNpx0B6noTV003Kydvv/QibSWqudVYaFpWlzNNY2EFvIy7S0a4JHpVZvCXh93LNpFqWY5JKdTXGaBr8t2t/wCT4xk1ho4FYILHyPL+dRu3d+uMe9emVc+eD1f5kx5JLYoS6Jpk2nx2EtjC9pEdyQlflU89B+J/OobbwzolncpcW2mW0U0ZyrqmCDWrRWfPLa5fLHscxr6+DLK+ifXm0yC6u2whuXVWkPTv+FbEGi6Zb2MtnBZQpazcyRKvytn1rgviP8I4/H+t2OpDVns2hiEMqeVvDIGJyvIweT+lejWlulnZwW0ZYpDGsaljkkAYGaOeVrXDljvYzF8J6ApBXSbYEc8JVi80rSdVn/0u2t7iaEBcNyUB5A9quXVzFZWk11O4SGFGkdj2UDJNeT+F9VnsvE2n61d2GoW48QPJHeSTwlYgzHdbYbvhRs/GjnlvcOSO1j02w0LStLkeSwsILd3XaxjXGR6VUPg/w6SSdHtMn/pnXLab4l1tNWEWp3XlNcC4+zpJAhtJSoZk8qdCcYVckPzgHpiqkXjLWtM0y+fUpZf7QWxE0dvd2qIm/eql45IyVeIbwcE7sY55o55b3DkjtY7+fQ9LurGGynsYZLWH/VxMvyr24FQW3h3QtNu4rm30+1t5wcRuqgHJB4H4Zrkta8Q694avTpb6jDfy3UETw3MkCp9nZp44SWC4BX95kd/lIJNW9Qu77TNS02zvtUstSI1OLDSQIJoUaKQksAMLypwwAOMijmltcOWO9jo7nwxod7cyXFzpdtLNIcu7Jkk1JHo+kQWL6ZHaW6W02Wa3AGH6ZOO/auH03xRrV1rWjR/briWz1YzIJmskihGI2dHhyd7AYH3gQQaydM1y98P+E9AvCYryZdEu7lXmiXcpDRYG4DO3nJ9cc9KOeXcOWPY9GTwh4eR1ddItAynIIToas3+g6Vqk6zX1hBcSqu0NIuSB6frXF67r+v8AhiG6hfU4tQmk0ie+hlNuqeTJGUHReCh38Z5+Xqa29GvNXt/FcmkalfpfRyaet4j+QsZjbeVZRjqvTGefc0c8t7hyR2sa9no+j6OW+y2ltamfEZ2gLv8AQe/eq/8Awh3h3/oD2n/fFcV48nn1rxDLY2dpf3DaPa+fA9pCXCXrENHu9MKv5SGtODxBqnijUtMi0nUV0+2utIN7IfIWR1lDhCnzcDBJB+lHPLe4ckex1tzoel3lpBaXNjDLbwDEUbLkJxjj8KhsvD+h6feiWzsLaG6QZBQYYA8f41xX/CXavqekaZJbXc0d5Jpi3c8VjZrIQxJAZ2kOxEO08ZyefSqlv4g1OZ5PEkAT7T/wj+nX1zEq5Dx+ZI0qr6fLux+FHNK1rhyxvex39x4W0K7uJLifS7aSaRizuycsfWpRo+kxWB0oWlutrIS32fHDYIJOPyrkbzxHrd/BcXujyb7B9QFtALdY2neJEPmPEHIDnzBjHPyqSKqnxLfXA06a3mtLi/Wz1EebeWwgZJYygVX3fc6gNggHHpijnl3Dlj2Oxj8JaBDKksek2qujBlYJyCOhqe+8P6Rqdx9ovtPgnl2hd7rk4HasLwfrN/eX15YapcXX2qOKOUW95aLFIoJIJDISjoSBgjkd66+jnle9w5I7WM+x0PS9NSZLKxhgWcAShFxvHPX8z+dU/wDhDvDv/QHtf++K3KKOeXcOSPYz7vQ9Mv4IILuxhmigGIkdchBjHH5CmWXh3R9NuRcWenQQTAEB0XBwa06KOaVrXDlV72MebwpoNxO802lWzyyMWdivJJ6mrH9h6Z/Zn9m/YofsWd3k7flznP8AOtCijnl3Dlj2MeHwpoNvOk0OlWySxsGRgvII6Gpb7w7o+pXJuL3T4J5iAC7rk4FadFHPK97hyR2sc3qWn2Wh6fHHptpDbpd3cME6qvDozbSD+BNWP+EO8O/9Ai1/75q5q9tb3VvAtzOIVS5ikViQNzq4Krz6nitCq53bRi5FfVGfe6HpmopCl5ZQzLCNsYcZ2jjp+QrK09/B+m+IzptjLpsOshCDbpIPN29cYz9Diulry6P4NwR/FE+L/wC15DF9oN0LXy/m8w9t+fu59vap5pWtcrlV72O4k8JaBNK8smlWzO7FmYrySepqy2iaY+mLpzWUJs0O5YSPlBzn+ZNaFct8QpZIvCjASvFby3VvFdSI20rA0qrIc9htJBPoTRzy7i5Y9i3Y6H4YF151ja2JngbO6JgShHrg8VYuvD+iarN9suLC3uJJAP3pGdwxxzWVfaN4Y0i90+WCCCwvWSWG1W1Ty/OHlklWCj5lAGeeAQK4608QanZ+DtOh0u9uA1joUFw8VtZpIEYoSDM8hChSF6Kd3U+lHPK97hyR2semW2h6ZZ2k9rb2UUcE4xLGo4fjHNU/+EO8O/8AQItv++a5HUPFmtxNDqMk72umC0t53lt7ZLiKNmUM4nGfMQYPBAxjmrs3iHV7XxUVvLmSHTWvlt4Xjt0mtnQ4UKzqd6SljjnjpRzy7hyR7HTanY6DfJby6klnIg+SFpXAH0Bzz0qXTtC0nTZftGn2UELuuN8Y6qef8K8sYTajHoF/K1uEi0bUbhbX7JGYgyOvRSMDOR+Xua6PTdX1jUra6lt9Vs9Kt9KtbX93JAvlSFoVkZnP8KYbA24xg/Sjmla1x8qvex1D+EfD8js7aTbFmOSSvU1Ym0fSZLCHTZrWA2qN+6hbpu5PA9eTXEar4t1W31Jrqzu5p7OPVIrNljtFFsFaRY2UyMQ7OCTyuRnjHWoNLnu7LWR504vFl8TXUYEsKFkCwSHKHGQTgD6cdzRzy7i5I9jurbwxolncx3FtpsEc0ZyjqOQaW78NaLf3T3N1p0Esz/edhye1cnp3iLW/sfh3Wbm/hng1uTY1ksIAg3Ru67GHJ27cNnOeelHhzXNflPhW71HUYrmLW438yBbdUERERdSpHP8ADg5454xRzyve4ckbWsdjBoemW1jNZQWUSW03+siA4btzVQeD/DwII0m2yP8AZrboo55dw5I9jP1DQ9L1WRJL6yindF2qXHQelGn6FpelSPJY2UUDuu1ig6j0rQoo5pWtcfKr3sYh8H+HiSTpNuSeTwatz6HplzYw2M1lE9rDzHERwv0/OtCijnk+ouSPYyrTw1otjdJc2unQRTJna6jkcY/rSXXhjRL25e5udNglmkOWdhyTWtRRzyve4ckbWsZ8Wh6ZBp8thFZxLaSnLxAcMeP8BVRfCHh9GDLpVuGByDg1t0Uc8u4ckexnX+g6XqkyzX1lFPIq7QzjkD0/WlsND0zTDIbKyigMg2vsH3hWhRRzSta4+VXvYw/+EP8ADx/5hNv+R/xrYggitoI4IUCRRqFRR0AHQVJRQ5N7sFFLZBRRRUjCuZ8YWdtP/ZF1cXtvbfZr5CBOu5ZdwKlMepB4rpq5LxnAL2KzuLK/05L7TLsTJFeSARs20ja3PBwcj6VpT+JET+E5zS9MnsLrV7ebU7Kf+z7aOzWCBSsmzzAyNJnqQDjIzXqFebWkF9f3Wp65qlzpQumtUt0ttPlEmEEgO5jnk54r0mrrO7/ryJpBRRRWBqFFFFAFe9srbUbKayvIhLbTKUkjboynqDTb3TbPULMWl3bpLArIwQ8AFSCpGOmCAatVWv7sWNlJcFC+wDCA43EnAHtyRQBn23hTQrS9a7h02FZTvxnJVd/3tqk4XOTnAGc0WfhPQrBZlt9NhCzRGB1fLjyz1QBicL/sjirFrfXX24Wd9bxRSPGZY2hlLqQCAQcqCCNw+taNAGJB4U0CytbmBNOg8m5QRzCUl96jouWJOB2HQdqktvC+i2aIsNhGNswnDMSzGQKVDFiSTgEjntXK/EW4i1O+sPDci3zwSI93dGyt5JnUAFYshASP3h3Z/wCmdN07xXrGs2Phi3tJobO8vDPb6g1xAWeKWFfmAQkYJI6HsfagDqLPwhoFhdQXNtpsaTW7FoG3MfKyCCEyflGCeBx7U+08MaHaIq22nwBFWVAvLKFkxvUAnGDtHHTiuUh8SeI9R1Gw0e3urO3uTc3tvc3Zti6v5BTDKm4YJDYIzwc+lGh6zqd+un6Rpr2mnvN9tuJZhb7xiO4KBVTIGSWyTn+dAHUW/hDQLW3uYItNiEd1F5MoYsxaP+5knIX2HFaS2Vp9uF+sSG58nyRKOuzOdv0zXDWPibxBrWp6dp1vcWVq+28F5L5BkWRredYiUG4YDZJ5JxnvXR+Cbn7Z4M0y4MUUO+LPlxLtVfmPQUAa1rYWtlJcyW0KxvcymaZh1d8AZP4AD8Kr2Wg6Xp1y1xZ2UcMrBwWXPR33sPxbmtGigDDk8HeH5Vt1bTItsEPkIoZgDHnOxgD8y5J4ORzRP4fitNNli0KCztbo2yWiPMjOixKThdoIyBubA963KKAMK18I6TD4a0/Q5bdZraxRREeVYOB98EYKk5PIPc1PH4Z0SKCOBdNg8qOOWNVIyNsmPMBz13YGc9a1qKAM3SvD+l6K0j6faLE8gCs5ZnYqOi5Yk4GTgdK0qKKACiiigAooooAKKKKACiiigDE8U/8AIPtPa/tv/Rq1t1n6xfnTrSKYRLJvuIYsMem9wufwzmtCqfwolfEwoooqSgqOeCG6t5Le4iSWGRSrxuuVYHqCD1FSUUAYum+EtC0m4aey06OOUoYw5LMVQ9VXJO0ewxTJPBnh2YRh9LhKxwrbhMsFaNfuqwzhgO2c1tySRwxmSV1RF6sxwB+NCOkiB0ZWVhkMpyDQBizeDvD9w8TS6ZE3lRpEBlsMifdVhnDAdt2alfwvor6p/aTafGboyCUtk7TIOjlc7S3vjNa9chN44SC41SzFp5+oQX/2KytIn+e5bykfP+yBvOT0AH4UAbieHtJjhiiWxiEcUMlui8/LHIQXX6HAqG48J6Fdywyz6bC7QxpGvUAon3VYZwwHYHNZEnjSbTvGFjoOq2cca3FpG73cTkxxzuzBYzkdDsIDeuB3qrrPxAn0mG5mGlm5W31r+zXSJiXMYhErSAY5IGePagDel8HeH57qS5l0yJpHlE5yzbfMyDvC5wGyOoGasJ4c0iPUX1BLGNbppvtBkBP+s2lN2M4ztYj8agh8Qx3XiKxsLURzWt3p73qXCtnIDIAB7EPn8K26AMe18LaHZagb6206KO4+YhhnCFvvFVzhc98AZqzDounW8dhHFaRoungi1Az+6ypXj8CRV+igAooooAKKKKACiiigAooooAKKKKACiiigAooooAKKKKACuA8fWml6alneS6PFdw3N8rXqLAZHkAQjcMHggV39cp461S70+z0+3tb5dPW+u1glvmUEQKQTnngE4xk1rRb51YipblMHS7nwrNa340HRZ7G4EKl3ktmjBXevGSfXFek15pZ395De6poba4NctEtY7gXJwWicyAbCRwcjmvS6qstSaQUUUVgahRRRQAVHPBFcwPDMgeJ1Ksp6EVJUN3dR2drJcS52IMkKMk+gA7knigCG00y2spGlj815GXbvmlaRgvoCxOBVyqNrqJnuTbT2k1rMU8xVkKneuQCQVJHGRke4q9QBVi020g1K51COHF3coiSyFiSypnaOeABk9PWud1TwLp+oa5Z3yJ5Mazy3NyI5pEd5GjCBlKkbT8ozjGax/Fksknj+3s5E124tv7LMvkaTcvEQ/m43MFdc8cVT1porXWvDllK3idLGWxupWt7e4uHuN4eLHmeWxY43MOSQM0Ad5Z+HtKsGs2tbRY2s1kWAhmJXzCC5OT8xJAJJyagm8JaLNawW5tXjWB5HieGeSN0MhLPh1YNgknIzisHw7raaFZXsuvX1zZabLdldM/tiQicxhF3A7vmxu3Y3c4qBNniCTXtV1S+1YWljetaW9rps0qFFUL8+2L5nYls85wMUAddZ+H9L0+S1e0s0ha1ga3h2k/KjEMw685KgknmrOn2FtpdjDZWcXlW8I2ogJOB9TzXE2Xim9i03R7DSHOs3N1c3FqJ9QD2zR+VlsSDaSWAG0nAyRnjNW4/GWotbxaq+mW66LJeiyEguCZgTJ5Qk27cbd/GM5xz7UAdpRXCw/EVPt2kW1zZCH7Ss4vn8zItJIy6hTxzuaOQDp0rntY8UeI7uy1m6CraQf2NaXcMMU7CSNpJWxg4HzEDB54wPegD1uiuf0fW9RuNdu9H1Wytre4it47qNreYyKyOzLg5UcgofY5roKACiiigAooooAKKKKACiiigAooooAKKKKAM7WrCTUbKOGJlVkuYZiW6YSRWP6CtGsXxQ5TSYmVip+2WvIP8A02StqqfwolfEwoooqSgooooAzNWtpJpLSdbYXSQSFnt8gbsqQGGeCR6Ejqe4FLo9rJbR3LvALdZ5zIluCD5Q2gY44ySCxxxlq0qKACuAl8AtdX/iHVAsdrrE1+tzpt8py0YWJAAfRSwcMO4P0rv6KAOLXw5d69qV5ca9ZRww3ukQ2s0ccoYpMskjEqR6blINZmi+EvENslt/ajw3E8fiI30k6sB5kAt/KDkf3iQMj616PRQBw+ieEb7RPHsl1C6NoK2cq2qZ+aB5JEZowP7mVJHpnHpXcUUUAFFFFABRRRQAUUUUAFFFFABRRRQAUUUUAFFFFABRRRQAUUUUAFcn48uboWFjp9naafdy6hciDyL5SUYbSc8dMYz/ACrrK5Px+NPl0e3tryxuL24muAtnFbPsk80AnIb+HAB5rSl8aIqfCzhnu9c8MLf6W+kaDawRRxXNytnvDvGX27lJPJBGMGvZAcgH1ryHSrDQbvTJoTZXy3s0EF/511P5plUOBt3YGQpPIxzXr9a4hrTv/wAMZ0b6/wBdwooormNworiPGvxT0HwLqdpp+pJdSz3CeYRAgPlpnG45I7g8D0rs4J47m3iuIWDxSoHRh3UjINAElQ3drHeWslvLnY4wSpwR6EHsQeadcTx21tLPKcRxIXY4zgAZNUJfEGnQ6Hb6y8rCyuBEY32HJ80qE468lhQBLa6c0Fz9pnu5rqYJ5aNIFGxSQSAFAHOBk+wq9UFtdR3Xm+Wsi+VI0Tb0K5I7jPUe44qPT9SttUgkntHLxxzSQMSpHzxuUYc+6mgCP+yLf/hIBrO6T7SLX7LtyNuzduzj1zRNpFvPrtpq7NILi2glgRQRtKuVJz7/ACD9ak07UrbVbP7VaOXh8x48lSPmRijdfdTVugBGVW+8oP1Fc/e+E0m1Ke/0/VdQ0qe5x9p+yMm2YgYDFXVgGxgZGDwK27y6hsbKe8uGKwwRtLIQM4VRk8fQVlp4s0aTwofEy3X/ABKhEZTLsOdoOD8vXOeMdc0ARWHhDTtOfT5IHuS9lLNOHkk3tLJKCHZyepOSeMVCvgqyW6U/bL02CXX2xdOLr5Im3b8/d3Y3fNtzjPat6yu4dQsLe9t2LQXESyxsRjKsMg4+hovLuGwsp7y4YrDBG0shAzhVGTx9BQBzV98PNF1BNYWU3K/2rNFNMUkAKFDkBOOASWz67jVnVvBtjq11NM9zdQJPapaTRQlQrojFk6qSCCT0Pet+3njuraK4iOY5UDocYyCMipKAKK6VAmvS6wGk+0S2yWxXI27VZmB+uXNXqKytH8R6ZrsmoR2FwZH0+4a2uQyldjrwevUcHnpxQBq0VmaFr+neJNPN/pcxmthK8W8qVyynB61p0AFFVNN1K21azF3aOXhMjx5KkfMjlG6+6mgalanV20sOftawC4KbTjYWK5z06igC3RRRQAUUUUAFFFFABRRRQBn6zLZw2CvfRGWHz4gFH98yKFPXs2DWhWT4jtZrzSBFbxmST7RA+0eiyqSfyBrWqn8KJXxMKKKKkoKKKKAKd9evbNDDBB59xOxCIW2jAGSSecAfQ9RS2F6btZlkhMM8Enlyx7twBwGGD3BDA/jTryxjvVj3PJHJG26OWNsMhxjj8CeDxS2dlFZRMkZdmdi8kkjZZ29SfoAPoBQBYrz3xD4W0aTx3oCNaNtvnunuVE0gEhCbgT83rzxXoVU7nS7W61Ky1CVWNxZb/JIbAG8bWyO/FAHGT+KNT0aHX5orWz/sfQmFpDCA5mlYxxlOcnABcA8En+cT+PtT06x1GW8smuvJgSSGZLC4tkMjSCPyyJAScFgcryRnjNdg3h7TJLfVIJbfzIdTcyXSOxIclVTj04UdKpx+DNJEN3Hc/ar37VCIHe7uGkYRg5CqSeMHnI5zzmgDBi8Ya+bPU0j01724t4Y5YZk0+eBTufa67H5YqPmwp+YccGt3wlrsuuWl0011aXEkE2zMEUkLAbQcPFJ8yN17nI5oXwZpRguY53vbmS4VFaee6dpUCNuQK2crhueO/XNX9J0O00c3EkLzyz3LBpp7iUySOQMDJPYDsKANKiiigAooooAKKKKACiiigAooooAKKKKACiiigAooooAKKKKACvPfiF4h0CK5tNJ1Ga9t7pJllS5tgyvb8HDqcHd3GBXoVcf49uLqFNHhsmtYLi5vBEl1cQiQQnaxGM9CTx+Na0bc6M6nwnI+GW0RTqEGlXOoak0dmg+23QKrEolGIlUgY9a9erybQNd1PUVurfUNZivd1ikxhigVPJfzVVlfH8Q/XNes1eIvza/1+RNG1tAooornNjmPE/w+8N+L721vNZsPPnthtR1cpuXOdrY6jP8AM10scaRRrHGoVEAVVUYAA6AU6igCjrQJ0LUABkm2kwB/umvMrjQdQh+GeiXDa5qc6AacxsnSLYB5kXHCBsD69ua9booA8qd0OtMNelnXQf7VvhIWd1j83935Qcj+HG/GeM474qlowso7fSl1aS6Tw6bnUyrTNIoab7R+6Mp652byM9/fFexUUAeJWonj0jQYp5Vh0Qm/O7UvOVGl+0Ns8wqQd2zJG7vnvitzRdLk1rUdCtdXnu7u1/sy5cbjLEHHnIIywJ3HCngtyeDXqPWigDh9Ne5uPg3J9oaWWf8AsydCZCS7YVwM55JwBXLRWVyunt4W+zyfYZLddZ3bTt2eTkx/XzwGx6GvYaKAPENVuPM0KO2aMRXVtoNr9nNxLMZGcxEj7PEmPmBwC2eoGRgVtmw/tVfEupXhuZpoNGga2zI+0M9s28hQcEn6V6pRQB5DbPq9p4d1G2v2uW1Z7e0lE1tvANhuQOsIHKsg3hsfMeD3GLMkaPdanc+EpJ5NN0+CC9RY5HaN7hHYuiE9S0WQwHcjPNeq0dKAOc8Gma80251q48wPqlw1zHHJkGOHhYlwenyKGI9WNef20d/pct69jFKH1++vtNZlU/u5ftTmOU+wR5Tn/ZFex0UAeQ2FraadJDZ6mJIPDceq6isgyyR+YHUQiQj+HG/GeM49qktJEaTTP7elux4Y829Fo87yKGw6+RvP3sbd+zd7d8V611ooA8StRPHo+gRTyrDoh+3ndqPnKjS/aW2eYVIO7Zkjd3z3rqPAy3f/AAkNs93NLcH+xsJNLG6lk+0vsHzfN93HJ5Iwe9ei9aKACiiigAooooAKKKKACiiigDK8RXc9lo7T28myQTQruxngyKD+hNatUNZgtbjTHjvJjDBvjJfOMEOCPzIAq/VfZRP2mFFFFSUFFFFABRWVrSs32XzFneyEh+0LAGLEYO3IX5iueoHt2zTtEWRYLj5Z1tjMTbLPu3iPaOu7kDduwDzjFAGnWdpusQ6pdanbxRyK2n3P2aQtjDNsV8j2w4rRrhdM1SXQdf8AEkd1o+sSrdaiJ4ZbexeRGTyYlzuAx1U0Adn9stftX2X7TD9pxu8neN+PXHWkN/Zi4NubuDz1xmPzBuGenHXmvNv7KuTENPGi3P8Ab/8AbX2v+0vI+TyvP3+Z53THlfJtzntiqLW0VsmiWtxo8jamviEPJqQjUpLmVzuEmfmyMDb1GOQMUAenw6xataxz3Tx2fmSNGiTyoCxViOCCQc4z+NVrrxNY299f2EeZ72ytluXgV1UsrFgACxAz8vfGMj1rzifQruLT7V5dPvkuQl5GA2nC8hkD3DsI3j+8hYEEOCOD1qxq+kahLb61u0GSO9v/AA3BEgt4S6rMu/fHvGefmUDJ5A74oA9Ra9tUuUtnuYVuHGViaQB2HsOprM17xB/Ys+n28en3F9c38rRRRQMinKoXJJcgdAa5ZbBbbVtUh1Dw5cajqF1qiXFrciM7PKGzafOH3Nm1vlyOnAO6tbxfo02sa34aRPtiQRXUrTTWsjRtEPJcA7l5GTgfjQBo6T4kXUdSudNutPutOvoIlnMNyUO6NiQGDIxBGQRWrDe2tzC00FzDLEmQzpIGUY65IrzLUPDGrWVr4l0m3hvb64vIY5bbU5XaWSWFXG+2ZmOAwG7A4DBvXNVpdEuprPVLi3hvDbNHaJNDNZJYpchJgzRhONzbcrk8HcFyaAPVI9RsZovNivLd4+DuWVSOTgc59eKT+0rAiE/bbbE/ER81f3n+7zz+FeUX+nw61rHiK307Qp7aGVNK8y3a38tnAuGLMUHQbQeuOFz0qx4j8NTw65rMa2Nx9ju7eOOxjstNSZQApBjVj/qTvJbPA5znIoA9Se9tY7lLaS5hS4cZWJpAGb6DqaBe2rXZtRcwm5AyYRIN4HrjrXmOq6Rf22tmS30+7u7xntGaO6shPFcFAg3rOuDCVwc5OMjIBzViDTbu18apJa6bcSBtUeaVLuxBEStu3TR3S44IPCHJ5xgYoA76DV7Z7CC6unSzExIVJ5UBznGMgkH8DU89/Z2uPtF3BDnGPMkC9enX1wa8w0bS5NLjs5te0C7vrZtMa3hiW1Mxhk86RnUpj5d6snzdPl5IqzofhK4aULrmmC4ePw9HbqZkEgV98hKAnILBSo4oA9O60Vj+E4rmDwfosN4kiXMdjCsqyD5lYIAQffNbFABRRRQAUUUUAFFFFABXL6fq93rfi/VLA2tsdK0wqhaQZkafhgQOgA5rqK5LWPBt1PrE2raFrk+kXdwALgJGJI5ccAlT3x3rSny6pkTvpYyftT2ms+INIu9MsLe4kRbyK4tEAM0RlAG/jlgf616HXI6f4KksoL64utTl1HVrxUR7qcbQEVgdqgZwOK66nVcXsKmmtwooorI0CiiigAooooAKKKKACiiigAooooAKKKKACiiigAooooAKKKKACiiigAooooAKKKKACiiigAooooAxfFgJ8OT4BJ8yI8f9dFraqhrV8+m6TNdxxrI6FcK3Q5YD+tX6p/Cv67Er4mFFFFSUFFFFABRVS9vvsnlIkLzzzMVjiQgE4GSSScAD1+lLY3ovUkzE8MsT+XLE+Mq2AeoJBBBB/GgC1RRXm1nrWo6N4212+vLqSXQZNSWxkV2JFm5hiKOPRGLlT6EqfWgD0msiHwvolvqf9oxadEt1vaQPzhXb7zBc4DHJyQM8muM0rxXe6f4S0YfabHzrhJ3M1/O7MxWUgKqKC7fXoMVJbeOZrmCXW4tOO5dIt7yaIzsQE851kCr0yArEHGTwDQB6NRXE6v49+wPeG3ghkgS6gsoJ3dtrzOpdydoJ2qu08AknIp+l/ELTjBcf21cW9o8MwjSZQ4inBUNlNyg8cgjsR1oA7OivINUkubnU/F00Vh4ivLi3uitrcWF80cUH7iNgNnmDOCSxwpznv0rfvvHFzp+k2ElvdaXcs+mx3XmzSPvumxzsjQFlBx94jHOMcGgD0Cq97ZWupWctneQJPbyjDxuMgiuSfx40VnczyWQDPp1vfWEe/mcy/LsPuHKjjswqlffEaa01C9iW2t3j0+ZYJ4h5hmmbClzHhSuBu4BOTg9KAOz0vRdO0aORNPtVh81t0jZLM5AwMsSSePU1fri7HxndXPiw6TPDZ2wNxJCsE7vHcMig7ZV3Da4bAOFOQD7Gu0oAKKKKACiiigAooooAKKKKACiiigAooooAKKKKACiiigAooooAKKKKACiiigAooooAKKKKACiiigAooooAKKKKACiiigAooooAKKKKACiiigAooooAKKKKACiiigA60UUUAFFFFABRRRQBVvbFbwRMJZIJom3RyxY3LkYPUEEEdiP5UtlZJZRuBJJLJI++SWQjc7YAycADoAOB2qzRQAVlL4d0/wArV4ZYzNDq0pluo5DkElFQgegwg/GtWue1Hxnpum3lzbNDf3H2TH2qW1tXljt8jd87AdcEHAzgGgCraeANO06CxjsL7UbU2ls1oJI5V3SRM28qxKnueowfermjeD9L0MbbbzpE+yCy2zOGBiDuwB455cj6Yq9Ya7YalfT2lrNvkhiinJxw8cgJRlPcHB/Ks2bxxocGoW9nJPIJLi9ewibyzsaVcbhn0ywGfXigBLfwRpNr4bg0SBrlIreb7RDOJf3ySg5DhsdRnHI6cVp6To6aUk5+13V3PcPvlmuXDMxwAAAAAAAOgApl14h06z8Q2OhSyt9vvkeSFApI2qMkk9uhx64NalAHMXHgm3mv9QuYtY1e1XUJPNuILedURm2BP7u4cKOhpJPAmmbmW0uL2ygktI7KaC2lCrLEgIUEkFhgMRkEHmuoooA42bwmZte8OxC2xpuhQ/u7l5gXmIUBUKgdAVVyT3UYrRuvB9nc31zOl7f28N3Ks11awTBY5nGBk8bhkKAdpGcc10NFAHPDwhZ/2lFdSXt9LDDdG7itJJQYo5Tn5hxuxkkgbsD0roaKKACiiigAooooAKKKKACiiigAooooAKKKKACiiigAooooAKKKKACiiigAooooAKKKKACiiigAooooAKKKKACiiigAooooAKKKKACiiigAooooAKKKKACiiigAooooAKKKKACiiigAooooAytamaL7Kslw9tZvIRPOhwV4O0Fv4QT3+g707RJnmguP3zz26zFbeZ+sibRznuAxYA9wO/WtOigArzPXLqxstc1eRdR1Xw/qbPkJHCbiC/GwBXCFCpJ+6QCD8temUUAed6ndapo+naF4rbTGGoGw+x3tlBGeGdN0Y2joBKAvsHNU9b8IzfZ/DOixlmuUtrt2uAOBclVcOT7yc16hRQB5dpL3Wt+LPD/ia5s5oHu55Y1jkQgxRR27Lg+mZDIffIr1GiigAooooAKKKKACiiigAooooAKKKKACiiigAooooAKKKKACiiigD//Z"/>
          <p:cNvSpPr>
            <a:spLocks noChangeAspect="1" noChangeArrowheads="1"/>
          </p:cNvSpPr>
          <p:nvPr/>
        </p:nvSpPr>
        <p:spPr bwMode="auto">
          <a:xfrm>
            <a:off x="155534" y="-143533"/>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复旦大学 赵卫东</a:t>
            </a:r>
            <a:endParaRPr lang="zh-CN" altLang="en-US"/>
          </a:p>
        </p:txBody>
      </p:sp>
      <p:sp>
        <p:nvSpPr>
          <p:cNvPr id="9" name="文本框 8"/>
          <p:cNvSpPr txBox="1"/>
          <p:nvPr/>
        </p:nvSpPr>
        <p:spPr>
          <a:xfrm>
            <a:off x="802005" y="1271905"/>
            <a:ext cx="10721975" cy="5077460"/>
          </a:xfrm>
          <a:prstGeom prst="rect">
            <a:avLst/>
          </a:prstGeom>
          <a:noFill/>
        </p:spPr>
        <p:txBody>
          <a:bodyPr wrap="square" rtlCol="0" anchor="t">
            <a:spAutoFit/>
          </a:bodyPr>
          <a:p>
            <a:pPr fontAlgn="auto">
              <a:lnSpc>
                <a:spcPct val="150000"/>
              </a:lnSpc>
            </a:pPr>
            <a:r>
              <a:rPr lang="zh-CN" altLang="en-US" sz="2400">
                <a:solidFill>
                  <a:srgbClr val="0070C0"/>
                </a:solidFill>
              </a:rPr>
              <a:t>统计分析</a:t>
            </a:r>
            <a:r>
              <a:rPr lang="zh-CN" altLang="en-US" sz="2400"/>
              <a:t>：通过对样本进行整理、分析并就数据的分布情况获取有意义的信息，从而得到结论，对样本数值估计，</a:t>
            </a:r>
            <a:r>
              <a:rPr lang="zh-CN" altLang="en-US" sz="2400"/>
              <a:t>进行推断验证，选择行动方案。</a:t>
            </a:r>
            <a:endParaRPr lang="zh-CN" altLang="en-US" sz="2400"/>
          </a:p>
          <a:p>
            <a:pPr fontAlgn="auto">
              <a:lnSpc>
                <a:spcPct val="150000"/>
              </a:lnSpc>
            </a:pPr>
            <a:r>
              <a:rPr lang="zh-CN" altLang="en-US" sz="2400">
                <a:solidFill>
                  <a:srgbClr val="0070C0"/>
                </a:solidFill>
              </a:rPr>
              <a:t>高维数据降维</a:t>
            </a:r>
            <a:r>
              <a:rPr lang="zh-CN" altLang="en-US" sz="2400"/>
              <a:t>：高维数据降维是指采用某种映射方法，降低随机变量的数量，从而实现维度减少。</a:t>
            </a:r>
            <a:endParaRPr lang="zh-CN" altLang="en-US" sz="2400"/>
          </a:p>
          <a:p>
            <a:pPr fontAlgn="auto">
              <a:lnSpc>
                <a:spcPct val="150000"/>
              </a:lnSpc>
            </a:pPr>
            <a:r>
              <a:rPr lang="zh-CN" altLang="en-US" sz="2400">
                <a:solidFill>
                  <a:srgbClr val="0070C0"/>
                </a:solidFill>
              </a:rPr>
              <a:t>特征工程</a:t>
            </a:r>
            <a:r>
              <a:rPr lang="zh-CN" altLang="en-US" sz="2400"/>
              <a:t>：特征工程就是一个从原始数据提取特征的过程，主要包括特征构建、特征选择、特征提取。</a:t>
            </a:r>
            <a:endParaRPr lang="zh-CN" altLang="en-US" sz="2400"/>
          </a:p>
          <a:p>
            <a:pPr fontAlgn="auto">
              <a:lnSpc>
                <a:spcPct val="150000"/>
              </a:lnSpc>
            </a:pPr>
            <a:r>
              <a:rPr lang="zh-CN" altLang="en-US" sz="2400">
                <a:solidFill>
                  <a:srgbClr val="0070C0"/>
                </a:solidFill>
              </a:rPr>
              <a:t>模型训练</a:t>
            </a:r>
            <a:r>
              <a:rPr lang="zh-CN" altLang="en-US" sz="2400"/>
              <a:t>：在建模后需要进行训练，主要是</a:t>
            </a:r>
            <a:r>
              <a:rPr lang="zh-CN" altLang="en-US" sz="2400">
                <a:sym typeface="+mn-ea"/>
              </a:rPr>
              <a:t>训练</a:t>
            </a:r>
            <a:r>
              <a:rPr lang="zh-CN" altLang="en-US" sz="2400"/>
              <a:t>数据收集和训练过程。</a:t>
            </a:r>
            <a:endParaRPr lang="zh-CN" altLang="en-US" sz="2400"/>
          </a:p>
          <a:p>
            <a:pPr fontAlgn="auto">
              <a:lnSpc>
                <a:spcPct val="150000"/>
              </a:lnSpc>
            </a:pPr>
            <a:r>
              <a:rPr lang="zh-CN" altLang="en-US" sz="2400">
                <a:solidFill>
                  <a:srgbClr val="0070C0"/>
                </a:solidFill>
              </a:rPr>
              <a:t>可视化分析</a:t>
            </a:r>
            <a:r>
              <a:rPr lang="zh-CN" altLang="en-US" sz="2400"/>
              <a:t>：可视化分析是一种数据分析方法，利用人类的形象思维将数据关联，并映射为形象的图表。</a:t>
            </a:r>
            <a:endParaRPr lang="zh-CN" altLang="en-US" sz="240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854" y="1017789"/>
            <a:ext cx="4684438" cy="4761670"/>
          </a:xfrm>
        </p:spPr>
        <p:txBody>
          <a:bodyPr>
            <a:normAutofit lnSpcReduction="20000"/>
          </a:bodyPr>
          <a:lstStyle/>
          <a:p>
            <a:pPr marL="342900" indent="-342900">
              <a:buFont typeface="Wingdings" panose="05000000000000000000" pitchFamily="2" charset="2"/>
              <a:buChar char="Ø"/>
            </a:pPr>
            <a:r>
              <a:rPr lang="zh-CN" altLang="en-US" sz="2000" dirty="0" smtClean="0">
                <a:latin typeface="楷体" panose="02010609060101010101" charset="-122"/>
                <a:ea typeface="楷体" panose="02010609060101010101" charset="-122"/>
              </a:rPr>
              <a:t>数据可视化在机器学习中的作用</a:t>
            </a:r>
            <a:r>
              <a:rPr lang="zh-CN" altLang="en-US" sz="2000" dirty="0" smtClean="0"/>
              <a:t>：</a:t>
            </a:r>
            <a:endParaRPr lang="en-US" altLang="zh-CN" sz="2000" dirty="0" smtClean="0"/>
          </a:p>
          <a:p>
            <a:pPr marL="0" indent="0" algn="l" fontAlgn="auto">
              <a:lnSpc>
                <a:spcPct val="130000"/>
              </a:lnSpc>
              <a:buNone/>
            </a:pPr>
            <a:r>
              <a:rPr lang="zh-CN" altLang="en-US" dirty="0" smtClean="0">
                <a:latin typeface="楷体" panose="02010609060101010101" charset="-122"/>
                <a:ea typeface="楷体" panose="02010609060101010101" charset="-122"/>
                <a:cs typeface="楷体" panose="02010609060101010101" charset="-122"/>
              </a:rPr>
              <a:t>（</a:t>
            </a:r>
            <a:r>
              <a:rPr lang="en-US" dirty="0" smtClean="0">
                <a:latin typeface="楷体" panose="02010609060101010101" charset="-122"/>
                <a:ea typeface="楷体" panose="02010609060101010101" charset="-122"/>
                <a:cs typeface="楷体" panose="02010609060101010101" charset="-122"/>
              </a:rPr>
              <a:t>1</a:t>
            </a:r>
            <a:r>
              <a:rPr lang="zh-CN" altLang="en-US" dirty="0" smtClean="0">
                <a:latin typeface="楷体" panose="02010609060101010101" charset="-122"/>
                <a:ea typeface="楷体" panose="02010609060101010101" charset="-122"/>
                <a:cs typeface="楷体" panose="02010609060101010101" charset="-122"/>
              </a:rPr>
              <a:t>）视觉是人类获得信息的最主要途径；</a:t>
            </a:r>
            <a:endParaRPr lang="en-US" altLang="zh-CN" dirty="0" smtClean="0">
              <a:latin typeface="楷体" panose="02010609060101010101" charset="-122"/>
              <a:ea typeface="楷体" panose="02010609060101010101" charset="-122"/>
              <a:cs typeface="楷体" panose="02010609060101010101" charset="-122"/>
            </a:endParaRPr>
          </a:p>
          <a:p>
            <a:pPr marL="0" indent="0" algn="l" fontAlgn="auto">
              <a:lnSpc>
                <a:spcPct val="130000"/>
              </a:lnSpc>
              <a:buNone/>
            </a:pPr>
            <a:r>
              <a:rPr lang="zh-CN" altLang="en-US" dirty="0" smtClean="0">
                <a:latin typeface="楷体" panose="02010609060101010101" charset="-122"/>
                <a:ea typeface="楷体" panose="02010609060101010101" charset="-122"/>
                <a:cs typeface="楷体" panose="02010609060101010101" charset="-122"/>
              </a:rPr>
              <a:t>（</a:t>
            </a:r>
            <a:r>
              <a:rPr lang="en-US" dirty="0" smtClean="0">
                <a:latin typeface="楷体" panose="02010609060101010101" charset="-122"/>
                <a:ea typeface="楷体" panose="02010609060101010101" charset="-122"/>
                <a:cs typeface="楷体" panose="02010609060101010101" charset="-122"/>
              </a:rPr>
              <a:t>2</a:t>
            </a:r>
            <a:r>
              <a:rPr lang="zh-CN" altLang="en-US" dirty="0" smtClean="0">
                <a:latin typeface="楷体" panose="02010609060101010101" charset="-122"/>
                <a:ea typeface="楷体" panose="02010609060101010101" charset="-122"/>
                <a:cs typeface="楷体" panose="02010609060101010101" charset="-122"/>
              </a:rPr>
              <a:t>）可视化本身就是一种机器学习方法；</a:t>
            </a:r>
            <a:endParaRPr lang="en-US" altLang="zh-CN" dirty="0" smtClean="0">
              <a:latin typeface="楷体" panose="02010609060101010101" charset="-122"/>
              <a:ea typeface="楷体" panose="02010609060101010101" charset="-122"/>
              <a:cs typeface="楷体" panose="02010609060101010101" charset="-122"/>
            </a:endParaRPr>
          </a:p>
          <a:p>
            <a:pPr marL="0" indent="0" algn="l" fontAlgn="auto">
              <a:lnSpc>
                <a:spcPct val="130000"/>
              </a:lnSpc>
              <a:buNone/>
            </a:pPr>
            <a:r>
              <a:rPr lang="zh-CN" altLang="en-US" dirty="0" smtClean="0">
                <a:latin typeface="楷体" panose="02010609060101010101" charset="-122"/>
                <a:ea typeface="楷体" panose="02010609060101010101" charset="-122"/>
                <a:cs typeface="楷体" panose="02010609060101010101" charset="-122"/>
              </a:rPr>
              <a:t>（</a:t>
            </a:r>
            <a:r>
              <a:rPr lang="en-US" dirty="0" smtClean="0">
                <a:latin typeface="楷体" panose="02010609060101010101" charset="-122"/>
                <a:ea typeface="楷体" panose="02010609060101010101" charset="-122"/>
                <a:cs typeface="楷体" panose="02010609060101010101" charset="-122"/>
              </a:rPr>
              <a:t>3</a:t>
            </a:r>
            <a:r>
              <a:rPr lang="zh-CN" altLang="en-US" dirty="0" smtClean="0">
                <a:latin typeface="楷体" panose="02010609060101010101" charset="-122"/>
                <a:ea typeface="楷体" panose="02010609060101010101" charset="-122"/>
                <a:cs typeface="楷体" panose="02010609060101010101" charset="-122"/>
              </a:rPr>
              <a:t>）可视化可以作为数据预处理的方法或者是机器学习过程的表示方式。</a:t>
            </a:r>
            <a:endParaRPr lang="en-US" altLang="zh-CN" dirty="0" smtClean="0">
              <a:latin typeface="楷体" panose="02010609060101010101" charset="-122"/>
              <a:ea typeface="楷体" panose="02010609060101010101" charset="-122"/>
              <a:cs typeface="楷体" panose="02010609060101010101" charset="-122"/>
            </a:endParaRPr>
          </a:p>
          <a:p>
            <a:pPr marL="0" indent="0" algn="l" fontAlgn="auto">
              <a:lnSpc>
                <a:spcPct val="130000"/>
              </a:lnSpc>
              <a:buNone/>
            </a:pPr>
            <a:r>
              <a:rPr lang="zh-CN" altLang="en-US" dirty="0" smtClean="0">
                <a:latin typeface="楷体" panose="02010609060101010101" charset="-122"/>
                <a:ea typeface="楷体" panose="02010609060101010101" charset="-122"/>
                <a:cs typeface="楷体" panose="02010609060101010101" charset="-122"/>
              </a:rPr>
              <a:t>（</a:t>
            </a:r>
            <a:r>
              <a:rPr lang="en-US" altLang="zh-CN" dirty="0" smtClean="0">
                <a:latin typeface="楷体" panose="02010609060101010101" charset="-122"/>
                <a:ea typeface="楷体" panose="02010609060101010101" charset="-122"/>
                <a:cs typeface="楷体" panose="02010609060101010101" charset="-122"/>
              </a:rPr>
              <a:t>4</a:t>
            </a:r>
            <a:r>
              <a:rPr lang="zh-CN" altLang="en-US" dirty="0" smtClean="0">
                <a:latin typeface="楷体" panose="02010609060101010101" charset="-122"/>
                <a:ea typeface="楷体" panose="02010609060101010101" charset="-122"/>
                <a:cs typeface="楷体" panose="02010609060101010101" charset="-122"/>
              </a:rPr>
              <a:t>）机器学习的结果也可以用可视化的形式表示。</a:t>
            </a:r>
            <a:endParaRPr lang="zh-CN" altLang="en-US" dirty="0" smtClean="0">
              <a:latin typeface="楷体" panose="02010609060101010101" charset="-122"/>
              <a:ea typeface="楷体" panose="02010609060101010101" charset="-122"/>
              <a:cs typeface="楷体" panose="02010609060101010101" charset="-122"/>
            </a:endParaRPr>
          </a:p>
          <a:p>
            <a:endParaRPr lang="zh-CN" altLang="en-US" dirty="0">
              <a:latin typeface="楷体" panose="02010609060101010101" charset="-122"/>
              <a:ea typeface="楷体" panose="02010609060101010101" charset="-122"/>
              <a:cs typeface="楷体" panose="02010609060101010101" charset="-122"/>
            </a:endParaRPr>
          </a:p>
        </p:txBody>
      </p:sp>
      <p:sp>
        <p:nvSpPr>
          <p:cNvPr id="6" name="矩形 5"/>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7" name="直接连接符 13"/>
          <p:cNvCxnSpPr/>
          <p:nvPr/>
        </p:nvCxnSpPr>
        <p:spPr>
          <a:xfrm>
            <a:off x="608854" y="770789"/>
            <a:ext cx="1077393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pairs"/>
          <p:cNvPicPr/>
          <p:nvPr/>
        </p:nvPicPr>
        <p:blipFill>
          <a:blip r:embed="rId1" cstate="print"/>
          <a:srcRect/>
          <a:stretch>
            <a:fillRect/>
          </a:stretch>
        </p:blipFill>
        <p:spPr bwMode="auto">
          <a:xfrm>
            <a:off x="5532872" y="888743"/>
            <a:ext cx="5642133" cy="5285036"/>
          </a:xfrm>
          <a:prstGeom prst="rect">
            <a:avLst/>
          </a:prstGeom>
          <a:noFill/>
          <a:ln w="9525">
            <a:noFill/>
            <a:miter lim="800000"/>
            <a:headEnd/>
            <a:tailEnd/>
          </a:ln>
        </p:spPr>
      </p:pic>
      <p:sp>
        <p:nvSpPr>
          <p:cNvPr id="9" name="矩形 8"/>
          <p:cNvSpPr/>
          <p:nvPr/>
        </p:nvSpPr>
        <p:spPr>
          <a:xfrm>
            <a:off x="608854" y="187326"/>
            <a:ext cx="3494617"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1" name="TextBox 5"/>
          <p:cNvSpPr txBox="1">
            <a:spLocks noChangeArrowheads="1"/>
          </p:cNvSpPr>
          <p:nvPr/>
        </p:nvSpPr>
        <p:spPr bwMode="auto">
          <a:xfrm>
            <a:off x="564629" y="169783"/>
            <a:ext cx="228409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a:t>数据可视化</a:t>
            </a:r>
            <a:endParaRPr lang="zh-CN" altLang="en-US" b="1" dirty="0"/>
          </a:p>
        </p:txBody>
      </p:sp>
    </p:spTree>
  </p:cSld>
  <p:clrMapOvr>
    <a:masterClrMapping/>
  </p:clrMapOvr>
  <p:transition>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5655" y="574675"/>
            <a:ext cx="4539615" cy="57340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25603" name="TextBox 5"/>
          <p:cNvSpPr txBox="1">
            <a:spLocks noChangeArrowheads="1"/>
          </p:cNvSpPr>
          <p:nvPr/>
        </p:nvSpPr>
        <p:spPr bwMode="auto">
          <a:xfrm>
            <a:off x="908050" y="559977"/>
            <a:ext cx="432562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a:t>
            </a:r>
            <a:r>
              <a:rPr lang="zh-CN" altLang="zh-CN" b="1" dirty="0" smtClean="0"/>
              <a:t>常用分类</a:t>
            </a:r>
            <a:r>
              <a:rPr lang="zh-CN" altLang="zh-CN" b="1" dirty="0"/>
              <a:t>算法</a:t>
            </a: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8" name="直接连接符 13"/>
          <p:cNvCxnSpPr/>
          <p:nvPr/>
        </p:nvCxnSpPr>
        <p:spPr>
          <a:xfrm>
            <a:off x="1849967" y="1128784"/>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5606" name="矩形 1"/>
          <p:cNvSpPr>
            <a:spLocks noChangeArrowheads="1"/>
          </p:cNvSpPr>
          <p:nvPr/>
        </p:nvSpPr>
        <p:spPr bwMode="auto">
          <a:xfrm>
            <a:off x="5879452" y="1360497"/>
            <a:ext cx="4699000" cy="95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p>
            <a:pPr marL="381000" indent="-381000">
              <a:buFont typeface="Wingdings" panose="05000000000000000000" pitchFamily="2" charset="2"/>
              <a:buChar char="Ø"/>
            </a:pPr>
            <a:r>
              <a:rPr lang="zh-CN" altLang="zh-CN" dirty="0" smtClean="0"/>
              <a:t>分类</a:t>
            </a:r>
            <a:r>
              <a:rPr lang="zh-CN" altLang="zh-CN" dirty="0"/>
              <a:t>算法</a:t>
            </a:r>
            <a:endParaRPr lang="zh-CN" altLang="zh-CN" b="1" dirty="0"/>
          </a:p>
          <a:p>
            <a:pPr marL="381000" indent="-381000">
              <a:buFont typeface="Wingdings" panose="05000000000000000000" pitchFamily="2" charset="2"/>
              <a:buChar char="Ø"/>
            </a:pPr>
            <a:r>
              <a:rPr lang="zh-CN" altLang="zh-CN" dirty="0"/>
              <a:t>分类与回归的区别</a:t>
            </a:r>
            <a:endParaRPr lang="zh-CN" altLang="zh-CN" b="1" dirty="0"/>
          </a:p>
          <a:p>
            <a:pPr marL="381000" indent="-381000">
              <a:buFont typeface="Wingdings" panose="05000000000000000000" pitchFamily="2" charset="2"/>
              <a:buChar char="Ø"/>
            </a:pPr>
            <a:r>
              <a:rPr lang="zh-CN" altLang="zh-CN" dirty="0"/>
              <a:t>决策树原理</a:t>
            </a:r>
            <a:endParaRPr lang="zh-CN" altLang="en-US" dirty="0"/>
          </a:p>
        </p:txBody>
      </p:sp>
      <p:sp>
        <p:nvSpPr>
          <p:cNvPr id="25608" name="AutoShape 4" descr="data:image/jpeg;base64,/9j/4AAQSkZJRgABAQAAAQABAAD/2wBDAAgGBgcGBQgHBwcJCQgKDBQNDAsLDBkSEw8UHRofHh0aHBwgJC4nICIsIxwcKDcpLDAxNDQ0Hyc5PTgyPC4zNDL/2wBDAQkJCQwLDBgNDRgyIRwhMjIyMjIyMjIyMjIyMjIyMjIyMjIyMjIyMjIyMjIyMjIyMjIyMjIyMjIyMjIyMjIyMjL/wAARCAEsAZIDASIAAhEBAxEB/8QAHAABAAIDAQEBAAAAAAAAAAAAAAUGAQMEBwII/8QAThAAAQMDAgMEBgYGBwYDCQAAAQIDBAAFEQYhEjFBE1FhcQcUIjKBkRUjQlJioRZDcoKSsRckM1Njc8EIJSY0ssJEotE1NlRWZHSDk7P/xAAYAQEBAQEBAAAAAAAAAAAAAAAAAgEDBP/EAB8RAQEBAQACAwEBAQAAAAAAAAABEQISIQMTMVFBIv/aAAwDAQACEQMRAD8A99pSlcGlKUoFKUoFKUoFKUoFKUoFKUoFKUoFKUoFKUoFKUoFKUoFKUoFKUoFKUoFKUoFKUoFKUoFKUoFKUoFKUoFKUoFKUoFKUoFKUoFKUoFKUoFKUoFKUoFKUoFKUoFKUoFKUoFKUoFKUoFK1uvNsNF11xDbadypagAPiar0v0haPguFuRqS1pWOYEhKsfw5rcostKp49KeiP8A5iiAdFELCfnjFSEDXOlrmsIh6htjqzsEiSkE/AkUyiwUrAUFAEEEHkQdjWawKUpQKUpQKUJriuN2t9nimTcp0aGwP1j7oQPz50HbSqWr0l2qRtZ7debxnkuFBV2Z8QtfCkjxBNfH6Y6mcP1WhJYT3vXKO3+WSarxou9KpH6YaoR/aaEkEdSzc46/yJBr6HpJhRtrzZb7ace85IglxsePG2VDHicU8aLrSo603+036P29puMWa2OZYdCuHzA3HxqRqQpSlApSlApSlApSlApSlApSlApSlApSlApSlApSlApSlApSlApSlApSlApSlApStUiQ1FjOyH3EtstIK3FqOAlIGST8BQc13vFvsVucuFzlNxorfvLWevQAcyT0A3NVBV41Vqbe3M/o9a1bplS2w5MdHelo+y3n8WT4Vz2SO7qyc1qy8Nnssk2iE57sdro6of3qxvn7IwBVtOdtjv8AnXScs1V0aDsjrgfuwk3uSP110fU9g/hRshPwFTkS2wICAiHBixkDklllKB+QrrIOcYOe6sb8sHNXGxg1wTrJabkjhnWuFJH+NHSo/MjNd9YqsVIq40RDgLLunbhPsLuc8MJ7iZJ8WV5Sfhit7err1pwhGq4aJFvG30xb0nhQO95ndSPFScjyqwVg4IIO4O1PCVXjqZjSWZcZuRHeQ8y6kLbcbUFJWk8iCOYrbXnEX/gO/MFglOmrm+GnGPswJCz7K0dzazsRyBIPWvRxXDrnKizClKpmuZcibIt2lYLy2XbqVrlvNnCmoiMdpg9CokIB8TWSaxpm6oul/mvW/SfZNxWVluTen0cbaFDmhlH6xQ6k+yPGsQdF2mNJE6chd2uZ3VNuRDzn7oPsoHgkCpyJEjwIbMSIyhmMygIbbQMBKRyAraa6yYn9Dyx07qxUTedTWawKaTdJyGFuglCAhbilAczwoBOOmcYrfCvNuuT3ZQ5jb6iwiQODJCm1EhKgeRGQRtyI3xVKjurAJHI48qjZOobREuKbfIntNSlOoZCFAjK1gqQnOMZIB2z/ADFb5FzhRrjEt70lCJksLLDJzxLCBlRHgB31sXEXc9H2a5yPXBGMK4p3RPgq7B9J7+JPPyOa1M6kvOknENalcTcLOohKbw03wLYJ2HrCBtj8adu8VYzXw42h5tbbqErbWkpUhYyFA8wR1FbeZY3xlTrbiXW0uIUlSFAKSpJyCD1Br7qh6OcXp+/y9IrUpUHsfXbUVKyUNFWHGc9yFEEfhUO6r5Xm6mXHMpSlYFKUoFKUoFKUoFKUoFKUoFKUoFKUoFKUoFKVjNBmlRV51JZdPtBy7XOLDBGUpdcAUryTzPwFV9XpDEof7m0zfriD7rvqojtH950pP5VsloutKpH6U6vcA7PRTTX+fd2v+0Gn6VaubH1miUuY/uLs0f8AqArfCi70qlD0jxouPpqw321Ae869E7VoePG2VbeJFWS032032N6xarjFmtdVMOhXD5gbj41llgkaVjNZrAqn+lFak+jy6NpUUh/so61A8kLcSlX5E1cKidT2RGotM3G0LVwetMKbSv7iuaVfBQB+FbP0aw2hlAabSEtoHAlI5JA2A+VeZSrhNF/v0B71mJYnrwhqbcm3N0BbLYS0nqhKjgKWOXEMYySLnpa9LvNnHraC1c4ivVp7B95t5Ox+CveB6g11/Qtv7O5Nqjhxu5LK5aHCVJcJQEHboOFI2HnXWMkQWoLxa4lmu2n4xealMW17gaTHdCEpDRIw5w8PL8WfjVbu02UdAv6f9ckeuRG3Q88HCHFR2mw4lRVz9oLaSfM+Neh/Rcf6DNmWp9yGWDHIceUpRQRjBUd84OM1yv6btUh2a65HUXJkRMJ9QWQVNJzgDuO/Mb8u6qVIqdz9IEqBfXoceMy5HhLbZdZMaQt58lKSotrQktpwFclHfB5ZFbputrkxqYRo8aLItaJ6ITymmHytsqITxKdwGgcn3RxHbBINWCXpS0zLgZjrcgLXwF1tuU4hp4p90uNpISsjA3PcO6tEjRNklXAzXW5ZX6wJSW0y3A0h7IVxpbB4QokbnG+T31slVJUXF1RfVTYr8qJbRa5N0dtqA2tztyoKWEr39kA8GCOfXwr70rqu5Xe7OwbrHiRH+zU4IvZvNPNFKsFJ7QcLmxzxIOBttvU99AW4sR2exWW2JhnNjtDs6SoknvGVK25b1ptmlrXaJYkxUSStCC2yl6S46hhJ5pbSokIBwOXQAVWVWVq1tHblaGvjTuAkQnVgn7KkjiSfgQD8Kt1lkOS7Fb5Lv9q9GacX5lIJqj6vWu7CPpKErMy7HhfKf1EQEdq4e7I9kd5VXobTaWWkNoTwoQkJSB0A2FcvlqO/191RZmEel0dp+ssWGT5PjjH5pq9VU9bWibIbhXy0NdrdbQ4p1tnOPWGlDDrPmoDI8QK58/qUmawa4rRd4d9tjU+A72jLm2CMKQoc0KHRQOxFdtdZGSKXqO4w7Zqbtl3ten5q4QQ3OfaQ5GkJ4yeAhX20HJxlJIV1xXJHlojWe06sVGajMxHHmZZjMltD0VxZy8lB3AKghzB71c81fVJSoYUkKHcRkUIBGCAR3Gtxcjze5WR2dCsaJQDdwu9wkSnD1bcVGcLQ/cCWx8DX1bp67/qfT1/daU2X5D0ZtChggNxl9pt4uFfwSK9FIBIyBty8KxhO3sjbltyqpFSFKVzzp0W2QXps19DEZlPG44s4CRVLQ0rK/SdpdLe60RZq3MdG8IG/72PlV/qk6Kt8qfcJmrbjHcjvTW0sQYzgwtiKk5HEOilk8RHTYVdq83d2uNu0pSlQwpTNM0ClKUClYyDWaBSlKBSlKBSlKBSlKBSlKD4ddQw0t11aUNoSVKWo4CQNySe6qG5fb1rFShp942qxZI+lFthT8rv7BCtkp/Grn0FbNXKVqLUkPSQUoW9LPr904TjtGwrhbZz3KUCT4JqxJSlCEoQlKUpAASkYAHQAVfMZahbTpSzWd0yGIgenK3cnSj20hZ7y4rf5YFTROTvvQ1DXfU0CzyW4jjc2VMcR2gjQYqpDoRnHGUp5Jztk9a6QiYrFRrV/tj9iXekyQILbaluLUCko4feSpJ3CgQQRzztXTGnMTLczPaUoR3WQ8lSxg8JGckdNqqLjoG3IkVAXPSFouMj11DSoFyTuifAV2D6T4qGyvJQIrbY9TRb/AJMSFdGmi2HUPSoSmW3EnkUKOys5zt03qZrc1Umq/E1NdNMSG4mq3USrc4oNs3ptvg4FE4CZCBsjPILHs9+KvgIO43B61XpEdmXGdjyWkOsupKHG1jKVJPMEd1RWhZL1tm3HSUl5botoQ9BccOVLiLzwpJ6lBBTnuxXL5OM9xPXOLvSlK5JVPUelZD9w+ntPyG4d7SgIcDoPYzEDkh0Du6LG48RUbB1jGM1FsvcZ2yXZWwjzDhDp/wAJ33Vj458Kv1clxtkG7Q1RLjDYlxlc2n2wtJ+Bq51gj+gPQ8vGsVCq9HLEJRVp693aypP6hp4PsfBt0KA+GK1qsWu43ssX+yzUjkqVb1tK+JQsj8q6TuKlTprFQPqHpDPs50qkffBkk/Kvoab1rLGJWp7dCT/9BbuJX8TiiB8qrz5VOomlrS22pxakpQncqUcAeZqsr1U9eXlQdIw/pR8K4FzlZTCjnvU59sj7qM576pfpNt8PR8/TUy7Tp98Q9NJlt3BwLbUykDIDSQEj3s8uYr3OG3GREZTEQ0mMEAtJaACAk7jAG2Knr5PXpl7QumNLNWBD8l+SuddphCpk5wYU4RySkfZQOiRVhpSuNuoKxis0rBUbzo576TcvWnJqbbdHd5Da0cUaZ/moHJX407+dRStYLtCux1Xa5FncBx60lJfiL8Q6kez5KANeh1x3S4QrVbJM64PtsQ2EFbq3PdCf9e7HWr56oh4VxhXJlL0CZHlNK91bDqVg/I10EEcwR5149oiNZ/Sf6Qb3c12RiJZ4kcNstR09gta1K2WtbZB4sJV12yB5+kH0aW1H/LXnUUbuDV1c2+ea6ecn6qdJjc8gTWmTKjwmlOy5DMdtIypTywgAeZqN/o1gL/5i+6lkf5t1c/0xXXD9G+kYbgd+hGJLwOe1mKVJVnvy4TT7Y3zQh1pHuCzH01BlX6TnHFGSUR0H8byhwgeWT3VIW7R0y4Tmbnq2UzLeZUFxrdHBEWOroo53cWPvK2HQVcm2m2m0ttoShCRhKUjAA8BX3UdfJam9WsAVmlDXNjBOKrF61zbrXNVbITMi7XgD/kIKeNSPFxXutj9o/CuDUN3n3q9OaYsclcUMoCrpcUe9HSoZS03/AIqhvn7I354qQtFmt9hgJh22MlhkHKsbqWrqpSjupR7zVzn+s1ErGubzvKuUGwMH9VAb9Zfx3Fxfsj4J+NajoWJI3ul5v9yV/j3JaEjyS3wgVaSaxVyEVX+jnSn2rYpavvLlPKV8yrNBoCzM7wpF3gudFxrm8CPgpRH5VaaxVYuRWk2zV1p9q1apM9A/8NemAsH/APK2AoeeD5V1xfSB6g8mLq22rsrqiEol8faw3T4OgeyfBYHnUya1vMtSGVsPNocacSUrQtIUlQPQg8xS8St8dT6FpcQlaSFJUMgg5BHfX1XmrTj3o7lIdaWtzSTrgS8wslRtqlHAWg8+yyd0/ZzkbV6SkhQBBBB3BFceufGpsz9ZpSlSwpSlApSlApSlBQ4n1fpR1KhzZbsOE41nq2AtJx5Kz86sZqG1pbpkWXC1VamFyJduSpqVGR70mKrBWlPepJAUkeBHWu623OFebczPt8hEiK8nKHEHn4HuI6jmK6z3GY6qqMy5taZ1XcplzZl+pXFpjsZTMZbyUKbCkltQQCQd+IbYOTVuoCU7gkHvBq8VIod0c1BfITMyHYY6baO3f9WlySw66cfVuLSEHxUEHfPDk7V32Z19egoVvmRXUTnLSrEeOSpSkhATspSQlKyCPZPInrgmrX1zQknqaqRUijaQUj6XbbtEq9P21EMolpuYcAaeTwhtLYWlIBxx5CPZwB4Vd6yVE8yT5msVsXJhUBBw56XB2fNmxEPEdOJ/KAfko1IXm8wrDbVzpzhS2khKUpGVurPJCBzUonkKzoizzYjEy83dsN3a7OB15oHPq7aRhtnPXhBOfEmo+S5MT3f8WylKV53MpSlApSlApSlB+dv9pKRxXewxQfcjuuEftKA/7TXoHoR1P+kGgGIzznFLth9Vcydygbtn+Hb92pfXmiLLqO2XCfLtyJFzbt7rUZ1alfVkJUU4AOPeNdegoVqZ0hapttgRIplwmXHVMMpQVq4BnJA33J51e/8AIs9KUqApSlBg1+c/T/cdULubECTGMfT4PFGLawoSFgZKl45EZ2B5c+tfoxRwM5qj6bbTqzUVw1VISl23oSu32pCxlKmgfrXcHb21DA/CnxqufXsQP+z/AGcQPR+uepOHLhKW4D+BHsJ/MKPxr1eueFBi26G3EhR248ZsYQ00nhSkZzsOnOuist2hSlKwKUpQK1vvJjx3Hl+42krV5AZrZXw62l1tTaxlCwUqHgaCh+j9onR8W4u7y7qpdwkr6qW4on8k8IHgKs1VbQThjWBVgkHE2yOqgvJPMpBJbX5KQQQfOrTXZOKZrfUMu1vxI1umsR5DTa7g+l1aE9qy3t2Q4jzWSRtv7NSE3ViW5ERi2WqZdVy4frrIjKQkFrIG5WQBsR58q3L0papV2m3K5w4txekFAb9ajIcDDaE4CE8WepJJ2yT4VAJ0ndIV8jMWm7SoMViC8hqSIzbiUJU+FJZKVbHhBPCdiMCqUkHNZNSwhu326e827A9dXJQUI9XbPGMqCzniBQRjB38q1r1omPHCmbVcp8eLGZeny0dn/VwtAX7QyCtQSeJQQNs+NdsPSkaA280xId7Ny2i34WApQAK1FwnqolZJrhkaJdUhxiJfZUSJKYaYnMoYQr1gIQG+JKju2opGDjP5Vq/bNx1bxfSTUeHPTHhONNuXBhbQTxLLakhIVknIWM7bDPXFWxWyiO4mq+9pZlyFdYqZKm27hJaf2QD2XZhsBI33H1Q38asCjlRPec1UXJWmTFYnRXYklAcYfQWnEEZBSoYI+Rrk9Gsx6ToiIzIWXHoLjsFSzzUGnChJPjwhNbbpco1mtcm5S1hEeK2XVk9cdB4k4A8TWfR9a5Fp0ZAamI4Jj/HKkIPNK3VlZSfEcQHwrn8v4jtaKUpXBBSlKBSlKBSlKDBqnXPRciNcXrtpWY1bZrx4pMV1BVElK71pG6F/jT8QauVK2XB52rWRtJDOqrVLszgODI4C/EV4h1I28lAGp6Fc4FzaDsCdGlNnkph5KwfkaspSFJKTuCMEd9Vuf6PtJXJwuyLBCS6dy6wjsV/xIIP510nyNlx1FKhzSoeYrHCo8kqPkKh/6MbGj/l5d6j/AOVdXv8AVRp/RhYF/wDMv3iT39rdH9/koVX2RXk6LhebXaWi7cbjEiIHV55KfyJyahU6qmXvDelLNIuBVynSkqjRE+PGocS/JINWS3aD0ranA7DsMFLw3Dq2g45/ErJ/OrDisvy/xl7rze4ejGbeYZm3DUcn9I2zxw5cfLbENQ+y23nkeqieI/lXlUz0nekvQV3Xar461JW1yEtkKDieikrTgqB781+nsVXdY6LtOtbOqBc2vaTksSEAdoyrvSf5jkaidf1Ksei/0lztfrmIkWVMRERIK5LbxUgqJ2SEkZzgE8+lekivN9P+iWJp6xxW7ddZcG9sgly4xFYDpJzhbaspWkcsEZ8ak/0ovemvY1Zbe1hp2+l7YhS2gO91rdbfmOIVlkv4LrSuWBcYd0homQJTMqM4MpdZWFJPxFdVSFKUoFKZqLu+o7NYW+O63SJDB5B50JUryHM/AUEmoBQIO4Oxqo+jFRRoOHEUcrguvwz4dm6tA/ICtX9I8OZtZbJe7sPsusQy00f33SkVA2FzW9tF0TEsFtjtTbg7NbM64ZLQcxlJS2k53BOc9auc3B6lSqGV+kF/3rlpyKP8KI87/wBShT1XXJ3OqrYnwTZ8/wA3aeFF8pVDLOvEbo1JZ3COjlpUnPydrPr/AKQo+CW9NTUjmEqfYUfmFCnhR2a6nSXY0TTVscLdxvayx2iebEcDLzvwTsPFQqzW+DGtlvjwIbQajRm0tNIH2UpGAK82gXHUNu1Xcb/e9JypLshpEdg26S0+IzCdykAlJJUolROO4dKscX0laZceEebLdtUg7dldI64x+ahw/nS82C30rW0+1IaS6y4hxtQylaFBQPkRWyoClKUClKE4oFR90vdqsrBeudxiw2x9p90Iz5Z51y6j1BabFbybpLU124LbTTOS+6ojGG0p9oq8uVfky5aN1LM1umyqhT3J8o9owmarLvYknhW4ckDA577EEVU539Hsd711aLxrKC/oUSrlqA/UPNtMlMeUwNyHFKxjh5pWBty5GrvZdTQL2tyMjtItyZ2kW+SOB9o+Keo7lDINPR76PbdoS0dk1wv3F8AypZG6z91PckdB15mpq/aVs+pGkJuUQLdb/sZDai28ye9C04UPniqnUlHzWKgV6c1faf8A2Vfo91YHKPeGuFwDweb3P7yfjWr6X1TE2n6Kkufjt01p5J+CigirnUVKsdYqtfpXMBwvR2pkq7hESofMKxX0L/f5AxD0Pdys8jKeYYR8TxE/lV7FSxYq4rpd7fZISplyltRWB9pw4Kj3JHNR8BvUai266uvsvPWmwsHmWOKY/wDAqCUDzwfKpaz6FtVrmi4yVP3S6/8Ax1wX2jifBA91A/ZAqb8khe5/iGttpn6xuMa53eK5CsUZwPQ7e8nDspwe668n7KRzSj4nur0CsAYrNcOura526UpSsClKUClKUClKUClKUClKUClKUClKUClKUDFYI2rNKCpz9CxRMcuWn5bthuazlbsRILLx/wAVk+yvz2PjXMNX3PTxDWsbb2DA2F2gBTsVXitPvtfHI8autfJAIIIyCMEd9bv9GqJMjTorcqJIafjuDKHWlhSVDwI2NQN91rb7RMFtjtv3O7qGU2+EkLcA71n3W0+KiKpKra3dtUSP0GffsttQtbdznw14ZkL5FDLR9krHVwAY8auVmsVtsEMxbbGS0lR4nVk8TjquqlqO6ie81U5ZqJXD1bqH2rtdhZIiv/A2k5dx3LkEc/2APOuu1aQsFmcL0O2M+sn3pL2Xnlea15NTlVjUN41DapbHqNstciJIfajNLfmOIXxr23SEEAZzvk1eCzEk8yT51iqwrWDNquHqWpHbdbHBGbe4xJKkKWta08KSQCRhIOcdalJmo7JAuEe3y7rDYlyQCyyt0BSweWPPpnn0rRJ1io+8PXZiMldoiQpDoJK0y31NAJxzBSlWTnpUFbdYqas0e7anVabRDmNoXFUiWtalkjJBBSMYGOWa1S21g1EztU2C2ttrm3iEwh1tLralujC0KOAoY5jyrqnPTTA7W0NRJL6uEth94obUk9eJIPTcbVsU7K1vstSmSzIaQ80RgocSFJPwNVW26snphuXPULNntdqbccYL6Zq1q7RCyjHCUDIJB658KlpGqrBEt8efIvENuJJSVMPKc9lwDGeHvxnlzrSI9Wh7dEeVJsEmXYZR34re5hpR/EycoI8MCt7ep9SadGNQwE3WCnncbW2Q4gd7jBJPmUE+VTUWXHnxGpUR9D8d5IW262cpUD1BrbS8St8ZUharvb73AbnWyYzLir91xpWRnuPcfA713V59P027HuDl601IRbbuRlwcOY8v8LyB1/GPaHjWyP6RXJbf0fFsE53UqSUv2zHChg7e2t4+yGznZQyT0Ga4dfHYiyxeJEliJHckSXm2WG08S3HFBKUjvJPKqarU931SpTGj46W4WeFV7mtkM+PYt7F0+JwnxNbY+jJN4kNz9ZTEXJ1CuNq3NAphMH9g7un8S/gBVwSkJACQAAMADpWeoxX7Fo+32WUu4OLeuF3dGHbjMVxvKHcnohP4UgCp31Zj1n1nsW+34Oz7XhHFw5zw554zvittKnQpSlApilKBgd1MClKBSlKBSlKBSlKBSlKBSlKBSlKBSq/qLVkKwLZihp6ddJIPq1vijidc8T0SnvUcCq+q36p1CS5e7uq0RFcrfaHMLx/iPkZJ/YAFVObRcbherXaUcdyuUOGnvkPpb/mRVdX6U9FIWUC/sOKH9y245ny4UnNaYOitN25XaM2eKt/mX5CO3dUe8rXkmpxADSeFsBCRsAgYHyFVOIIcelXRo/tLuWf86K8j+aKlrbrPTV3UEwL9bn3D+rTISF/wkg/lX2VqIwVKx51GXCwWa6gifaYMrP8Aex0qPzxmt+uNxbAcjNZrztGkXrQS5pi9z7URuIrjhkxT4FtZJA/ZIrvt+t34U1m26sgotsl5XAxNZWVw5Cu4KO7aj91XzNTeLDF1pWMiuWbc4FtaLs+bHitgZ4n3UoH5moY66Vx2y7W+9QkzbbLalRVKUlLrSuJJIODg9d67KBVL1rOkz5kTSVufUzIuCFOzJDZwqPEScKI7lLJ4B8T0q5mqHp/+u6u1bdV7rE1Fvb/C2y2Nh++tRPwquYyp6FCi22CzChMIYjMICG20DASkVvpSuiYwaib9BkT27cI6UqLFxYkLyoDCEElR8fKpaqs7qWWjWaYQabNmDiYDj3CeITFILiRnlw8OE/tKFaptn2R+VervLDDS0SbMITKlEZK8uEp35D2k78vlVNl6G1CpSmEKlOx50WM3JS1dEsNNqQ0ltQcQW1FwZTkFJ69Kto1a3CeuaZ6H3lNXJUOJHhRlOvOJDSFnCU7nHESTtgVs/Tmzrt0aYwi4SDJW4hmMxDWt9RbOFnsxuAk8yaNiwKQewU2Dk8BSCTz2xVNj2m92WPp+ZEtka4SoVt9RfirlJaKCSlXEhZBSRlOCOoIqVTrK0vOwWoplyXJzXbNdhFUvhQFcClL+4Eq2VnGKr8nX0huJLQw0twsWdm4InLhqQ2tSlYJKckBOOQyd+IZ2rWuSFAu9ivcaHFtVvuMxNnX2rJfDKGu0kLVhBUk5QM8JGxIAxV50/bV2ewW+3OOpcXFYS2paQQCRzx4dB4AVFnWtjQ1KlvImRzGW00vt4S0OFLisNqAI4lIJzgj5V8ta8szjiG1NXNpZeSw8l6A4gxlqICA99ziyMZ51sVERdNL3hyzwTELqZkO4ypIbjTEsLWh1S8FLhSpKVAKB3HLI511ad0zOgS7PJmM5Uy9MkPdtJEhaFuhISeLhSFK2OSkY3PfUxB1VbrjdVwI6JpUla20yFRVhhxaPeShzkSMHbbkazdb/ABbNMeXMkKTGYhGS42iOVEDtAji4gfHHDjxz0rfTZI+tMW+RarC1ElISh1DryglKgQEqdUpPLwI8ql6i7PqCHe1yW47Uxl2MU9o1LjKZXhQJSoBXNJwcHwqUqoqFVzU9vlNKZ1HZ0f74tqSoIG3rbPNbCu8EZKe5QHfVjpnG/dSzW2b6SNouka9WiJc4a+ONKaS62euCM7+I5Gu2qT6Oz6qnUFlTjsrddXUsDlwtuAOgfArVV2ryWZXApSlYFKxms0ClM1Urxrdti4u2ixQHbzdm9nWmVBDMf/NdOyf2RlXhWyaLbXLMucG3NlydNjRWxzU+6lAHxJqkqseoryOLUGpX2W1bmDZx6u2kfdLpy4r8s91bYmhNLQ3A4ixxHHR+tkgvr/iWSaqcM1Lu+kHRzJwrVFnP7ExCv5E1uj620rKUEsals7i1bBImt8R+Gc1oRa7c0MN2+GgfhjoH+laZFis8pBTItNvdSeYXFQc/lVeEbItDbqHUBba0rSeRScivuvPF6AsDa+2trMi0SOaXrZJWwR+6Dwn4itiJWstOkK7VvU0Ee82tKY8xA/CR7DnkQk1l+Otyr/SobT2p7ZqWK47AdWHWVcEiM8gtvMK+6tB3B/I9Kma51hSlKBSlKBUFqy/nTtiXKaY9YmOrTHhx847Z9ZwhPl1PgDU7VI1Vh7X+kWHN2kCZJSOhcS2An4gKUa3mbRs09p8Wdt2VLe9cvMwhc6coe04r7qfuoTySkbbVNGsmsdRtnw766phg4zg4rFef2zT9mu2mW9UXSS6i5rQqQ7du3UlcVSVHKU78KUoxw8OMbHIOaj9Wakb/AElTLjLmumxoadZEeK64284shTwUpKeFP1JA35FXhVKj0/BPIE+Qpg9x+VeX6kYiXTWcuWdKnUkZFpjPICJIbLaSpw5SCRxlQ6DJ2r4e05bZ3orXcJsRh5xuO69AIeW56oytfEhoLzvwg435culauPUSCOYI8655sKLcoT0Oaw2/GeTwuNODIUK57RZLZYYq41qhNRGVr7RSGycFWAM7k9AK76uLjyq4WHWki9r0rB1tLhxxG7a2BzI7ZpJwpCnU+1xoykdcpwe+vOdReiXX8F1T8q3vXNO5L8Z3tyfgfa/Kvd9S/U37SMpGz6buGUnqUONLCx8gD8K9BxXDu+NcupleOei3T2rhoCAImpE2pvjd/qj9pS4pB4znJUoHfny61cvoLXSeWtIKv2rIkfycq5UqPJimG06+Ty1TaF/tWkj+TlRmjUS7feNT2m4vNPTkTkTFuNI4ELS82DxBOTgcSVD4V6NVI1nFes91iaxhsqcTFbMa5tNjKnIpOeMDqW1e15FVbzfbLE/WK1x5DMuM1IjOoeYdQFtuIOUrSdwQe6tlWxgkgZABPQHlVGV6NLc7a3HHilWonCp83MOOYEkq4gsI4sYBwMY5CrzVYv714f1Na7Va7sLah+LIfdc9UQ+VFCkADC+XvGtahr3Fnacki9CS2mY9PdeDnqL0iOhLjLaVJcDftpyW8pIB7jilgs2oF2mDeYsmKzde0llaZ0ZaW3mnneMEoSeJB2SQO44NS0S/z7R9IwrsH7lLhLZDLsCNhyUl0EpygHCVApUDuE4APWuT+kBuauzKtlumOpl3NUGSlTSStkhBUdwvhzuDnJGArqMVrXfZdLv2qeiU7NRIWYTrLyuApK3XHu1UoDkE5JAHPlUWrRNwEERG50TgXZ2rc8VNrzxtr40rSR9k5IIO/KpVjWtve1AzZ1xZ8d2SVCM9IZCEPlIOeEFXHj2TuUgHHlWq+X2ba9W2iM2pv6NeaUZYUj2hlxKEKB6YUoZ6YJrVemL3pSRdb2/PRKabQ4IICFBRI7B8unl3g4HjzrbN02/KF8CZLSfpGbHkoyD7AbDYIPiezOMd4qOuGqJjN6vjfbdhboNvWttxplLjnaoWkLVhRAOCrhCcgbGpB/WkGPdXIKoFzUlmSiK9LRGyw04vh4eJWevEOQOOuK1vpwwtHTIuslXnt7ey12y3FKhtONPSQoH2Hk8XZEbgkhOSUg881IX7Tj93kvutyWmw7BEUBYJwQ8lzO3TCcedaFavZiFuOY9zuUp9+UhpuLESV/UucKk4CgMDOyidwN8Havt7W9vTEiSIsK5zhIjmUURI3GtloEgqcBIxuCMDJ9k4BrfTZiTZtrjWpp91LqS3JjMspbAPEkoKySem/H+VSVc1unNXO2xZ7AUGZLSXkBYweFQyMjv3rprVlOew60qA1PdJLLTNntOFXu5ktRR/dJ+28ruSgb+JwKW4y3EPpHWumbbdNTybjeYsVyXdV9mhxRyW20JbB5dSlVWc+lDRIOP0ih/DiP+lTljssSw2SHaoqB2MVpLaSoDKsc1HxJyT51Idmj7iflXltlriqg9J+i1DI1BGI7wlf/pXyr0oaLG308z8G3D/21beBI+yPlTgT90fKs9DxPXnpvVZLxB/Rl2FcYS2VF9LrSxhfFtg7Hl50tH+0daXuFN3ssqIeq46w6n5HhNXTWnovtWurvCm3OXKbbitFsMx+FPHlWclRB/lXRZ/Rboyx8Ko1hjOOJ/WSgXlf+fI/Kq3nBDv69Y1yliz6OnuoVISVzp3ZKQqGyDghIUP7RRPCk7gbnpVltVpg2O3NwLdHSxHb5JG5UeqlHmpR6k1CaUQh2+asmcCUuG6GKAkY4W2W0pQkdw3UfjVnNVIkrHOlVjXzrjWmAW/XDxTYyFIhOFDy0l0ApQQQckbcxVRUWcg9x+VfPOvOH20R9LageiQtV2t4RAkPXWUtXNYGW/rFYUO/avu/Xq4K0sxCRMdbuMZwic4hWFlLLqWzkjlxlSD4jNVFR6IaxWVe8rzNfNVHSIC/WB2TJbvVmWiLqCKn6l47JfT1ZdH2kHl+E7irNpq/M6ksTFyZbU0peUPML95l1JwtB8QQRWioXR/9W1nq6C2cMKdjTAkckrcbwv5lANc/k59ajuf6vFKUrggpSlAqoa+gSjBg363sqfm2SR60GUbqeZKSl1A8SgkjxSKt9YNbLgr0CfFulvYnQnkvRX0BbTieSkn/AFroqvXDTV007PfumlGm34j6y5Lsy1cCVKPNbCjshZ6pPsnwrZadXWm7yFQw45CuLf8AaQJyOxfR+6feHinIrrMpHxI0Tp6VcFzXrfxLccDzjXbLDLi+fEpoHgUcgHJHMZqWhwY8Bp5qOgpS86t53iUVFa1nKiSeef5bV0nbnsaxVyLkRttsVutC+OCwWlBhEcEuKVhtBUUpGSeRUf5dK+RYbam3TLemOREmOLceaDisErOVcO/sgnfAwOffUmaxVRUhSuK53e3WWKZNzmsxGR9p1YGfIcyfAVCIcv2s/qbaxKstlX/aXGQjgkvp7mWzujP31d+wpepG2yNsH/ifXzLjJ4rZp4r43B7rkxaeHhHfwIJz4qxXoIrhtFog2O1sW63R0sRWE8KEJ/Mk8ySdyTzNd1ebrrbrjbpSlKkKwUhQIIBB5jFZpQeeSrRcNDSXZVmjOztOOqLj9uaGXYRO5WwPtIzuW+nMd1T1susC9W9udbZTcmM57q2zyPcRzB8DvXDN1NOv8560aP7NamlcEu7uJ4o8U9Uo/vXPAbDqelc39GcWC0mTZbtPgXndT1wKu19bUTkl5s+yvc9MEdDXSdZ+sWKoC92W6S71AulpuMSI/FYdYIlRlPJUFlJ2AUnBHDXKu+agsCeHUtjW9HTzuVoSXmsd62vfR44yKl7VqC0X1HFa7lGl45paWONPmk+0D5irlbFen6IkXGA6qXco8m5Pym5D634vFGWEJKUtdkFA8ACiR7WeLc182/REyAhlabnEMhq6i4gtwg21u32amwhJ2GM4PTrmrodqVWKxQ7X6Pn7derfNM+CWoMpcgdnACX5HElSSXXSolSsK6YHPbliwXfT4u0xbynwhKre7DCeDJClqSpK+fQpG1TdK2RsioOaJcXaVQzcQXF2pcFx5TRJW6tztFukZ6qzt4867ZOmlyIVzjiWlJmz25gV2ZPAEls8PPfPZ8/Hwqw0rcVIgLdp1UC8MTjKSsNrmL4Aggnt3UrAzn7OMePhVSm2y5aTYjRra9NU+uE5HcfYtZlNu/WrWkABWW1jtDur2SD4V6XQkJSVE4SBuTsAPE0xuI3T0R636btkOSnhfYiNNuJznCgkAjI8akqrsvWtmYkmHCddus/l6pbGy+vPiR7KfiRWUWfVupCfX3hpu3K2LEVwOzHB3Fz3W/wB3J8ay9SMvUj6u+pRGmfRFoim6XxYymI0cJaH33l8m0+e56Ctfo59SdeuEic86vVisJuTcpvs3GEj3UNoyQGR0IJB5k5q22PT1q05B9UtUNEdtR4lqG63FfeWo7qPia5NR6Uh3/sZIddhXSLvFuEY4dZPd+JJ6pOxrj135enO9Wp8Uqn2vVMy33Bmx6saaiT3DwxZze0ad+yT7jneg/DNXCosxhSlKwKUpQUBP/DvpDnRH/Yh3/hlRF8h6yhIS635lISod+DVmrbqCwQdR2ly3z0K4FELQ42rhcaWN0rQrooHkappvly0koRNWNrdhpPC1fGGiWljp26Ru0rvPunwrrzdYtlR16s7N9tphPvyWE9oh1LsZYQ4hSFBSSCQcbjursjyWJkZEmM82+w4ModaUFJUPAjatlWuRXEaQbMWXFl3y+zmJTXZLRLlpWEjIOU+wMHbnW6TpS2SZN2kLDwcugaEgpXyDZBHDttkgZ76nKxVSKkCckmsUqMvOobXYGkquMpLS3DhphIK3XT3IQPaV8qpf47pMhmJFdkyXUMsNIK3HFnAQkDJJqP8AR9GffjXLUcppbTt7kB9ppYwpEdKQhkEd5SOL96uCLYrprOS1Jv0Vy3WFpYcatbh+ulKByFP491I2Ib+fdXoIAA2rh8ne+o5ddazSlK5JKUpQKUpQKi7zpyz6hYDN3tsaYhPul1AKkfsq5p+BFSlKaKSfR85CSRY9UXq3IHusOOJlNJ8AHATjw4q1qsGvGdmtRWWSByL9sUgnz4F1eqVU7sNUMWb0gOHC7tp1kd7UF5X/AFLrajReoJefpPWkwJPNu2xGow8skKP8qu9K3zrdqtWnQenbPJExqAJE8b+uTVmQ9nv41kkfDFWQCs0qNtYUpSgUpUHqLVEHTqGm3UuSZ8k8MSBHHE9IV+EdAOqjsKQSVxuMO0wHp1wktRorKeJx11WEpFU4Ju2v93BKtGmFckbtyrgnx6tNHu95Q7hXTb9LzbzPZvOr1NPyGlccS1tnijQz0J/vHPxHYdB1q44qvUHPBgRbZCZhQo7UeMynhbaaTwpSPAV00pUhUDedGadv6+0uVojOvjlISns3R5LThX51PUpo8uu+n7jYr9YrVYdT3Zn6TedR2cxSZbbSW2yskBY4jyAxxdalVW30gxM8ErTtxSOrjTsZav4SpI+Vdk3+t+lu1MncQbTIkeSnHEIH5JXVwq/KwUIy9btH6zSMN4d8a7J3/jQmvn6W1aNjoKYf2bnF/wBVVf8AFK37K3aoH0nrBY9jQzyD07W6RwP/ACk1kfp9JAS3Y7JDz9qRcVu4+CED+dX6lPsp5VREab1rN/53U8CAnqm22/iV8FuqOPlW9Hozs8hYcvUu53tec4ny1FsH/LRwo/KrpSpvdptUjRsdmw6n1LpxlpDMdDrc+I2hISAy6nBSAOiVoUPjV3qmaizade6avI9lqWXbTIP7Y7Rr/wA6CP3vGrmKysKUpWDiutpg3u3uwLlFbkxXRhbbgyD4+BHQjcVUBKu+gDw3Bci7aYTsmXgrkwE9zoG7jY++PaHXNXysFIxg8q2UaYkyNOiNS4j7b8d5IW262oKSsHqCOdb6pMzTdx0zLduukEpUw4ouSrGtXCy8eqmT+qc8PdPXFT2ntS2/UkRbsNS23mVdnIivp4Ho6+qVpO4P5HpSz+CYpSlYFfKkhaSlQBSRggjmK+qUFQlejmzGSuXaHJljlrPEpy2PFtKj+Js5Qf4a5FWDXMIj1XUFpuSPuz4CmVfxNq3Pjir1SqnVgofDr9s4VaNPveKLg6j8i2awI3pBe2ETTUXPVch93HwCU5q+0rfsrdqjp0dqOeALtq91to+8zaoiY/w7RRUr5YNTNj0bYtOuqfgQU+tr9+W8ouvr81qJPy2qfpU3q1mlKUrApSlApSlApSlApSlApmq5fta2qxykwPrp11WMot0JHavHuJA2QPFRAqGVJ11eTkuW7Tkc8koHrkn4k4bSfgfjVTm0XzNM+B+VefK0aqWSq6al1DOJ5p9d7BH8DQSK+D6OtNndxie4r7y7nJJ//pVeA9EzTNeeDQluZ3hXO/Qljkpi6u7fBRIrYIWsbZ7dt1M3cUJ/8Pd4yd/JxrBHxBp9dbi/1F6i1BA0xY5N2uTobjsJyQPeWrolI6knYVXY/pBRAeTG1ZbnLG6o4RJUvtYjh8HgPZPgoD415Rq9GrvTJfkt2O3vtaciKKY78jLTTh5F0k+8T0ABwPM1M59+2LJpD0xXjWJes0G2RkX151ao7ji8MMsc+JQzxLUnlwj3ue29ekad0pHsbjs199y43iSP6zcZAHaOfhSOSEDokbedUXQ/oMt2mp0W63K4vzLjHWHGwwS00hQ8vaV8cA91et06v8ClKVIUpSgUpVQ9J90udl9Ht0udokmNNjBtaHAlKsDtEhWygRyJpPY+LMfW/ShqeSrlEiw4aT5hbp/6xVyr84eiTXeqr1rxyCfVHkXB4y7g8tnCkpSgJyCCAOSQBjma/R4quoFKUqQpSlApSlBWfSBbnrjoq4iKP65GQJkYgbh1ohxOPHKcfGpm0XFm72eHcmD9VLYQ8jfooA/61ulyo0OM4/LeaZjoGVuOqCUpHiTtXlGiPSTpyzoY0j64qU8i5uQoKo6eNC2VufVK4+WAF8PX3aqTYPXqUpUhSlKBVb1BpNF0lou1tkqtl9ZTwtTmk540/cdTycR4HcdCKslKS4KEv0js2GDLa1fH+jLpFaLgbQSpqaBsCwo88nHsncZ376sWlNT2/V+n493ty/qnRhbaj7TSxzQrxH5jB61RvS96PNQa3RFctdxj9jFSSmA6ODiWeagvlnG2CBjv3ryTRt91B6IdVBm+W+XGt8khEthxJwodHEHkojwO4yKvJZ6H6vpUTL1NZYNmbu8q5xWre6gLbfUsYcBGRw9VE9w3qvnXky4/+7umLhObPKTMIhMnxBWCo/BNT40XalUMyvSDLyrtdOW4dEBD0lQ8zlI+VDG11736UWri+59EHh+fa5qvCi+UqhiV6QIntdtpy4J6oLb0ZR8jlQ+dbRr2bbT/AMRaXuEJrrKhKE1keJKAFAeaazwou9Kj7RfLZfoQmWqczLYOxU0rPCe5Q5pPgcGpCpClKUClKUClKUClKUCqdqW+T5d2GmLA6GZpbDs6dw8QhNHYYHIuK34QeXM1b1qCUlR5AZNef6ASZOnV3p48Uu8SXZry/AqKUJ8koSkAVXMZUvZLDb9PxFMQGSlTh4nn3FFbr6+qnFndRNQuqdSzrDfrWGmku20sPPz0hOVobQUJ7RP7PHkjqAe6rYai5NqMjUcK6FxHZx4r8dTSk5K+0KDnux7ByOua6QiO/SVUe4XvtW35ceM5GRFagsF1xztGuLbHvZ55JAx1rS1rKDcGYUqKuW2kyXmXoyooLqlNtKcKD7XsnABBBOdhtnaLe9HLghz4rE9hyO7NakR48tta2g02gpDLgSoFSRxezg7cKa67HouVapMZ56ZBUWrkueW4sTsWxxMdmUJSDgAHcd457mqVEvI1XaozLLy3HFNPQ/XUrQ3xfV5SlOw34lKWAAAcmt9pvjF3DyExpsOQzjtY01gsupBzwq4cnY4OCD0NV9Xo/Zes13t0iWlxEtaRFJbyI7SFlxDZGfaAWpWeWQQOldekdJJ00ZbpbtrbsnhSU2+MtpASnPPjUpRJJ78DpVRU1Y3mWpDK2Xm0OtLHCttaQpKh3EHnVWS4/wCjt5EhhbjulFrCZEZRKzbiTs42efZZPtJ+znIq2V8PMNSWHGH2w4y6kocQoZCkkYIPwrbzsVedifQpK0BSVBSSMgg7EV9VT/Rq+8dIiA+4pxdrlP28LVzUlpZSg/w8Pyq4V5bMrkUpWt+QzFYW/IdQ0y2OJbjiglKR3knYVg2UqlO6/NwUpvStmk3oA4MziDEQH/NV72Pwg1oU1rq4YMi/Wy1JP6uBCL6kju43Tg+YSKqc0XvI76rPpEjeuejvULAGSYLqgPEDI/lUP+i1zc3f1vqNR/w3GWx+TdapGj5r8d1j9M9Rlp1BQtDrzTgUkjBG7eeXjVTiit/7PWmfUdOy9Qvow9cF9kxkbhpB3PxVn+EV7RXnFttGrtN29iDZ77bZcOOgNsxp8Ds8JHIcbSvzINd6NfP2shOqrFJtjecGdHV6zF81KT7SB+0n41nXN/TF4pWiJNiz4rcqHIakR3BlDrSwpKh4EbVvqApSlApSsZoOS62yJebVKt05kOxZLZbcQeoPd49R41+RkaelaM9LtttcvJVGujCm3MYDjZcSUrHmPzzX6zu+oLRYWO2utyiwkHl27oSVeQ5n4V5B6RZVm1nMs1009GuU+5W6UhXaxoDvZuMhQUU8ZABIIyPM99Xzo9x60qlnXstRy3ojU5T1KmGUn4DtKD0jRmj/AF3TepoSOq3bcVgf/rUo/lWeNF0pVctWvdL3mQI0O9RTJP6h0lpzPdwrAOasWanBmlKUDFUvWV2TLd/Re326Jc7nIb43US0cceI0du0d7/wpG58qs93uLNos025SP7GIwt9Y7wlJOPyrz+2uvaX0U5f5kVU273FxuVLSlwIU468pKUICjsEpCkpHQAeNVzP9Za6NM+j2y6bbYcLZnTmQQiTIHF2WTkhpByGxknlv41bCSdzknxqBtmoZki6C23ayPWqQ40t5jjlNvodSggL9pHukZBwelSUa7W2cw69EuMOQ0z/aOMyELSjbPtEEgbd9dIOusVyNXa2yIzkli4w3Y7SeJx1uQhSEDfcqBwBsdz3VH3fUIhW+FJtkUXdU2QmPHRGkoSlZIUchZynHsmqVE1TODtkHwqCtV/lSri7brrZnrTLQx6yhLkht5LjWeEkKRsCDzBqQYvFslR1yI9yhPMoUEKcakIUlKjyBIOATnlVRcRd00lDmTTc4DrtpvA92fD9lSvBxPuuDwUPjUhprVEt+4qsGoGW496bR2jbjWexmtjm43nkR9pHMeVaX7/CS1CdiutTWpUxEQOR3krSlSs75GRtjl41w6qhi62JyZbHmzcrW4ZUN5tQVwPN7qQSO8ApUPHes65lheZXoNK4LJc2r1Y4F0ZGGpkdD6R3BSQcfDOK768zmUpSgUpSgUpSgwoBQIPI7GvPtClUG1ytOv+zLs0lyMpP3mioraWPAoUPka9Cqp6o07NdnNagsBbReY7fZLZcPC3NZznslnoQd0q6HwNVzcYkzVI1tfXbXerVGVqNdjiPsPrcfRES+VrSUcKcKSrHM1O2PU0G9qcjp7SLcmNpFvkjgfZPin7Q7lDINab1ZbnNu8G52m7MwJEVl1g9rE7cLSspJ24k490V1jYirPq11GmTOf9YvKfW3WI8mKyhpT7aN+0WFFKW+SgckZxsN6kbRrG23pENxlLzbUpl5xDjnDwgtKAcQSkkEgHiyMgjODUXL0JIltNPu3aO/chNXNddk29Lkda1ISjZniAHCEJwck8+ea4rhpWRGsMLTrbsuVKkXByQJ7EYNIYbWfruMj2U5QtYAGM5GBtVKmpdzXsFLTTqbfcHWjHRJkLbQg+qtr3SVjiycpHFhIUcdK6UavhvX9dqjw5sjs3ENOymUJU22paeJORxceMEe1w4357Gou/ej2Nd7sqawuCyHWUMupk21uSpKUDhSW1KPsHh23BGwOK3TtEGdfY85U5hMdhbS0D1FAkthGMIQ+kghBxuCDsSM4O2+1TVurRMmR7dCfmy3A3Hjtl1xZ6JAya+bhcYVqhuTbhKZixkbqcdUEpHh4nwG9V+JAl6+ksvzIzsTS7Kw62w+kpduKgcpUpJ3S0DuAd1ddqddSRvXWJv0cwpEbSDUmY2WpNxfduDjZ5o7VZWEnxCSmrZWAMCs15rdrkj73eYWn7RIudwd7OOwnJwMqUTsEpHVROAB3mqWzZJuqn27pq1v6nPHFsmcsxx0U6P1jnnsnoK6tQZvPpFtVpdHFDtkVV0cQeS3irs2s/s+2rzqxVfMZXylKUIShCQlKRhKUjAA7gOlKzVcu+q49kvK4swJDPqaX2koyXnnVOFCW0J+0TtgePdVwiw0qmXPV9zsEizC8W+OhuaX3JYYUpaobSODBJ5KKeMcZAxzxyydt91XOtrl1RCgsy3Ia4SWWwo5e7cnIznGdtvPeti4ttYO4IPI7GoSNqJq4TbMIQS5DuMd58OKyFp4OH2cdDlRBB5EVNGri4rEiwSrDJcu2kQiPIUeORbCeGNM79uTbncofEVb9O3+JqSztXGHxpSolDjTgwtlxOykLHRQO351z1X7Yfob0nLYaPDFvsNT62+gkMlIKv3kKGf2a5/Jz61PXP8Aq/UpSuCHFdbtBslteuNyktx4jI4luLOw7gO8nkANzVMVM1Rq722XHNN2ZfuEIBnvp799mQfiryr4ZA1lquRc5P1lns0hUa3sH3HZCdnHyOvCfZT3YJqyuS47cpqK5IaTIeSpTTSlgKWE+8QOZxkZrpzMZqItej7DZ3vWI1ubXLO6pckl55R7yteT8qnCSeprVJksQ4zkiS82yw2niW44rhSkd5PQV95FXIQIHdTOOW3lUSrVOn0XA29V8tyZgc7Ix1SUhfHnHDjPPPSpXrVRccVztFtvLHY3OBGmN9EvtBWPIncfCoNFgu+nT2mlLopLA3NquK1PR1eCFn22j8SPCrRWMgDJIAH5VuS/qs1r03qyPflvQ3o7lvu8YAyYD5HGgdFJI2Wg9FD44qxVQ9R2d25R2bnaXENXuDl2BITuFHq2ojmhY2I8c1Z9OXtnUWnoN2YSUIktBRbVzbVyUk+III+FcO+PFFmObW0F656HvkOOkqfdgupbSPtK4SQPjjFVa6oXqn0cQzbO1UZbcRxJYUErSAtsqIJ5FICvlXoxrzl0f0e3V1qQCNLTny4xIx7NveWcqbX3NKVulXJJJBpxUsXHSKotour0WTcLzc3Yi47BukgP4QTlSEghKd8deZABOKpydPzoxusx62So8N6PFCkXFUZgSlIfClNcLeENhY2AOcnrvivXgQpIUkgpIyCDkEVqkxo8yM5GlMNvsOpKXG3EhSVA8wQeYrrGyPKZFtkXx2/i0WZVsDcuC85BQiOpbiUpXn2Mloq3CggnBwM4zUhB0nOk2piPNizgw9eW5Djaw1GcbaDakqXwxyA3k490knY9a9AgWyBaYvqtuhR4kfJV2bDYQnJ5nA6101sipHnz2lpdmRqCJbLeqcifFCo0iQsvLRg+1HUXFbjmpGdichVQ0bSdxfcuwXZZ6Yk1MJJRMDCS5wPgufVtYSgcOTw77Z33xXrNMVWKnKg3bSkl65T49tjOW+HIuMJ1L0JKGyhKW1pccSOQIyBnHjUxBeVYdBv/AEjDRD+jYzraw2AEOBCThxOOi+e++SaspIAJJAAGST0qqJQfSBdG40YFWl4bwclScezPdQcpaR3tgjKlciQAKy5zNLkWjQkF626DsUSQkpebhNcaTzSopyR8M4+FWKsCs15a5lKUoFKUoFKUoFKUoIS/6Ts2pUINxhhT7X9jKaJbeZPehxPtD+VQC9Paxs5H0Ze4t5jDYMXZvs3QPB5sbn9pNXqlVOrB5+q+akhbXHRNwP8AiW+S1JSfhlKvmK+f0xI9/S2qUK6JNsJz8lYr0HA7qziq+yt2vPRqe6SDwQtFahdWeXrDbUdPxK17VsEXXl0ISli02Jo+8444Zjw8kjhQD5k1fcVml+SnlVTtmgLbHmIuN2ffvdzRuiTPIUlo/wCG2PYR8Bnxq14rNKi21hSlKwUW65tvpThSXRhi7W1URC+nbNL7QJ+KVKx5GrDTU2nmNSWZcJx1bDyVJejSW/fjvJ3QtPkenUZFVu0ajeTOTYtRNIg31I9kcmpqR+sZUeeeZTzFdebrMWOq1ddKxb3qNcu4xmX4htpiJKj7aFqXkqT904xhQ3BqymsVapFRjWO8v3azPXdUWU3b25sZ13iyZLbiUJbUpGPeISQoZx161wxtGXKGue0mQ09FMyCuGXHDxpYYVngVtuUg4HeAKvdYqpFSKw1puTE1wm6RnWxaltvOLjk+03Ic4QpSfwqCQSOhyetWalKqRcmFV+P/ALz9KkRDW6LPbnFvqHJLj5AQnz4UKPkRWb1qMxZabRaGBcL86n6uKk+y0P7x5X2ED5nkKn9KadGnbYtD0gyrhKcMibLUMF508yB0SBgAdAK5/J1JMT3f8T1fLnFwK4fewcedfVK87m8+9HGDoC1Y98h0ud/adqviz48Waql8mXWbf5uobfYpMxi1PobiTG32kpShkq9ZHCVBSuLKxsPsjnVoikaP1XJs8n6u1XeQuVbHjslDyt3GCehJ9pPfkirO0yywyGWWkNNDOEISEgb77DxrtGY8v1jeTdLVqVadTohxmI7YiwAlsplNONpXxnI4lcRUQCkjh4d+tYv+qbrGvz7kK7KZYiT2YpjPSI7aFglAUlLWC6s+0TxEpGNxyr0dyz2t0NBy2wl9i2Wm+KOg8CDzSnI2HgNqw9Z7W/JVKetkJ2QpIQp5cdCllPcVEZxsNqpUjy64PSRbdWMmfptEEXGWXGZJImqAUCQg5wCcez7J3qWumoZqHLxPb1CqC9bnm24lnWlv+sJKUEcaSONSl8ZAKTgY8DV3VYbMub66q0W9Uvj7TtzFbLnFz4uLGc+Oa3O26C/NamvQozktoYbfWylTiB4KIyOfStkVOVHfv01M6TN/SDs5TF1EJFiw3hbfaJRgpx2hWUqKwsHHLbArhiXm6yblOgTL066mW1MbZXEejPM5SlRTwJADjRABB4wQSCO416Kq3QVT0z1QoxmpTwpkllJdA7gvGcb99GrbAYmOzGYMVuU6MOPoZSlxf7SgMn41WN8ah9BJ4dB2ECSqSPUmjxkpOPZHs+zt7Pu9+2+9dfo2P+5bqEf2AvM0M93D2hzjw4uKuS+XJFggM2yyxWfpWapTVvhsoCQVncuEDkhOeJR/9atOmbG1pzTkG0tLLnq7eFunm4s7rUfNRJ+Nc/lszGdX/EtWt+O1JZcYfbQ6y4kpW2tIUlQPMEHmK2UrghRXdGXOwqLukLiluNkqNpuBK4/k2se015bjwrmVq6RbDwaj09dLWR+vabMuOfJbWSPikV6HimKud2CixdbaXmj6jUFuJ6pW+EKHmFYIrv8Apy0cHH9LW/g+9623j/qqdm2W1XIgzrZClEbZfjoX/MVHfoNpPtOP9GLNxf8A2Lf8sVf2K8kHL1rpiEMv3+3A9EofStR8gnJNcydWv3M8GndP3S6KP65xr1Vgea3cE/AGrrCslptpzBtkKKe9iOhH8hXdisvy/wAPOqK1ou6X89pq64JMUnItFvUpDBHc6s+055bDwq7R4zMSO3HjtIaZbSEobbSEpSByAA5CttK522/qSlKVgUpSgUpSgUpSgUpSgUpSgUpSgUpSgUpSgUpSgVHXmxWzUEEw7rDalMZ4gFjdKvvJI3SfEEGpGlBRF6Z1TYsiw3dm5w0+7CvBV2iB3JfTuR3cQPnWg6puUIAXjSF7jEe85EbTMb8wWzxY80ivQsVjFXO7DXnR9I2l0HD096Oe5+E8j/sofSNpZRw1cnHz3MxHl/8AZXo3xPzpjxPzqvtV5V54NVTZoxZ9J32aT7rj7AiNn95wg48QDW1GndX35IF3ukeyw1e9GtWVvqHcX1DCf3U/Gr9imKy/Jay9Womx6btWm4io1qhojoWricXkqW6r7y1HdR8SalqUrmwpSlBwXezQL7bHrdco6X4zo9pKtiCORBG4IO4I3FU1bOp9IjgcZe1HZ0e4+1j15lI6LRyeA7xhXga9BrGKqdYKbaNU2O+Eot9yYcfHvR1Hs3UeBQrCh8qmDkbEEedbLzpexagSBdrVFlqHuuOI9tPkse0Pgagj6NoEcn6LvV/tiejbFwWtA/dc4q6TuNlS5NYqJGiLskcKNc3vh68TUdR+Zbr5/o+ceGJurtSSEHmhMpDIP8CQa37Iryjvn3GFao5kXGYxEZHNchwIH51AI1LP1ASzpG2qmIOyrnMCmYjfiMjidPgkY8anrb6PNLW2QmS3aW35Q5PzFqkLB7wXCcfDFWcJAAA2A2HhWX5f4y9q5pzSTNlfeuMuSu43qQnhfnPJAPD9xtI2QgfdHxzVkpSuVupKUpWBSlKBSlKBSlKBSlKBSlKBSlKBSlKBSlKBSlKBSlKBSlKBSlKBSlKBSlKBSlKBSlKBSlKBSlKBSlKBSlKBSlKBSlKBSlKBSlKBSlKBSlKBSlKBSlKBSlKBSlKBSlKBSlKBSlKBSlKBSlKBSlKBSlKBSlKBSlKBSlKBSlKBSlKBSlKBSlKBSlKBSlKBSlKBSlKBSlKBSlKBSlKBSlKBSlKBSlKBSlKBSlKBSlKBSlKD/9k="/>
          <p:cNvSpPr>
            <a:spLocks noChangeAspect="1" noChangeArrowheads="1"/>
          </p:cNvSpPr>
          <p:nvPr/>
        </p:nvSpPr>
        <p:spPr bwMode="auto">
          <a:xfrm>
            <a:off x="192617" y="-191674"/>
            <a:ext cx="406400" cy="40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p>
            <a:endParaRPr lang="zh-CN" altLang="en-US"/>
          </a:p>
        </p:txBody>
      </p:sp>
      <p:sp>
        <p:nvSpPr>
          <p:cNvPr id="25609" name="AutoShape 6" descr="data:image/jpeg;base64,/9j/4AAQSkZJRgABAQAAAQABAAD/2wBDAAgGBgcGBQgHBwcJCQgKDBQNDAsLDBkSEw8UHRofHh0aHBwgJC4nICIsIxwcKDcpLDAxNDQ0Hyc5PTgyPC4zNDL/2wBDAQkJCQwLDBgNDRgyIRwhMjIyMjIyMjIyMjIyMjIyMjIyMjIyMjIyMjIyMjIyMjIyMjIyMjIyMjIyMjIyMjIyMjL/wAARCAEsAZIDASIAAhEBAxEB/8QAHAABAAIDAQEBAAAAAAAAAAAAAAUGAQMEBwII/8QAThAAAQMDAgMEBgYGBwYDCQAAAQIDBAAFEQYhEjFBE1FhcQcUIjKBkRUjQlJioRZDcoKSsRckM1Njc8EIJSY0ssJEotE1NlRWZHSDk7P/xAAYAQEBAQEBAAAAAAAAAAAAAAAAAgEDBP/EAB8RAQEBAQACAwEBAQAAAAAAAAABEQISIQMTMVFBIv/aAAwDAQACEQMRAD8A99pSlcGlKUoFKUoFKUoFKUoFKUoFKUoFKUoFKUoFKUoFKUoFKUoFKUoFKUoFKUoFKUoFKUoFKUoFKUoFKUoFKUoFKUoFKUoFKUoFKUoFKUoFKUoFKUoFKUoFKUoFKUoFKUoFKUoFKUoFKUoFK1uvNsNF11xDbadypagAPiar0v0haPguFuRqS1pWOYEhKsfw5rcostKp49KeiP8A5iiAdFELCfnjFSEDXOlrmsIh6htjqzsEiSkE/AkUyiwUrAUFAEEEHkQdjWawKUpQKUpQKUJriuN2t9nimTcp0aGwP1j7oQPz50HbSqWr0l2qRtZ7debxnkuFBV2Z8QtfCkjxBNfH6Y6mcP1WhJYT3vXKO3+WSarxou9KpH6YaoR/aaEkEdSzc46/yJBr6HpJhRtrzZb7ace85IglxsePG2VDHicU8aLrSo603+036P29puMWa2OZYdCuHzA3HxqRqQpSlApSlApSlApSlApSlApSlApSlApSlApSlApSlApSlApSlApSlApSlApSlApStUiQ1FjOyH3EtstIK3FqOAlIGST8BQc13vFvsVucuFzlNxorfvLWevQAcyT0A3NVBV41Vqbe3M/o9a1bplS2w5MdHelo+y3n8WT4Vz2SO7qyc1qy8Nnssk2iE57sdro6of3qxvn7IwBVtOdtjv8AnXScs1V0aDsjrgfuwk3uSP110fU9g/hRshPwFTkS2wICAiHBixkDklllKB+QrrIOcYOe6sb8sHNXGxg1wTrJabkjhnWuFJH+NHSo/MjNd9YqsVIq40RDgLLunbhPsLuc8MJ7iZJ8WV5Sfhit7err1pwhGq4aJFvG30xb0nhQO95ndSPFScjyqwVg4IIO4O1PCVXjqZjSWZcZuRHeQ8y6kLbcbUFJWk8iCOYrbXnEX/gO/MFglOmrm+GnGPswJCz7K0dzazsRyBIPWvRxXDrnKizClKpmuZcibIt2lYLy2XbqVrlvNnCmoiMdpg9CokIB8TWSaxpm6oul/mvW/SfZNxWVluTen0cbaFDmhlH6xQ6k+yPGsQdF2mNJE6chd2uZ3VNuRDzn7oPsoHgkCpyJEjwIbMSIyhmMygIbbQMBKRyAraa6yYn9Dyx07qxUTedTWawKaTdJyGFuglCAhbilAczwoBOOmcYrfCvNuuT3ZQ5jb6iwiQODJCm1EhKgeRGQRtyI3xVKjurAJHI48qjZOobREuKbfIntNSlOoZCFAjK1gqQnOMZIB2z/ADFb5FzhRrjEt70lCJksLLDJzxLCBlRHgB31sXEXc9H2a5yPXBGMK4p3RPgq7B9J7+JPPyOa1M6kvOknENalcTcLOohKbw03wLYJ2HrCBtj8adu8VYzXw42h5tbbqErbWkpUhYyFA8wR1FbeZY3xlTrbiXW0uIUlSFAKSpJyCD1Br7qh6OcXp+/y9IrUpUHsfXbUVKyUNFWHGc9yFEEfhUO6r5Xm6mXHMpSlYFKUoFKUoFKUoFKUoFKUoFKUoFKUoFKUoFKVjNBmlRV51JZdPtBy7XOLDBGUpdcAUryTzPwFV9XpDEof7m0zfriD7rvqojtH950pP5VsloutKpH6U6vcA7PRTTX+fd2v+0Gn6VaubH1miUuY/uLs0f8AqArfCi70qlD0jxouPpqw321Ae869E7VoePG2VbeJFWS032032N6xarjFmtdVMOhXD5gbj41llgkaVjNZrAqn+lFak+jy6NpUUh/so61A8kLcSlX5E1cKidT2RGotM3G0LVwetMKbSv7iuaVfBQB+FbP0aw2hlAabSEtoHAlI5JA2A+VeZSrhNF/v0B71mJYnrwhqbcm3N0BbLYS0nqhKjgKWOXEMYySLnpa9LvNnHraC1c4ivVp7B95t5Ox+CveB6g11/Qtv7O5Nqjhxu5LK5aHCVJcJQEHboOFI2HnXWMkQWoLxa4lmu2n4xealMW17gaTHdCEpDRIw5w8PL8WfjVbu02UdAv6f9ckeuRG3Q88HCHFR2mw4lRVz9oLaSfM+Neh/Rcf6DNmWp9yGWDHIceUpRQRjBUd84OM1yv6btUh2a65HUXJkRMJ9QWQVNJzgDuO/Mb8u6qVIqdz9IEqBfXoceMy5HhLbZdZMaQt58lKSotrQktpwFclHfB5ZFbputrkxqYRo8aLItaJ6ITymmHytsqITxKdwGgcn3RxHbBINWCXpS0zLgZjrcgLXwF1tuU4hp4p90uNpISsjA3PcO6tEjRNklXAzXW5ZX6wJSW0y3A0h7IVxpbB4QokbnG+T31slVJUXF1RfVTYr8qJbRa5N0dtqA2tztyoKWEr39kA8GCOfXwr70rqu5Xe7OwbrHiRH+zU4IvZvNPNFKsFJ7QcLmxzxIOBttvU99AW4sR2exWW2JhnNjtDs6SoknvGVK25b1ptmlrXaJYkxUSStCC2yl6S46hhJ5pbSokIBwOXQAVWVWVq1tHblaGvjTuAkQnVgn7KkjiSfgQD8Kt1lkOS7Fb5Lv9q9GacX5lIJqj6vWu7CPpKErMy7HhfKf1EQEdq4e7I9kd5VXobTaWWkNoTwoQkJSB0A2FcvlqO/191RZmEel0dp+ssWGT5PjjH5pq9VU9bWibIbhXy0NdrdbQ4p1tnOPWGlDDrPmoDI8QK58/qUmawa4rRd4d9tjU+A72jLm2CMKQoc0KHRQOxFdtdZGSKXqO4w7Zqbtl3ten5q4QQ3OfaQ5GkJ4yeAhX20HJxlJIV1xXJHlojWe06sVGajMxHHmZZjMltD0VxZy8lB3AKghzB71c81fVJSoYUkKHcRkUIBGCAR3Gtxcjze5WR2dCsaJQDdwu9wkSnD1bcVGcLQ/cCWx8DX1bp67/qfT1/daU2X5D0ZtChggNxl9pt4uFfwSK9FIBIyBty8KxhO3sjbltyqpFSFKVzzp0W2QXps19DEZlPG44s4CRVLQ0rK/SdpdLe60RZq3MdG8IG/72PlV/qk6Kt8qfcJmrbjHcjvTW0sQYzgwtiKk5HEOilk8RHTYVdq83d2uNu0pSlQwpTNM0ClKUClYyDWaBSlKBSlKBSlKBSlKBSlKD4ddQw0t11aUNoSVKWo4CQNySe6qG5fb1rFShp942qxZI+lFthT8rv7BCtkp/Grn0FbNXKVqLUkPSQUoW9LPr904TjtGwrhbZz3KUCT4JqxJSlCEoQlKUpAASkYAHQAVfMZahbTpSzWd0yGIgenK3cnSj20hZ7y4rf5YFTROTvvQ1DXfU0CzyW4jjc2VMcR2gjQYqpDoRnHGUp5Jztk9a6QiYrFRrV/tj9iXekyQILbaluLUCko4feSpJ3CgQQRzztXTGnMTLczPaUoR3WQ8lSxg8JGckdNqqLjoG3IkVAXPSFouMj11DSoFyTuifAV2D6T4qGyvJQIrbY9TRb/AJMSFdGmi2HUPSoSmW3EnkUKOys5zt03qZrc1Umq/E1NdNMSG4mq3USrc4oNs3ptvg4FE4CZCBsjPILHs9+KvgIO43B61XpEdmXGdjyWkOsupKHG1jKVJPMEd1RWhZL1tm3HSUl5botoQ9BccOVLiLzwpJ6lBBTnuxXL5OM9xPXOLvSlK5JVPUelZD9w+ntPyG4d7SgIcDoPYzEDkh0Du6LG48RUbB1jGM1FsvcZ2yXZWwjzDhDp/wAJ33Vj458Kv1clxtkG7Q1RLjDYlxlc2n2wtJ+Bq51gj+gPQ8vGsVCq9HLEJRVp693aypP6hp4PsfBt0KA+GK1qsWu43ssX+yzUjkqVb1tK+JQsj8q6TuKlTprFQPqHpDPs50qkffBkk/Kvoab1rLGJWp7dCT/9BbuJX8TiiB8qrz5VOomlrS22pxakpQncqUcAeZqsr1U9eXlQdIw/pR8K4FzlZTCjnvU59sj7qM576pfpNt8PR8/TUy7Tp98Q9NJlt3BwLbUykDIDSQEj3s8uYr3OG3GREZTEQ0mMEAtJaACAk7jAG2Knr5PXpl7QumNLNWBD8l+SuddphCpk5wYU4RySkfZQOiRVhpSuNuoKxis0rBUbzo576TcvWnJqbbdHd5Da0cUaZ/moHJX407+dRStYLtCux1Xa5FncBx60lJfiL8Q6kez5KANeh1x3S4QrVbJM64PtsQ2EFbq3PdCf9e7HWr56oh4VxhXJlL0CZHlNK91bDqVg/I10EEcwR5149oiNZ/Sf6Qb3c12RiJZ4kcNstR09gta1K2WtbZB4sJV12yB5+kH0aW1H/LXnUUbuDV1c2+ea6ecn6qdJjc8gTWmTKjwmlOy5DMdtIypTywgAeZqN/o1gL/5i+6lkf5t1c/0xXXD9G+kYbgd+hGJLwOe1mKVJVnvy4TT7Y3zQh1pHuCzH01BlX6TnHFGSUR0H8byhwgeWT3VIW7R0y4Tmbnq2UzLeZUFxrdHBEWOroo53cWPvK2HQVcm2m2m0ttoShCRhKUjAA8BX3UdfJam9WsAVmlDXNjBOKrF61zbrXNVbITMi7XgD/kIKeNSPFxXutj9o/CuDUN3n3q9OaYsclcUMoCrpcUe9HSoZS03/AIqhvn7I354qQtFmt9hgJh22MlhkHKsbqWrqpSjupR7zVzn+s1ErGubzvKuUGwMH9VAb9Zfx3Fxfsj4J+NajoWJI3ul5v9yV/j3JaEjyS3wgVaSaxVyEVX+jnSn2rYpavvLlPKV8yrNBoCzM7wpF3gudFxrm8CPgpRH5VaaxVYuRWk2zV1p9q1apM9A/8NemAsH/APK2AoeeD5V1xfSB6g8mLq22rsrqiEol8faw3T4OgeyfBYHnUya1vMtSGVsPNocacSUrQtIUlQPQg8xS8St8dT6FpcQlaSFJUMgg5BHfX1XmrTj3o7lIdaWtzSTrgS8wslRtqlHAWg8+yyd0/ZzkbV6SkhQBBBB3BFceufGpsz9ZpSlSwpSlApSlApSlBQ4n1fpR1KhzZbsOE41nq2AtJx5Kz86sZqG1pbpkWXC1VamFyJduSpqVGR70mKrBWlPepJAUkeBHWu623OFebczPt8hEiK8nKHEHn4HuI6jmK6z3GY6qqMy5taZ1XcplzZl+pXFpjsZTMZbyUKbCkltQQCQd+IbYOTVuoCU7gkHvBq8VIod0c1BfITMyHYY6baO3f9WlySw66cfVuLSEHxUEHfPDk7V32Z19egoVvmRXUTnLSrEeOSpSkhATspSQlKyCPZPInrgmrX1zQknqaqRUijaQUj6XbbtEq9P21EMolpuYcAaeTwhtLYWlIBxx5CPZwB4Vd6yVE8yT5msVsXJhUBBw56XB2fNmxEPEdOJ/KAfko1IXm8wrDbVzpzhS2khKUpGVurPJCBzUonkKzoizzYjEy83dsN3a7OB15oHPq7aRhtnPXhBOfEmo+S5MT3f8WylKV53MpSlApSlApSlB+dv9pKRxXewxQfcjuuEftKA/7TXoHoR1P+kGgGIzznFLth9Vcydygbtn+Hb92pfXmiLLqO2XCfLtyJFzbt7rUZ1alfVkJUU4AOPeNdegoVqZ0hapttgRIplwmXHVMMpQVq4BnJA33J51e/8AIs9KUqApSlBg1+c/T/cdULubECTGMfT4PFGLawoSFgZKl45EZ2B5c+tfoxRwM5qj6bbTqzUVw1VISl23oSu32pCxlKmgfrXcHb21DA/CnxqufXsQP+z/AGcQPR+uepOHLhKW4D+BHsJ/MKPxr1eueFBi26G3EhR248ZsYQ00nhSkZzsOnOuist2hSlKwKUpQK1vvJjx3Hl+42krV5AZrZXw62l1tTaxlCwUqHgaCh+j9onR8W4u7y7qpdwkr6qW4on8k8IHgKs1VbQThjWBVgkHE2yOqgvJPMpBJbX5KQQQfOrTXZOKZrfUMu1vxI1umsR5DTa7g+l1aE9qy3t2Q4jzWSRtv7NSE3ViW5ERi2WqZdVy4frrIjKQkFrIG5WQBsR58q3L0papV2m3K5w4txekFAb9ajIcDDaE4CE8WepJJ2yT4VAJ0ndIV8jMWm7SoMViC8hqSIzbiUJU+FJZKVbHhBPCdiMCqUkHNZNSwhu326e827A9dXJQUI9XbPGMqCzniBQRjB38q1r1omPHCmbVcp8eLGZeny0dn/VwtAX7QyCtQSeJQQNs+NdsPSkaA280xId7Ny2i34WApQAK1FwnqolZJrhkaJdUhxiJfZUSJKYaYnMoYQr1gIQG+JKju2opGDjP5Vq/bNx1bxfSTUeHPTHhONNuXBhbQTxLLakhIVknIWM7bDPXFWxWyiO4mq+9pZlyFdYqZKm27hJaf2QD2XZhsBI33H1Q38asCjlRPec1UXJWmTFYnRXYklAcYfQWnEEZBSoYI+Rrk9Gsx6ToiIzIWXHoLjsFSzzUGnChJPjwhNbbpco1mtcm5S1hEeK2XVk9cdB4k4A8TWfR9a5Fp0ZAamI4Jj/HKkIPNK3VlZSfEcQHwrn8v4jtaKUpXBBSlKBSlKBSlKDBqnXPRciNcXrtpWY1bZrx4pMV1BVElK71pG6F/jT8QauVK2XB52rWRtJDOqrVLszgODI4C/EV4h1I28lAGp6Fc4FzaDsCdGlNnkph5KwfkaspSFJKTuCMEd9Vuf6PtJXJwuyLBCS6dy6wjsV/xIIP510nyNlx1FKhzSoeYrHCo8kqPkKh/6MbGj/l5d6j/AOVdXv8AVRp/RhYF/wDMv3iT39rdH9/koVX2RXk6LhebXaWi7cbjEiIHV55KfyJyahU6qmXvDelLNIuBVynSkqjRE+PGocS/JINWS3aD0ranA7DsMFLw3Dq2g45/ErJ/OrDisvy/xl7rze4ejGbeYZm3DUcn9I2zxw5cfLbENQ+y23nkeqieI/lXlUz0nekvQV3Xar461JW1yEtkKDieikrTgqB781+nsVXdY6LtOtbOqBc2vaTksSEAdoyrvSf5jkaidf1Ksei/0lztfrmIkWVMRERIK5LbxUgqJ2SEkZzgE8+lekivN9P+iWJp6xxW7ddZcG9sgly4xFYDpJzhbaspWkcsEZ8ak/0ovemvY1Zbe1hp2+l7YhS2gO91rdbfmOIVlkv4LrSuWBcYd0homQJTMqM4MpdZWFJPxFdVSFKUoFKZqLu+o7NYW+O63SJDB5B50JUryHM/AUEmoBQIO4Oxqo+jFRRoOHEUcrguvwz4dm6tA/ICtX9I8OZtZbJe7sPsusQy00f33SkVA2FzW9tF0TEsFtjtTbg7NbM64ZLQcxlJS2k53BOc9auc3B6lSqGV+kF/3rlpyKP8KI87/wBShT1XXJ3OqrYnwTZ8/wA3aeFF8pVDLOvEbo1JZ3COjlpUnPydrPr/AKQo+CW9NTUjmEqfYUfmFCnhR2a6nSXY0TTVscLdxvayx2iebEcDLzvwTsPFQqzW+DGtlvjwIbQajRm0tNIH2UpGAK82gXHUNu1Xcb/e9JypLshpEdg26S0+IzCdykAlJJUolROO4dKscX0laZceEebLdtUg7dldI64x+ahw/nS82C30rW0+1IaS6y4hxtQylaFBQPkRWyoClKUClKE4oFR90vdqsrBeudxiw2x9p90Iz5Z51y6j1BabFbybpLU124LbTTOS+6ojGG0p9oq8uVfky5aN1LM1umyqhT3J8o9owmarLvYknhW4ckDA577EEVU539Hsd711aLxrKC/oUSrlqA/UPNtMlMeUwNyHFKxjh5pWBty5GrvZdTQL2tyMjtItyZ2kW+SOB9o+Keo7lDINPR76PbdoS0dk1wv3F8AypZG6z91PckdB15mpq/aVs+pGkJuUQLdb/sZDai28ye9C04UPniqnUlHzWKgV6c1faf8A2Vfo91YHKPeGuFwDweb3P7yfjWr6X1TE2n6Kkufjt01p5J+CigirnUVKsdYqtfpXMBwvR2pkq7hESofMKxX0L/f5AxD0Pdys8jKeYYR8TxE/lV7FSxYq4rpd7fZISplyltRWB9pw4Kj3JHNR8BvUai266uvsvPWmwsHmWOKY/wDAqCUDzwfKpaz6FtVrmi4yVP3S6/8Ax1wX2jifBA91A/ZAqb8khe5/iGttpn6xuMa53eK5CsUZwPQ7e8nDspwe668n7KRzSj4nur0CsAYrNcOura526UpSsClKUClKUClKUClKUClKUClKUClKUClKUDFYI2rNKCpz9CxRMcuWn5bthuazlbsRILLx/wAVk+yvz2PjXMNX3PTxDWsbb2DA2F2gBTsVXitPvtfHI8autfJAIIIyCMEd9bv9GqJMjTorcqJIafjuDKHWlhSVDwI2NQN91rb7RMFtjtv3O7qGU2+EkLcA71n3W0+KiKpKra3dtUSP0GffsttQtbdznw14ZkL5FDLR9krHVwAY8auVmsVtsEMxbbGS0lR4nVk8TjquqlqO6ie81U5ZqJXD1bqH2rtdhZIiv/A2k5dx3LkEc/2APOuu1aQsFmcL0O2M+sn3pL2Xnlea15NTlVjUN41DapbHqNstciJIfajNLfmOIXxr23SEEAZzvk1eCzEk8yT51iqwrWDNquHqWpHbdbHBGbe4xJKkKWta08KSQCRhIOcdalJmo7JAuEe3y7rDYlyQCyyt0BSweWPPpnn0rRJ1io+8PXZiMldoiQpDoJK0y31NAJxzBSlWTnpUFbdYqas0e7anVabRDmNoXFUiWtalkjJBBSMYGOWa1S21g1EztU2C2ttrm3iEwh1tLralujC0KOAoY5jyrqnPTTA7W0NRJL6uEth94obUk9eJIPTcbVsU7K1vstSmSzIaQ80RgocSFJPwNVW26snphuXPULNntdqbccYL6Zq1q7RCyjHCUDIJB658KlpGqrBEt8efIvENuJJSVMPKc9lwDGeHvxnlzrSI9Wh7dEeVJsEmXYZR34re5hpR/EycoI8MCt7ep9SadGNQwE3WCnncbW2Q4gd7jBJPmUE+VTUWXHnxGpUR9D8d5IW262cpUD1BrbS8St8ZUharvb73AbnWyYzLir91xpWRnuPcfA713V59P027HuDl601IRbbuRlwcOY8v8LyB1/GPaHjWyP6RXJbf0fFsE53UqSUv2zHChg7e2t4+yGznZQyT0Ga4dfHYiyxeJEliJHckSXm2WG08S3HFBKUjvJPKqarU931SpTGj46W4WeFV7mtkM+PYt7F0+JwnxNbY+jJN4kNz9ZTEXJ1CuNq3NAphMH9g7un8S/gBVwSkJACQAAMADpWeoxX7Fo+32WUu4OLeuF3dGHbjMVxvKHcnohP4UgCp31Zj1n1nsW+34Oz7XhHFw5zw554zvittKnQpSlApilKBgd1MClKBSlKBSlKBSlKBSlKBSlKBSlKBSq/qLVkKwLZihp6ddJIPq1vijidc8T0SnvUcCq+q36p1CS5e7uq0RFcrfaHMLx/iPkZJ/YAFVObRcbherXaUcdyuUOGnvkPpb/mRVdX6U9FIWUC/sOKH9y245ny4UnNaYOitN25XaM2eKt/mX5CO3dUe8rXkmpxADSeFsBCRsAgYHyFVOIIcelXRo/tLuWf86K8j+aKlrbrPTV3UEwL9bn3D+rTISF/wkg/lX2VqIwVKx51GXCwWa6gifaYMrP8Aex0qPzxmt+uNxbAcjNZrztGkXrQS5pi9z7URuIrjhkxT4FtZJA/ZIrvt+t34U1m26sgotsl5XAxNZWVw5Cu4KO7aj91XzNTeLDF1pWMiuWbc4FtaLs+bHitgZ4n3UoH5moY66Vx2y7W+9QkzbbLalRVKUlLrSuJJIODg9d67KBVL1rOkz5kTSVufUzIuCFOzJDZwqPEScKI7lLJ4B8T0q5mqHp/+u6u1bdV7rE1Fvb/C2y2Nh++tRPwquYyp6FCi22CzChMIYjMICG20DASkVvpSuiYwaib9BkT27cI6UqLFxYkLyoDCEElR8fKpaqs7qWWjWaYQabNmDiYDj3CeITFILiRnlw8OE/tKFaptn2R+VervLDDS0SbMITKlEZK8uEp35D2k78vlVNl6G1CpSmEKlOx50WM3JS1dEsNNqQ0ltQcQW1FwZTkFJ69Kto1a3CeuaZ6H3lNXJUOJHhRlOvOJDSFnCU7nHESTtgVs/Tmzrt0aYwi4SDJW4hmMxDWt9RbOFnsxuAk8yaNiwKQewU2Dk8BSCTz2xVNj2m92WPp+ZEtka4SoVt9RfirlJaKCSlXEhZBSRlOCOoIqVTrK0vOwWoplyXJzXbNdhFUvhQFcClL+4Eq2VnGKr8nX0huJLQw0twsWdm4InLhqQ2tSlYJKckBOOQyd+IZ2rWuSFAu9ivcaHFtVvuMxNnX2rJfDKGu0kLVhBUk5QM8JGxIAxV50/bV2ewW+3OOpcXFYS2paQQCRzx4dB4AVFnWtjQ1KlvImRzGW00vt4S0OFLisNqAI4lIJzgj5V8ta8szjiG1NXNpZeSw8l6A4gxlqICA99ziyMZ51sVERdNL3hyzwTELqZkO4ypIbjTEsLWh1S8FLhSpKVAKB3HLI511ad0zOgS7PJmM5Uy9MkPdtJEhaFuhISeLhSFK2OSkY3PfUxB1VbrjdVwI6JpUla20yFRVhhxaPeShzkSMHbbkazdb/ABbNMeXMkKTGYhGS42iOVEDtAji4gfHHDjxz0rfTZI+tMW+RarC1ElISh1DryglKgQEqdUpPLwI8ql6i7PqCHe1yW47Uxl2MU9o1LjKZXhQJSoBXNJwcHwqUqoqFVzU9vlNKZ1HZ0f74tqSoIG3rbPNbCu8EZKe5QHfVjpnG/dSzW2b6SNouka9WiJc4a+ONKaS62euCM7+I5Gu2qT6Oz6qnUFlTjsrddXUsDlwtuAOgfArVV2ryWZXApSlYFKxms0ClM1Urxrdti4u2ixQHbzdm9nWmVBDMf/NdOyf2RlXhWyaLbXLMucG3NlydNjRWxzU+6lAHxJqkqseoryOLUGpX2W1bmDZx6u2kfdLpy4r8s91bYmhNLQ3A4ixxHHR+tkgvr/iWSaqcM1Lu+kHRzJwrVFnP7ExCv5E1uj620rKUEsals7i1bBImt8R+Gc1oRa7c0MN2+GgfhjoH+laZFis8pBTItNvdSeYXFQc/lVeEbItDbqHUBba0rSeRScivuvPF6AsDa+2trMi0SOaXrZJWwR+6Dwn4itiJWstOkK7VvU0Ee82tKY8xA/CR7DnkQk1l+Otyr/SobT2p7ZqWK47AdWHWVcEiM8gtvMK+6tB3B/I9Kma51hSlKBSlKBUFqy/nTtiXKaY9YmOrTHhx847Z9ZwhPl1PgDU7VI1Vh7X+kWHN2kCZJSOhcS2An4gKUa3mbRs09p8Wdt2VLe9cvMwhc6coe04r7qfuoTySkbbVNGsmsdRtnw766phg4zg4rFef2zT9mu2mW9UXSS6i5rQqQ7du3UlcVSVHKU78KUoxw8OMbHIOaj9Wakb/AElTLjLmumxoadZEeK64284shTwUpKeFP1JA35FXhVKj0/BPIE+Qpg9x+VeX6kYiXTWcuWdKnUkZFpjPICJIbLaSpw5SCRxlQ6DJ2r4e05bZ3orXcJsRh5xuO69AIeW56oytfEhoLzvwg435culauPUSCOYI8655sKLcoT0Oaw2/GeTwuNODIUK57RZLZYYq41qhNRGVr7RSGycFWAM7k9AK76uLjyq4WHWki9r0rB1tLhxxG7a2BzI7ZpJwpCnU+1xoykdcpwe+vOdReiXX8F1T8q3vXNO5L8Z3tyfgfa/Kvd9S/U37SMpGz6buGUnqUONLCx8gD8K9BxXDu+NcupleOei3T2rhoCAImpE2pvjd/qj9pS4pB4znJUoHfny61cvoLXSeWtIKv2rIkfycq5UqPJimG06+Ty1TaF/tWkj+TlRmjUS7feNT2m4vNPTkTkTFuNI4ELS82DxBOTgcSVD4V6NVI1nFes91iaxhsqcTFbMa5tNjKnIpOeMDqW1e15FVbzfbLE/WK1x5DMuM1IjOoeYdQFtuIOUrSdwQe6tlWxgkgZABPQHlVGV6NLc7a3HHilWonCp83MOOYEkq4gsI4sYBwMY5CrzVYv714f1Na7Va7sLah+LIfdc9UQ+VFCkADC+XvGtahr3Fnacki9CS2mY9PdeDnqL0iOhLjLaVJcDftpyW8pIB7jilgs2oF2mDeYsmKzde0llaZ0ZaW3mnneMEoSeJB2SQO44NS0S/z7R9IwrsH7lLhLZDLsCNhyUl0EpygHCVApUDuE4APWuT+kBuauzKtlumOpl3NUGSlTSStkhBUdwvhzuDnJGArqMVrXfZdLv2qeiU7NRIWYTrLyuApK3XHu1UoDkE5JAHPlUWrRNwEERG50TgXZ2rc8VNrzxtr40rSR9k5IIO/KpVjWtve1AzZ1xZ8d2SVCM9IZCEPlIOeEFXHj2TuUgHHlWq+X2ba9W2iM2pv6NeaUZYUj2hlxKEKB6YUoZ6YJrVemL3pSRdb2/PRKabQ4IICFBRI7B8unl3g4HjzrbN02/KF8CZLSfpGbHkoyD7AbDYIPiezOMd4qOuGqJjN6vjfbdhboNvWttxplLjnaoWkLVhRAOCrhCcgbGpB/WkGPdXIKoFzUlmSiK9LRGyw04vh4eJWevEOQOOuK1vpwwtHTIuslXnt7ey12y3FKhtONPSQoH2Hk8XZEbgkhOSUg881IX7Tj93kvutyWmw7BEUBYJwQ8lzO3TCcedaFavZiFuOY9zuUp9+UhpuLESV/UucKk4CgMDOyidwN8Havt7W9vTEiSIsK5zhIjmUURI3GtloEgqcBIxuCMDJ9k4BrfTZiTZtrjWpp91LqS3JjMspbAPEkoKySem/H+VSVc1unNXO2xZ7AUGZLSXkBYweFQyMjv3rprVlOew60qA1PdJLLTNntOFXu5ktRR/dJ+28ruSgb+JwKW4y3EPpHWumbbdNTybjeYsVyXdV9mhxRyW20JbB5dSlVWc+lDRIOP0ih/DiP+lTljssSw2SHaoqB2MVpLaSoDKsc1HxJyT51Idmj7iflXltlriqg9J+i1DI1BGI7wlf/pXyr0oaLG308z8G3D/21beBI+yPlTgT90fKs9DxPXnpvVZLxB/Rl2FcYS2VF9LrSxhfFtg7Hl50tH+0daXuFN3ssqIeq46w6n5HhNXTWnovtWurvCm3OXKbbitFsMx+FPHlWclRB/lXRZ/Rboyx8Ko1hjOOJ/WSgXlf+fI/Kq3nBDv69Y1yliz6OnuoVISVzp3ZKQqGyDghIUP7RRPCk7gbnpVltVpg2O3NwLdHSxHb5JG5UeqlHmpR6k1CaUQh2+asmcCUuG6GKAkY4W2W0pQkdw3UfjVnNVIkrHOlVjXzrjWmAW/XDxTYyFIhOFDy0l0ApQQQckbcxVRUWcg9x+VfPOvOH20R9LageiQtV2t4RAkPXWUtXNYGW/rFYUO/avu/Xq4K0sxCRMdbuMZwic4hWFlLLqWzkjlxlSD4jNVFR6IaxWVe8rzNfNVHSIC/WB2TJbvVmWiLqCKn6l47JfT1ZdH2kHl+E7irNpq/M6ksTFyZbU0peUPML95l1JwtB8QQRWioXR/9W1nq6C2cMKdjTAkckrcbwv5lANc/k59ajuf6vFKUrggpSlAqoa+gSjBg363sqfm2SR60GUbqeZKSl1A8SgkjxSKt9YNbLgr0CfFulvYnQnkvRX0BbTieSkn/AFroqvXDTV007PfumlGm34j6y5Lsy1cCVKPNbCjshZ6pPsnwrZadXWm7yFQw45CuLf8AaQJyOxfR+6feHinIrrMpHxI0Tp6VcFzXrfxLccDzjXbLDLi+fEpoHgUcgHJHMZqWhwY8Bp5qOgpS86t53iUVFa1nKiSeef5bV0nbnsaxVyLkRttsVutC+OCwWlBhEcEuKVhtBUUpGSeRUf5dK+RYbam3TLemOREmOLceaDisErOVcO/sgnfAwOffUmaxVRUhSuK53e3WWKZNzmsxGR9p1YGfIcyfAVCIcv2s/qbaxKstlX/aXGQjgkvp7mWzujP31d+wpepG2yNsH/ifXzLjJ4rZp4r43B7rkxaeHhHfwIJz4qxXoIrhtFog2O1sW63R0sRWE8KEJ/Mk8ySdyTzNd1ebrrbrjbpSlKkKwUhQIIBB5jFZpQeeSrRcNDSXZVmjOztOOqLj9uaGXYRO5WwPtIzuW+nMd1T1susC9W9udbZTcmM57q2zyPcRzB8DvXDN1NOv8560aP7NamlcEu7uJ4o8U9Uo/vXPAbDqelc39GcWC0mTZbtPgXndT1wKu19bUTkl5s+yvc9MEdDXSdZ+sWKoC92W6S71AulpuMSI/FYdYIlRlPJUFlJ2AUnBHDXKu+agsCeHUtjW9HTzuVoSXmsd62vfR44yKl7VqC0X1HFa7lGl45paWONPmk+0D5irlbFen6IkXGA6qXco8m5Pym5D634vFGWEJKUtdkFA8ACiR7WeLc182/REyAhlabnEMhq6i4gtwg21u32amwhJ2GM4PTrmrodqVWKxQ7X6Pn7derfNM+CWoMpcgdnACX5HElSSXXSolSsK6YHPbliwXfT4u0xbynwhKre7DCeDJClqSpK+fQpG1TdK2RsioOaJcXaVQzcQXF2pcFx5TRJW6tztFukZ6qzt4867ZOmlyIVzjiWlJmz25gV2ZPAEls8PPfPZ8/Hwqw0rcVIgLdp1UC8MTjKSsNrmL4Aggnt3UrAzn7OMePhVSm2y5aTYjRra9NU+uE5HcfYtZlNu/WrWkABWW1jtDur2SD4V6XQkJSVE4SBuTsAPE0xuI3T0R636btkOSnhfYiNNuJznCgkAjI8akqrsvWtmYkmHCddus/l6pbGy+vPiR7KfiRWUWfVupCfX3hpu3K2LEVwOzHB3Fz3W/wB3J8ay9SMvUj6u+pRGmfRFoim6XxYymI0cJaH33l8m0+e56Ctfo59SdeuEic86vVisJuTcpvs3GEj3UNoyQGR0IJB5k5q22PT1q05B9UtUNEdtR4lqG63FfeWo7qPia5NR6Uh3/sZIddhXSLvFuEY4dZPd+JJ6pOxrj135enO9Wp8Uqn2vVMy33Bmx6saaiT3DwxZze0ad+yT7jneg/DNXCosxhSlKwKUpQUBP/DvpDnRH/Yh3/hlRF8h6yhIS635lISod+DVmrbqCwQdR2ly3z0K4FELQ42rhcaWN0rQrooHkappvly0koRNWNrdhpPC1fGGiWljp26Ru0rvPunwrrzdYtlR16s7N9tphPvyWE9oh1LsZYQ4hSFBSSCQcbjursjyWJkZEmM82+w4ModaUFJUPAjatlWuRXEaQbMWXFl3y+zmJTXZLRLlpWEjIOU+wMHbnW6TpS2SZN2kLDwcugaEgpXyDZBHDttkgZ76nKxVSKkCckmsUqMvOobXYGkquMpLS3DhphIK3XT3IQPaV8qpf47pMhmJFdkyXUMsNIK3HFnAQkDJJqP8AR9GffjXLUcppbTt7kB9ppYwpEdKQhkEd5SOL96uCLYrprOS1Jv0Vy3WFpYcatbh+ulKByFP491I2Ib+fdXoIAA2rh8ne+o5ddazSlK5JKUpQKUpQKi7zpyz6hYDN3tsaYhPul1AKkfsq5p+BFSlKaKSfR85CSRY9UXq3IHusOOJlNJ8AHATjw4q1qsGvGdmtRWWSByL9sUgnz4F1eqVU7sNUMWb0gOHC7tp1kd7UF5X/AFLrajReoJefpPWkwJPNu2xGow8skKP8qu9K3zrdqtWnQenbPJExqAJE8b+uTVmQ9nv41kkfDFWQCs0qNtYUpSgUpUHqLVEHTqGm3UuSZ8k8MSBHHE9IV+EdAOqjsKQSVxuMO0wHp1wktRorKeJx11WEpFU4Ju2v93BKtGmFckbtyrgnx6tNHu95Q7hXTb9LzbzPZvOr1NPyGlccS1tnijQz0J/vHPxHYdB1q44qvUHPBgRbZCZhQo7UeMynhbaaTwpSPAV00pUhUDedGadv6+0uVojOvjlISns3R5LThX51PUpo8uu+n7jYr9YrVYdT3Zn6TedR2cxSZbbSW2yskBY4jyAxxdalVW30gxM8ErTtxSOrjTsZav4SpI+Vdk3+t+lu1MncQbTIkeSnHEIH5JXVwq/KwUIy9btH6zSMN4d8a7J3/jQmvn6W1aNjoKYf2bnF/wBVVf8AFK37K3aoH0nrBY9jQzyD07W6RwP/ACk1kfp9JAS3Y7JDz9qRcVu4+CED+dX6lPsp5VREab1rN/53U8CAnqm22/iV8FuqOPlW9Hozs8hYcvUu53tec4ny1FsH/LRwo/KrpSpvdptUjRsdmw6n1LpxlpDMdDrc+I2hISAy6nBSAOiVoUPjV3qmaizade6avI9lqWXbTIP7Y7Rr/wA6CP3vGrmKysKUpWDiutpg3u3uwLlFbkxXRhbbgyD4+BHQjcVUBKu+gDw3Bci7aYTsmXgrkwE9zoG7jY++PaHXNXysFIxg8q2UaYkyNOiNS4j7b8d5IW262oKSsHqCOdb6pMzTdx0zLduukEpUw4ouSrGtXCy8eqmT+qc8PdPXFT2ntS2/UkRbsNS23mVdnIivp4Ho6+qVpO4P5HpSz+CYpSlYFfKkhaSlQBSRggjmK+qUFQlejmzGSuXaHJljlrPEpy2PFtKj+Js5Qf4a5FWDXMIj1XUFpuSPuz4CmVfxNq3Pjir1SqnVgofDr9s4VaNPveKLg6j8i2awI3pBe2ETTUXPVch93HwCU5q+0rfsrdqjp0dqOeALtq91to+8zaoiY/w7RRUr5YNTNj0bYtOuqfgQU+tr9+W8ouvr81qJPy2qfpU3q1mlKUrApSlApSlApSlApSlApmq5fta2qxykwPrp11WMot0JHavHuJA2QPFRAqGVJ11eTkuW7Tkc8koHrkn4k4bSfgfjVTm0XzNM+B+VefK0aqWSq6al1DOJ5p9d7BH8DQSK+D6OtNndxie4r7y7nJJ//pVeA9EzTNeeDQluZ3hXO/Qljkpi6u7fBRIrYIWsbZ7dt1M3cUJ/8Pd4yd/JxrBHxBp9dbi/1F6i1BA0xY5N2uTobjsJyQPeWrolI6knYVXY/pBRAeTG1ZbnLG6o4RJUvtYjh8HgPZPgoD415Rq9GrvTJfkt2O3vtaciKKY78jLTTh5F0k+8T0ABwPM1M59+2LJpD0xXjWJes0G2RkX151ao7ji8MMsc+JQzxLUnlwj3ue29ekad0pHsbjs199y43iSP6zcZAHaOfhSOSEDokbedUXQ/oMt2mp0W63K4vzLjHWHGwwS00hQ8vaV8cA91et06v8ClKVIUpSgUpVQ9J90udl9Ht0udokmNNjBtaHAlKsDtEhWygRyJpPY+LMfW/ShqeSrlEiw4aT5hbp/6xVyr84eiTXeqr1rxyCfVHkXB4y7g8tnCkpSgJyCCAOSQBjma/R4quoFKUqQpSlApSlBWfSBbnrjoq4iKP65GQJkYgbh1ohxOPHKcfGpm0XFm72eHcmD9VLYQ8jfooA/61ulyo0OM4/LeaZjoGVuOqCUpHiTtXlGiPSTpyzoY0j64qU8i5uQoKo6eNC2VufVK4+WAF8PX3aqTYPXqUpUhSlKBVb1BpNF0lou1tkqtl9ZTwtTmk540/cdTycR4HcdCKslKS4KEv0js2GDLa1fH+jLpFaLgbQSpqaBsCwo88nHsncZ376sWlNT2/V+n493ty/qnRhbaj7TSxzQrxH5jB61RvS96PNQa3RFctdxj9jFSSmA6ODiWeagvlnG2CBjv3ryTRt91B6IdVBm+W+XGt8khEthxJwodHEHkojwO4yKvJZ6H6vpUTL1NZYNmbu8q5xWre6gLbfUsYcBGRw9VE9w3qvnXky4/+7umLhObPKTMIhMnxBWCo/BNT40XalUMyvSDLyrtdOW4dEBD0lQ8zlI+VDG11736UWri+59EHh+fa5qvCi+UqhiV6QIntdtpy4J6oLb0ZR8jlQ+dbRr2bbT/AMRaXuEJrrKhKE1keJKAFAeaazwou9Kj7RfLZfoQmWqczLYOxU0rPCe5Q5pPgcGpCpClKUClKUClKUClKUCqdqW+T5d2GmLA6GZpbDs6dw8QhNHYYHIuK34QeXM1b1qCUlR5AZNef6ASZOnV3p48Uu8SXZry/AqKUJ8koSkAVXMZUvZLDb9PxFMQGSlTh4nn3FFbr6+qnFndRNQuqdSzrDfrWGmku20sPPz0hOVobQUJ7RP7PHkjqAe6rYai5NqMjUcK6FxHZx4r8dTSk5K+0KDnux7ByOua6QiO/SVUe4XvtW35ceM5GRFagsF1xztGuLbHvZ55JAx1rS1rKDcGYUqKuW2kyXmXoyooLqlNtKcKD7XsnABBBOdhtnaLe9HLghz4rE9hyO7NakR48tta2g02gpDLgSoFSRxezg7cKa67HouVapMZ56ZBUWrkueW4sTsWxxMdmUJSDgAHcd457mqVEvI1XaozLLy3HFNPQ/XUrQ3xfV5SlOw34lKWAAAcmt9pvjF3DyExpsOQzjtY01gsupBzwq4cnY4OCD0NV9Xo/Zes13t0iWlxEtaRFJbyI7SFlxDZGfaAWpWeWQQOldekdJJ00ZbpbtrbsnhSU2+MtpASnPPjUpRJJ78DpVRU1Y3mWpDK2Xm0OtLHCttaQpKh3EHnVWS4/wCjt5EhhbjulFrCZEZRKzbiTs42efZZPtJ+znIq2V8PMNSWHGH2w4y6kocQoZCkkYIPwrbzsVedifQpK0BSVBSSMgg7EV9VT/Rq+8dIiA+4pxdrlP28LVzUlpZSg/w8Pyq4V5bMrkUpWt+QzFYW/IdQ0y2OJbjiglKR3knYVg2UqlO6/NwUpvStmk3oA4MziDEQH/NV72Pwg1oU1rq4YMi/Wy1JP6uBCL6kju43Tg+YSKqc0XvI76rPpEjeuejvULAGSYLqgPEDI/lUP+i1zc3f1vqNR/w3GWx+TdapGj5r8d1j9M9Rlp1BQtDrzTgUkjBG7eeXjVTiit/7PWmfUdOy9Qvow9cF9kxkbhpB3PxVn+EV7RXnFttGrtN29iDZ77bZcOOgNsxp8Ds8JHIcbSvzINd6NfP2shOqrFJtjecGdHV6zF81KT7SB+0n41nXN/TF4pWiJNiz4rcqHIakR3BlDrSwpKh4EbVvqApSlApSsZoOS62yJebVKt05kOxZLZbcQeoPd49R41+RkaelaM9LtttcvJVGujCm3MYDjZcSUrHmPzzX6zu+oLRYWO2utyiwkHl27oSVeQ5n4V5B6RZVm1nMs1009GuU+5W6UhXaxoDvZuMhQUU8ZABIIyPM99Xzo9x60qlnXstRy3ojU5T1KmGUn4DtKD0jRmj/AF3TepoSOq3bcVgf/rUo/lWeNF0pVctWvdL3mQI0O9RTJP6h0lpzPdwrAOasWanBmlKUDFUvWV2TLd/Re326Jc7nIb43US0cceI0du0d7/wpG58qs93uLNos025SP7GIwt9Y7wlJOPyrz+2uvaX0U5f5kVU273FxuVLSlwIU468pKUICjsEpCkpHQAeNVzP9Za6NM+j2y6bbYcLZnTmQQiTIHF2WTkhpByGxknlv41bCSdzknxqBtmoZki6C23ayPWqQ40t5jjlNvodSggL9pHukZBwelSUa7W2cw69EuMOQ0z/aOMyELSjbPtEEgbd9dIOusVyNXa2yIzkli4w3Y7SeJx1uQhSEDfcqBwBsdz3VH3fUIhW+FJtkUXdU2QmPHRGkoSlZIUchZynHsmqVE1TODtkHwqCtV/lSri7brrZnrTLQx6yhLkht5LjWeEkKRsCDzBqQYvFslR1yI9yhPMoUEKcakIUlKjyBIOATnlVRcRd00lDmTTc4DrtpvA92fD9lSvBxPuuDwUPjUhprVEt+4qsGoGW496bR2jbjWexmtjm43nkR9pHMeVaX7/CS1CdiutTWpUxEQOR3krSlSs75GRtjl41w6qhi62JyZbHmzcrW4ZUN5tQVwPN7qQSO8ApUPHes65lheZXoNK4LJc2r1Y4F0ZGGpkdD6R3BSQcfDOK768zmUpSgUpSgUpSgwoBQIPI7GvPtClUG1ytOv+zLs0lyMpP3mioraWPAoUPka9Cqp6o07NdnNagsBbReY7fZLZcPC3NZznslnoQd0q6HwNVzcYkzVI1tfXbXerVGVqNdjiPsPrcfRES+VrSUcKcKSrHM1O2PU0G9qcjp7SLcmNpFvkjgfZPin7Q7lDINab1ZbnNu8G52m7MwJEVl1g9rE7cLSspJ24k490V1jYirPq11GmTOf9YvKfW3WI8mKyhpT7aN+0WFFKW+SgckZxsN6kbRrG23pENxlLzbUpl5xDjnDwgtKAcQSkkEgHiyMgjODUXL0JIltNPu3aO/chNXNddk29Lkda1ISjZniAHCEJwck8+ea4rhpWRGsMLTrbsuVKkXByQJ7EYNIYbWfruMj2U5QtYAGM5GBtVKmpdzXsFLTTqbfcHWjHRJkLbQg+qtr3SVjiycpHFhIUcdK6UavhvX9dqjw5sjs3ENOymUJU22paeJORxceMEe1w4357Gou/ej2Nd7sqawuCyHWUMupk21uSpKUDhSW1KPsHh23BGwOK3TtEGdfY85U5hMdhbS0D1FAkthGMIQ+kghBxuCDsSM4O2+1TVurRMmR7dCfmy3A3Hjtl1xZ6JAya+bhcYVqhuTbhKZixkbqcdUEpHh4nwG9V+JAl6+ksvzIzsTS7Kw62w+kpduKgcpUpJ3S0DuAd1ddqddSRvXWJv0cwpEbSDUmY2WpNxfduDjZ5o7VZWEnxCSmrZWAMCs15rdrkj73eYWn7RIudwd7OOwnJwMqUTsEpHVROAB3mqWzZJuqn27pq1v6nPHFsmcsxx0U6P1jnnsnoK6tQZvPpFtVpdHFDtkVV0cQeS3irs2s/s+2rzqxVfMZXylKUIShCQlKRhKUjAA7gOlKzVcu+q49kvK4swJDPqaX2koyXnnVOFCW0J+0TtgePdVwiw0qmXPV9zsEizC8W+OhuaX3JYYUpaobSODBJ5KKeMcZAxzxyydt91XOtrl1RCgsy3Ia4SWWwo5e7cnIznGdtvPeti4ttYO4IPI7GoSNqJq4TbMIQS5DuMd58OKyFp4OH2cdDlRBB5EVNGri4rEiwSrDJcu2kQiPIUeORbCeGNM79uTbncofEVb9O3+JqSztXGHxpSolDjTgwtlxOykLHRQO351z1X7Yfob0nLYaPDFvsNT62+gkMlIKv3kKGf2a5/Jz61PXP8Aq/UpSuCHFdbtBslteuNyktx4jI4luLOw7gO8nkANzVMVM1Rq722XHNN2ZfuEIBnvp799mQfiryr4ZA1lquRc5P1lns0hUa3sH3HZCdnHyOvCfZT3YJqyuS47cpqK5IaTIeSpTTSlgKWE+8QOZxkZrpzMZqItej7DZ3vWI1ubXLO6pckl55R7yteT8qnCSeprVJksQ4zkiS82yw2niW44rhSkd5PQV95FXIQIHdTOOW3lUSrVOn0XA29V8tyZgc7Ix1SUhfHnHDjPPPSpXrVRccVztFtvLHY3OBGmN9EvtBWPIncfCoNFgu+nT2mlLopLA3NquK1PR1eCFn22j8SPCrRWMgDJIAH5VuS/qs1r03qyPflvQ3o7lvu8YAyYD5HGgdFJI2Wg9FD44qxVQ9R2d25R2bnaXENXuDl2BITuFHq2ojmhY2I8c1Z9OXtnUWnoN2YSUIktBRbVzbVyUk+III+FcO+PFFmObW0F656HvkOOkqfdgupbSPtK4SQPjjFVa6oXqn0cQzbO1UZbcRxJYUErSAtsqIJ5FICvlXoxrzl0f0e3V1qQCNLTny4xIx7NveWcqbX3NKVulXJJJBpxUsXHSKotour0WTcLzc3Yi47BukgP4QTlSEghKd8deZABOKpydPzoxusx62So8N6PFCkXFUZgSlIfClNcLeENhY2AOcnrvivXgQpIUkgpIyCDkEVqkxo8yM5GlMNvsOpKXG3EhSVA8wQeYrrGyPKZFtkXx2/i0WZVsDcuC85BQiOpbiUpXn2Mloq3CggnBwM4zUhB0nOk2piPNizgw9eW5Djaw1GcbaDakqXwxyA3k490knY9a9AgWyBaYvqtuhR4kfJV2bDYQnJ5nA6101sipHnz2lpdmRqCJbLeqcifFCo0iQsvLRg+1HUXFbjmpGdichVQ0bSdxfcuwXZZ6Yk1MJJRMDCS5wPgufVtYSgcOTw77Z33xXrNMVWKnKg3bSkl65T49tjOW+HIuMJ1L0JKGyhKW1pccSOQIyBnHjUxBeVYdBv/AEjDRD+jYzraw2AEOBCThxOOi+e++SaspIAJJAAGST0qqJQfSBdG40YFWl4bwclScezPdQcpaR3tgjKlciQAKy5zNLkWjQkF626DsUSQkpebhNcaTzSopyR8M4+FWKsCs15a5lKUoFKUoFKUoFKUoIS/6Ts2pUINxhhT7X9jKaJbeZPehxPtD+VQC9Paxs5H0Ze4t5jDYMXZvs3QPB5sbn9pNXqlVOrB5+q+akhbXHRNwP8AiW+S1JSfhlKvmK+f0xI9/S2qUK6JNsJz8lYr0HA7qziq+yt2vPRqe6SDwQtFahdWeXrDbUdPxK17VsEXXl0ISli02Jo+8444Zjw8kjhQD5k1fcVml+SnlVTtmgLbHmIuN2ffvdzRuiTPIUlo/wCG2PYR8Bnxq14rNKi21hSlKwUW65tvpThSXRhi7W1URC+nbNL7QJ+KVKx5GrDTU2nmNSWZcJx1bDyVJejSW/fjvJ3QtPkenUZFVu0ajeTOTYtRNIg31I9kcmpqR+sZUeeeZTzFdebrMWOq1ddKxb3qNcu4xmX4htpiJKj7aFqXkqT904xhQ3BqymsVapFRjWO8v3azPXdUWU3b25sZ13iyZLbiUJbUpGPeISQoZx161wxtGXKGue0mQ09FMyCuGXHDxpYYVngVtuUg4HeAKvdYqpFSKw1puTE1wm6RnWxaltvOLjk+03Ic4QpSfwqCQSOhyetWalKqRcmFV+P/ALz9KkRDW6LPbnFvqHJLj5AQnz4UKPkRWb1qMxZabRaGBcL86n6uKk+y0P7x5X2ED5nkKn9KadGnbYtD0gyrhKcMibLUMF508yB0SBgAdAK5/J1JMT3f8T1fLnFwK4fewcedfVK87m8+9HGDoC1Y98h0ud/adqviz48Waql8mXWbf5uobfYpMxi1PobiTG32kpShkq9ZHCVBSuLKxsPsjnVoikaP1XJs8n6u1XeQuVbHjslDyt3GCehJ9pPfkirO0yywyGWWkNNDOEISEgb77DxrtGY8v1jeTdLVqVadTohxmI7YiwAlsplNONpXxnI4lcRUQCkjh4d+tYv+qbrGvz7kK7KZYiT2YpjPSI7aFglAUlLWC6s+0TxEpGNxyr0dyz2t0NBy2wl9i2Wm+KOg8CDzSnI2HgNqw9Z7W/JVKetkJ2QpIQp5cdCllPcVEZxsNqpUjy64PSRbdWMmfptEEXGWXGZJImqAUCQg5wCcez7J3qWumoZqHLxPb1CqC9bnm24lnWlv+sJKUEcaSONSl8ZAKTgY8DV3VYbMub66q0W9Uvj7TtzFbLnFz4uLGc+Oa3O26C/NamvQozktoYbfWylTiB4KIyOfStkVOVHfv01M6TN/SDs5TF1EJFiw3hbfaJRgpx2hWUqKwsHHLbArhiXm6yblOgTL066mW1MbZXEejPM5SlRTwJADjRABB4wQSCO416Kq3QVT0z1QoxmpTwpkllJdA7gvGcb99GrbAYmOzGYMVuU6MOPoZSlxf7SgMn41WN8ah9BJ4dB2ECSqSPUmjxkpOPZHs+zt7Pu9+2+9dfo2P+5bqEf2AvM0M93D2hzjw4uKuS+XJFggM2yyxWfpWapTVvhsoCQVncuEDkhOeJR/9atOmbG1pzTkG0tLLnq7eFunm4s7rUfNRJ+Nc/lszGdX/EtWt+O1JZcYfbQ6y4kpW2tIUlQPMEHmK2UrghRXdGXOwqLukLiluNkqNpuBK4/k2se015bjwrmVq6RbDwaj09dLWR+vabMuOfJbWSPikV6HimKud2CixdbaXmj6jUFuJ6pW+EKHmFYIrv8Apy0cHH9LW/g+9623j/qqdm2W1XIgzrZClEbZfjoX/MVHfoNpPtOP9GLNxf8A2Lf8sVf2K8kHL1rpiEMv3+3A9EofStR8gnJNcydWv3M8GndP3S6KP65xr1Vgea3cE/AGrrCslptpzBtkKKe9iOhH8hXdisvy/wAPOqK1ou6X89pq64JMUnItFvUpDBHc6s+055bDwq7R4zMSO3HjtIaZbSEobbSEpSByAA5CttK522/qSlKVgUpSgUpSgUpSgUpSgUpSgUpSgUpSgUpSgUpSgVHXmxWzUEEw7rDalMZ4gFjdKvvJI3SfEEGpGlBRF6Z1TYsiw3dm5w0+7CvBV2iB3JfTuR3cQPnWg6puUIAXjSF7jEe85EbTMb8wWzxY80ivQsVjFXO7DXnR9I2l0HD096Oe5+E8j/sofSNpZRw1cnHz3MxHl/8AZXo3xPzpjxPzqvtV5V54NVTZoxZ9J32aT7rj7AiNn95wg48QDW1GndX35IF3ukeyw1e9GtWVvqHcX1DCf3U/Gr9imKy/Jay9Womx6btWm4io1qhojoWricXkqW6r7y1HdR8SalqUrmwpSlBwXezQL7bHrdco6X4zo9pKtiCORBG4IO4I3FU1bOp9IjgcZe1HZ0e4+1j15lI6LRyeA7xhXga9BrGKqdYKbaNU2O+Eot9yYcfHvR1Hs3UeBQrCh8qmDkbEEedbLzpexagSBdrVFlqHuuOI9tPkse0Pgagj6NoEcn6LvV/tiejbFwWtA/dc4q6TuNlS5NYqJGiLskcKNc3vh68TUdR+Zbr5/o+ceGJurtSSEHmhMpDIP8CQa37Iryjvn3GFao5kXGYxEZHNchwIH51AI1LP1ASzpG2qmIOyrnMCmYjfiMjidPgkY8anrb6PNLW2QmS3aW35Q5PzFqkLB7wXCcfDFWcJAAA2A2HhWX5f4y9q5pzSTNlfeuMuSu43qQnhfnPJAPD9xtI2QgfdHxzVkpSuVupKUpWBSlKBSlKBSlKBSlKBSlKBSlKBSlKBSlKBSlKBSlKBSlKBSlKBSlKBSlKBSlKBSlKBSlKBSlKBSlKBSlKBSlKBSlKBSlKBSlKBSlKBSlKBSlKBSlKBSlKBSlKBSlKBSlKBSlKBSlKBSlKBSlKBSlKBSlKBSlKBSlKBSlKBSlKBSlKBSlKBSlKBSlKBSlKBSlKBSlKBSlKBSlKBSlKBSlKBSlKBSlKBSlKBSlKBSlKD/9k="/>
          <p:cNvSpPr>
            <a:spLocks noChangeAspect="1" noChangeArrowheads="1"/>
          </p:cNvSpPr>
          <p:nvPr/>
        </p:nvSpPr>
        <p:spPr bwMode="auto">
          <a:xfrm>
            <a:off x="395817" y="11474"/>
            <a:ext cx="406400" cy="40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p>
            <a:endParaRPr lang="zh-CN" altLang="en-US"/>
          </a:p>
        </p:txBody>
      </p:sp>
      <p:sp>
        <p:nvSpPr>
          <p:cNvPr id="25610" name="矩形 4"/>
          <p:cNvSpPr>
            <a:spLocks noChangeArrowheads="1"/>
          </p:cNvSpPr>
          <p:nvPr/>
        </p:nvSpPr>
        <p:spPr bwMode="auto">
          <a:xfrm>
            <a:off x="827617" y="1689553"/>
            <a:ext cx="6096000" cy="95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p>
            <a:pPr marL="381000" indent="-381000">
              <a:buFont typeface="Wingdings" panose="05000000000000000000" pitchFamily="2" charset="2"/>
              <a:buChar char="Ø"/>
            </a:pPr>
            <a:r>
              <a:rPr lang="zh-CN" altLang="zh-CN"/>
              <a:t>相亲模型</a:t>
            </a:r>
            <a:endParaRPr lang="zh-CN" altLang="zh-CN" b="1"/>
          </a:p>
          <a:p>
            <a:pPr marL="381000" indent="-381000">
              <a:buFont typeface="Wingdings" panose="05000000000000000000" pitchFamily="2" charset="2"/>
              <a:buChar char="Ø"/>
            </a:pPr>
            <a:r>
              <a:rPr lang="zh-CN" altLang="zh-CN"/>
              <a:t>根据用户</a:t>
            </a:r>
            <a:r>
              <a:rPr lang="en-US" altLang="zh-CN"/>
              <a:t>ARPU</a:t>
            </a:r>
            <a:r>
              <a:rPr lang="zh-CN" altLang="en-US"/>
              <a:t>（</a:t>
            </a:r>
            <a:r>
              <a:rPr lang="en-US" altLang="zh-CN"/>
              <a:t>Average Revenue Per User</a:t>
            </a:r>
            <a:r>
              <a:rPr lang="zh-CN" altLang="en-US"/>
              <a:t>）</a:t>
            </a:r>
            <a:endParaRPr lang="zh-CN" altLang="en-US"/>
          </a:p>
          <a:p>
            <a:pPr indent="0">
              <a:buFont typeface="Wingdings" panose="05000000000000000000" pitchFamily="2" charset="2"/>
              <a:buNone/>
            </a:pPr>
            <a:r>
              <a:rPr lang="en-US" altLang="zh-CN"/>
              <a:t>      </a:t>
            </a:r>
            <a:r>
              <a:rPr lang="zh-CN" altLang="zh-CN"/>
              <a:t>值预估用户收入</a:t>
            </a:r>
            <a:endParaRPr lang="zh-CN" altLang="en-US"/>
          </a:p>
        </p:txBody>
      </p:sp>
      <p:sp>
        <p:nvSpPr>
          <p:cNvPr id="25613" name="TextBox 8"/>
          <p:cNvSpPr txBox="1">
            <a:spLocks noChangeArrowheads="1"/>
          </p:cNvSpPr>
          <p:nvPr/>
        </p:nvSpPr>
        <p:spPr bwMode="auto">
          <a:xfrm>
            <a:off x="5804914" y="2382585"/>
            <a:ext cx="5503333"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marL="285750" indent="-285750">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buFont typeface="Wingdings" panose="05000000000000000000" pitchFamily="2" charset="2"/>
              <a:buChar char="Ø"/>
            </a:pPr>
            <a:r>
              <a:rPr lang="zh-CN" altLang="en-US" sz="1900" dirty="0"/>
              <a:t>回归分析是分析一个变量与其他一个（或几个）变量之间的相关关系的统计方法。</a:t>
            </a:r>
            <a:endParaRPr lang="en-US" altLang="zh-CN" sz="1900" dirty="0"/>
          </a:p>
          <a:p>
            <a:pPr>
              <a:buFont typeface="Wingdings" panose="05000000000000000000" pitchFamily="2" charset="2"/>
              <a:buChar char="Ø"/>
            </a:pPr>
            <a:r>
              <a:rPr lang="zh-CN" altLang="en-US" sz="1900" dirty="0"/>
              <a:t>分类就是通过分析训练集中的数据，为每个类别做出准确的描述或建立分析模型或挖掘出分类规则，然后用这个分类规则对其它数据对象进行分类。</a:t>
            </a:r>
            <a:endParaRPr lang="en-US" altLang="zh-CN" sz="1900" dirty="0"/>
          </a:p>
          <a:p>
            <a:pPr>
              <a:buFont typeface="Wingdings" panose="05000000000000000000" pitchFamily="2" charset="2"/>
              <a:buChar char="Ø"/>
            </a:pPr>
            <a:r>
              <a:rPr lang="zh-CN" altLang="en-US" sz="1900" dirty="0" smtClean="0"/>
              <a:t>决策树、支持向量机、神经网络、朴素贝叶斯、</a:t>
            </a:r>
            <a:r>
              <a:rPr lang="en-US" altLang="zh-CN" sz="1900" dirty="0" smtClean="0"/>
              <a:t>Bayes</a:t>
            </a:r>
            <a:r>
              <a:rPr lang="zh-CN" altLang="en-US" sz="1900" dirty="0" smtClean="0"/>
              <a:t>网络、</a:t>
            </a:r>
            <a:r>
              <a:rPr lang="en-US" altLang="zh-CN" sz="1900" dirty="0" smtClean="0"/>
              <a:t>k-</a:t>
            </a:r>
            <a:r>
              <a:rPr lang="zh-CN" altLang="en-US" sz="1900" dirty="0" smtClean="0"/>
              <a:t>最近邻等是几种</a:t>
            </a:r>
            <a:r>
              <a:rPr lang="zh-CN" altLang="en-US" sz="1900" dirty="0"/>
              <a:t>常用的分类方法。</a:t>
            </a:r>
            <a:endParaRPr lang="zh-CN" altLang="en-US" sz="1900" dirty="0"/>
          </a:p>
          <a:p>
            <a:pPr>
              <a:buFont typeface="Wingdings" panose="05000000000000000000" pitchFamily="2" charset="2"/>
              <a:buChar char="Ø"/>
            </a:pPr>
            <a:endParaRPr lang="en-US" altLang="zh-CN" sz="1900" dirty="0"/>
          </a:p>
          <a:p>
            <a:pPr>
              <a:buFont typeface="Wingdings" panose="05000000000000000000" pitchFamily="2" charset="2"/>
              <a:buChar char="Ø"/>
            </a:pPr>
            <a:endParaRPr lang="en-US" altLang="zh-CN" sz="1900" dirty="0"/>
          </a:p>
          <a:p>
            <a:pPr>
              <a:buFont typeface="Wingdings" panose="05000000000000000000" pitchFamily="2" charset="2"/>
              <a:buChar char="Ø"/>
            </a:pPr>
            <a:endParaRPr lang="zh-CN" altLang="en-US" sz="1900" dirty="0"/>
          </a:p>
        </p:txBody>
      </p:sp>
      <p:grpSp>
        <p:nvGrpSpPr>
          <p:cNvPr id="25614" name="组合 15"/>
          <p:cNvGrpSpPr/>
          <p:nvPr/>
        </p:nvGrpSpPr>
        <p:grpSpPr bwMode="auto">
          <a:xfrm>
            <a:off x="6105635" y="4751573"/>
            <a:ext cx="5060948" cy="1464352"/>
            <a:chOff x="1331913" y="2420938"/>
            <a:chExt cx="6408737" cy="2089150"/>
          </a:xfrm>
        </p:grpSpPr>
        <p:grpSp>
          <p:nvGrpSpPr>
            <p:cNvPr id="25615" name="Group 4"/>
            <p:cNvGrpSpPr/>
            <p:nvPr/>
          </p:nvGrpSpPr>
          <p:grpSpPr bwMode="auto">
            <a:xfrm>
              <a:off x="1331913" y="2709863"/>
              <a:ext cx="4724400" cy="1748597"/>
              <a:chOff x="864" y="1824"/>
              <a:chExt cx="4752" cy="1911"/>
            </a:xfrm>
          </p:grpSpPr>
          <p:grpSp>
            <p:nvGrpSpPr>
              <p:cNvPr id="25621" name="Group 5"/>
              <p:cNvGrpSpPr/>
              <p:nvPr/>
            </p:nvGrpSpPr>
            <p:grpSpPr bwMode="auto">
              <a:xfrm>
                <a:off x="864" y="1824"/>
                <a:ext cx="4752" cy="1911"/>
                <a:chOff x="864" y="1824"/>
                <a:chExt cx="4752" cy="1911"/>
              </a:xfrm>
            </p:grpSpPr>
            <p:grpSp>
              <p:nvGrpSpPr>
                <p:cNvPr id="25623" name="Group 6"/>
                <p:cNvGrpSpPr/>
                <p:nvPr/>
              </p:nvGrpSpPr>
              <p:grpSpPr bwMode="auto">
                <a:xfrm>
                  <a:off x="864" y="1824"/>
                  <a:ext cx="4752" cy="1911"/>
                  <a:chOff x="864" y="1824"/>
                  <a:chExt cx="4752" cy="1911"/>
                </a:xfrm>
              </p:grpSpPr>
              <p:grpSp>
                <p:nvGrpSpPr>
                  <p:cNvPr id="25625" name="Group 7"/>
                  <p:cNvGrpSpPr/>
                  <p:nvPr/>
                </p:nvGrpSpPr>
                <p:grpSpPr bwMode="auto">
                  <a:xfrm>
                    <a:off x="864" y="1824"/>
                    <a:ext cx="4752" cy="1911"/>
                    <a:chOff x="960" y="1680"/>
                    <a:chExt cx="4752" cy="1911"/>
                  </a:xfrm>
                </p:grpSpPr>
                <p:sp>
                  <p:nvSpPr>
                    <p:cNvPr id="25627" name="Rectangle 8"/>
                    <p:cNvSpPr>
                      <a:spLocks noChangeArrowheads="1"/>
                    </p:cNvSpPr>
                    <p:nvPr/>
                  </p:nvSpPr>
                  <p:spPr bwMode="auto">
                    <a:xfrm>
                      <a:off x="960" y="1680"/>
                      <a:ext cx="4752" cy="172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100">
                        <a:latin typeface="Tahoma" panose="020B0604030504040204" pitchFamily="34" charset="0"/>
                      </a:endParaRPr>
                    </a:p>
                  </p:txBody>
                </p:sp>
                <p:sp>
                  <p:nvSpPr>
                    <p:cNvPr id="25628" name="Oval 9"/>
                    <p:cNvSpPr>
                      <a:spLocks noChangeArrowheads="1"/>
                    </p:cNvSpPr>
                    <p:nvPr/>
                  </p:nvSpPr>
                  <p:spPr bwMode="auto">
                    <a:xfrm>
                      <a:off x="1248" y="2112"/>
                      <a:ext cx="624" cy="192"/>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100">
                        <a:latin typeface="Tahoma" panose="020B0604030504040204" pitchFamily="34" charset="0"/>
                      </a:endParaRPr>
                    </a:p>
                  </p:txBody>
                </p:sp>
                <p:sp>
                  <p:nvSpPr>
                    <p:cNvPr id="25629" name="Line 10"/>
                    <p:cNvSpPr>
                      <a:spLocks noChangeShapeType="1"/>
                    </p:cNvSpPr>
                    <p:nvPr/>
                  </p:nvSpPr>
                  <p:spPr bwMode="auto">
                    <a:xfrm>
                      <a:off x="1248" y="2208"/>
                      <a:ext cx="0" cy="4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30" name="Oval 11"/>
                    <p:cNvSpPr>
                      <a:spLocks noChangeArrowheads="1"/>
                    </p:cNvSpPr>
                    <p:nvPr/>
                  </p:nvSpPr>
                  <p:spPr bwMode="auto">
                    <a:xfrm>
                      <a:off x="1248" y="2640"/>
                      <a:ext cx="624" cy="192"/>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100">
                        <a:latin typeface="Tahoma" panose="020B0604030504040204" pitchFamily="34" charset="0"/>
                      </a:endParaRPr>
                    </a:p>
                  </p:txBody>
                </p:sp>
                <p:sp>
                  <p:nvSpPr>
                    <p:cNvPr id="25631" name="Line 12"/>
                    <p:cNvSpPr>
                      <a:spLocks noChangeShapeType="1"/>
                    </p:cNvSpPr>
                    <p:nvPr/>
                  </p:nvSpPr>
                  <p:spPr bwMode="auto">
                    <a:xfrm>
                      <a:off x="1872" y="2496"/>
                      <a:ext cx="576" cy="0"/>
                    </a:xfrm>
                    <a:prstGeom prst="line">
                      <a:avLst/>
                    </a:prstGeom>
                    <a:noFill/>
                    <a:ln w="2857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32" name="Rectangle 13"/>
                    <p:cNvSpPr>
                      <a:spLocks noChangeArrowheads="1"/>
                    </p:cNvSpPr>
                    <p:nvPr/>
                  </p:nvSpPr>
                  <p:spPr bwMode="auto">
                    <a:xfrm>
                      <a:off x="2448" y="2208"/>
                      <a:ext cx="1392" cy="57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100">
                          <a:latin typeface="Times New Roman" panose="02020603050405020304" pitchFamily="18" charset="0"/>
                        </a:rPr>
                        <a:t>判定树分类算法</a:t>
                      </a:r>
                      <a:endParaRPr lang="zh-CN" altLang="en-US" sz="1100">
                        <a:latin typeface="Times New Roman" panose="02020603050405020304" pitchFamily="18" charset="0"/>
                      </a:endParaRPr>
                    </a:p>
                  </p:txBody>
                </p:sp>
                <p:sp>
                  <p:nvSpPr>
                    <p:cNvPr id="25633" name="Oval 14"/>
                    <p:cNvSpPr>
                      <a:spLocks noChangeArrowheads="1"/>
                    </p:cNvSpPr>
                    <p:nvPr/>
                  </p:nvSpPr>
                  <p:spPr bwMode="auto">
                    <a:xfrm>
                      <a:off x="5040" y="1776"/>
                      <a:ext cx="192" cy="144"/>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100">
                        <a:latin typeface="Tahoma" panose="020B0604030504040204" pitchFamily="34" charset="0"/>
                      </a:endParaRPr>
                    </a:p>
                  </p:txBody>
                </p:sp>
                <p:sp>
                  <p:nvSpPr>
                    <p:cNvPr id="25634" name="Line 15"/>
                    <p:cNvSpPr>
                      <a:spLocks noChangeShapeType="1"/>
                    </p:cNvSpPr>
                    <p:nvPr/>
                  </p:nvSpPr>
                  <p:spPr bwMode="auto">
                    <a:xfrm flipH="1">
                      <a:off x="4800" y="1920"/>
                      <a:ext cx="288" cy="288"/>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35" name="Line 16"/>
                    <p:cNvSpPr>
                      <a:spLocks noChangeShapeType="1"/>
                    </p:cNvSpPr>
                    <p:nvPr/>
                  </p:nvSpPr>
                  <p:spPr bwMode="auto">
                    <a:xfrm>
                      <a:off x="5184" y="1920"/>
                      <a:ext cx="384" cy="288"/>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36" name="Oval 17"/>
                    <p:cNvSpPr>
                      <a:spLocks noChangeArrowheads="1"/>
                    </p:cNvSpPr>
                    <p:nvPr/>
                  </p:nvSpPr>
                  <p:spPr bwMode="auto">
                    <a:xfrm>
                      <a:off x="4704" y="2208"/>
                      <a:ext cx="192" cy="192"/>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100">
                        <a:latin typeface="Tahoma" panose="020B0604030504040204" pitchFamily="34" charset="0"/>
                      </a:endParaRPr>
                    </a:p>
                  </p:txBody>
                </p:sp>
                <p:sp>
                  <p:nvSpPr>
                    <p:cNvPr id="25637" name="Oval 18"/>
                    <p:cNvSpPr>
                      <a:spLocks noChangeArrowheads="1"/>
                    </p:cNvSpPr>
                    <p:nvPr/>
                  </p:nvSpPr>
                  <p:spPr bwMode="auto">
                    <a:xfrm>
                      <a:off x="5496" y="2196"/>
                      <a:ext cx="192" cy="192"/>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100">
                        <a:latin typeface="Tahoma" panose="020B0604030504040204" pitchFamily="34" charset="0"/>
                      </a:endParaRPr>
                    </a:p>
                  </p:txBody>
                </p:sp>
                <p:sp>
                  <p:nvSpPr>
                    <p:cNvPr id="25638" name="Line 19"/>
                    <p:cNvSpPr>
                      <a:spLocks noChangeShapeType="1"/>
                    </p:cNvSpPr>
                    <p:nvPr/>
                  </p:nvSpPr>
                  <p:spPr bwMode="auto">
                    <a:xfrm flipH="1">
                      <a:off x="4368" y="2352"/>
                      <a:ext cx="336" cy="24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39" name="Line 20"/>
                    <p:cNvSpPr>
                      <a:spLocks noChangeShapeType="1"/>
                    </p:cNvSpPr>
                    <p:nvPr/>
                  </p:nvSpPr>
                  <p:spPr bwMode="auto">
                    <a:xfrm>
                      <a:off x="4896" y="2352"/>
                      <a:ext cx="336" cy="288"/>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40" name="Oval 21"/>
                    <p:cNvSpPr>
                      <a:spLocks noChangeArrowheads="1"/>
                    </p:cNvSpPr>
                    <p:nvPr/>
                  </p:nvSpPr>
                  <p:spPr bwMode="auto">
                    <a:xfrm>
                      <a:off x="4272" y="2592"/>
                      <a:ext cx="192" cy="192"/>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100">
                        <a:latin typeface="Tahoma" panose="020B0604030504040204" pitchFamily="34" charset="0"/>
                      </a:endParaRPr>
                    </a:p>
                  </p:txBody>
                </p:sp>
                <p:sp>
                  <p:nvSpPr>
                    <p:cNvPr id="25641" name="Oval 22"/>
                    <p:cNvSpPr>
                      <a:spLocks noChangeArrowheads="1"/>
                    </p:cNvSpPr>
                    <p:nvPr/>
                  </p:nvSpPr>
                  <p:spPr bwMode="auto">
                    <a:xfrm>
                      <a:off x="5184" y="2592"/>
                      <a:ext cx="192" cy="192"/>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100">
                        <a:latin typeface="Tahoma" panose="020B0604030504040204" pitchFamily="34" charset="0"/>
                      </a:endParaRPr>
                    </a:p>
                  </p:txBody>
                </p:sp>
                <p:sp>
                  <p:nvSpPr>
                    <p:cNvPr id="25642" name="Text Box 23"/>
                    <p:cNvSpPr txBox="1">
                      <a:spLocks noChangeArrowheads="1"/>
                    </p:cNvSpPr>
                    <p:nvPr/>
                  </p:nvSpPr>
                  <p:spPr bwMode="auto">
                    <a:xfrm>
                      <a:off x="3792" y="2208"/>
                      <a:ext cx="672" cy="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50000"/>
                        </a:spcBef>
                      </a:pPr>
                      <a:r>
                        <a:rPr lang="en-US" altLang="zh-CN" sz="1100">
                          <a:latin typeface="Times New Roman" panose="02020603050405020304" pitchFamily="18" charset="0"/>
                        </a:rPr>
                        <a:t>output</a:t>
                      </a:r>
                      <a:endParaRPr lang="en-US" altLang="zh-CN" sz="1100">
                        <a:latin typeface="Times New Roman" panose="02020603050405020304" pitchFamily="18" charset="0"/>
                      </a:endParaRPr>
                    </a:p>
                  </p:txBody>
                </p:sp>
                <p:sp>
                  <p:nvSpPr>
                    <p:cNvPr id="25643" name="Text Box 24"/>
                    <p:cNvSpPr txBox="1">
                      <a:spLocks noChangeArrowheads="1"/>
                    </p:cNvSpPr>
                    <p:nvPr/>
                  </p:nvSpPr>
                  <p:spPr bwMode="auto">
                    <a:xfrm>
                      <a:off x="1260" y="2905"/>
                      <a:ext cx="708" cy="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50000"/>
                        </a:spcBef>
                      </a:pPr>
                      <a:r>
                        <a:rPr lang="zh-CN" altLang="en-US" sz="1100">
                          <a:latin typeface="Times New Roman" panose="02020603050405020304" pitchFamily="18" charset="0"/>
                        </a:rPr>
                        <a:t>训练集</a:t>
                      </a:r>
                      <a:endParaRPr lang="zh-CN" altLang="en-US" sz="1100">
                        <a:latin typeface="Times New Roman" panose="02020603050405020304" pitchFamily="18" charset="0"/>
                      </a:endParaRPr>
                    </a:p>
                  </p:txBody>
                </p:sp>
                <p:sp>
                  <p:nvSpPr>
                    <p:cNvPr id="25644" name="Text Box 25"/>
                    <p:cNvSpPr txBox="1">
                      <a:spLocks noChangeArrowheads="1"/>
                    </p:cNvSpPr>
                    <p:nvPr/>
                  </p:nvSpPr>
                  <p:spPr bwMode="auto">
                    <a:xfrm>
                      <a:off x="4752" y="2856"/>
                      <a:ext cx="720" cy="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50000"/>
                        </a:spcBef>
                      </a:pPr>
                      <a:r>
                        <a:rPr lang="zh-CN" altLang="en-US" sz="1100">
                          <a:latin typeface="Times New Roman" panose="02020603050405020304" pitchFamily="18" charset="0"/>
                        </a:rPr>
                        <a:t>决策树</a:t>
                      </a:r>
                      <a:endParaRPr lang="zh-CN" altLang="en-US" sz="1100">
                        <a:latin typeface="Times New Roman" panose="02020603050405020304" pitchFamily="18" charset="0"/>
                      </a:endParaRPr>
                    </a:p>
                  </p:txBody>
                </p:sp>
              </p:grpSp>
              <p:sp>
                <p:nvSpPr>
                  <p:cNvPr id="25626" name="Line 26"/>
                  <p:cNvSpPr>
                    <a:spLocks noChangeShapeType="1"/>
                  </p:cNvSpPr>
                  <p:nvPr/>
                </p:nvSpPr>
                <p:spPr bwMode="auto">
                  <a:xfrm>
                    <a:off x="1776" y="2352"/>
                    <a:ext cx="0" cy="528"/>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5624" name="Line 27"/>
                <p:cNvSpPr>
                  <a:spLocks noChangeShapeType="1"/>
                </p:cNvSpPr>
                <p:nvPr/>
              </p:nvSpPr>
              <p:spPr bwMode="auto">
                <a:xfrm>
                  <a:off x="3744" y="2640"/>
                  <a:ext cx="528" cy="0"/>
                </a:xfrm>
                <a:prstGeom prst="line">
                  <a:avLst/>
                </a:prstGeom>
                <a:noFill/>
                <a:ln w="2857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5622" name="Text Box 28"/>
              <p:cNvSpPr txBox="1">
                <a:spLocks noChangeArrowheads="1"/>
              </p:cNvSpPr>
              <p:nvPr/>
            </p:nvSpPr>
            <p:spPr bwMode="auto">
              <a:xfrm>
                <a:off x="1800" y="2376"/>
                <a:ext cx="528" cy="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50000"/>
                  </a:spcBef>
                </a:pPr>
                <a:r>
                  <a:rPr lang="en-US" altLang="zh-CN" sz="1100">
                    <a:latin typeface="Times New Roman" panose="02020603050405020304" pitchFamily="18" charset="0"/>
                  </a:rPr>
                  <a:t>input</a:t>
                </a:r>
                <a:endParaRPr lang="en-US" altLang="zh-CN" sz="1100">
                  <a:latin typeface="Times New Roman" panose="02020603050405020304" pitchFamily="18" charset="0"/>
                </a:endParaRPr>
              </a:p>
            </p:txBody>
          </p:sp>
        </p:grpSp>
        <p:sp>
          <p:nvSpPr>
            <p:cNvPr id="25616" name="Line 29"/>
            <p:cNvSpPr>
              <a:spLocks noChangeShapeType="1"/>
            </p:cNvSpPr>
            <p:nvPr/>
          </p:nvSpPr>
          <p:spPr bwMode="auto">
            <a:xfrm flipH="1">
              <a:off x="6083300" y="3141663"/>
              <a:ext cx="504825" cy="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7" name="Text Box 30"/>
            <p:cNvSpPr txBox="1">
              <a:spLocks noChangeArrowheads="1"/>
            </p:cNvSpPr>
            <p:nvPr/>
          </p:nvSpPr>
          <p:spPr bwMode="auto">
            <a:xfrm>
              <a:off x="6804025" y="2709862"/>
              <a:ext cx="792163" cy="37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50000"/>
                </a:spcBef>
              </a:pPr>
              <a:r>
                <a:rPr lang="zh-CN" altLang="en-US" sz="1100">
                  <a:latin typeface="Tahoma" panose="020B0604030504040204" pitchFamily="34" charset="0"/>
                </a:rPr>
                <a:t>新数据</a:t>
              </a:r>
              <a:endParaRPr lang="zh-CN" altLang="en-US" sz="1100">
                <a:latin typeface="Tahoma" panose="020B0604030504040204" pitchFamily="34" charset="0"/>
              </a:endParaRPr>
            </a:p>
          </p:txBody>
        </p:sp>
        <p:sp>
          <p:nvSpPr>
            <p:cNvPr id="25618" name="Line 31"/>
            <p:cNvSpPr>
              <a:spLocks noChangeShapeType="1"/>
            </p:cNvSpPr>
            <p:nvPr/>
          </p:nvSpPr>
          <p:spPr bwMode="auto">
            <a:xfrm>
              <a:off x="6083300" y="3717925"/>
              <a:ext cx="504825" cy="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9" name="Text Box 32"/>
            <p:cNvSpPr txBox="1">
              <a:spLocks noChangeArrowheads="1"/>
            </p:cNvSpPr>
            <p:nvPr/>
          </p:nvSpPr>
          <p:spPr bwMode="auto">
            <a:xfrm>
              <a:off x="6732588" y="3573462"/>
              <a:ext cx="1008062" cy="37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lgn="ctr" eaLnBrk="1" hangingPunct="1">
                <a:spcBef>
                  <a:spcPct val="50000"/>
                </a:spcBef>
              </a:pPr>
              <a:r>
                <a:rPr lang="zh-CN" altLang="en-US" sz="1100">
                  <a:latin typeface="Tahoma" panose="020B0604030504040204" pitchFamily="34" charset="0"/>
                </a:rPr>
                <a:t>分类</a:t>
              </a:r>
              <a:endParaRPr lang="zh-CN" altLang="en-US" sz="1100">
                <a:latin typeface="Tahoma" panose="020B0604030504040204" pitchFamily="34" charset="0"/>
              </a:endParaRPr>
            </a:p>
          </p:txBody>
        </p:sp>
        <p:sp>
          <p:nvSpPr>
            <p:cNvPr id="25620" name="Oval 33"/>
            <p:cNvSpPr>
              <a:spLocks noChangeArrowheads="1"/>
            </p:cNvSpPr>
            <p:nvPr/>
          </p:nvSpPr>
          <p:spPr bwMode="auto">
            <a:xfrm>
              <a:off x="4572000" y="2420938"/>
              <a:ext cx="1511300" cy="2089150"/>
            </a:xfrm>
            <a:prstGeom prst="ellipse">
              <a:avLst/>
            </a:prstGeom>
            <a:noFill/>
            <a:ln w="9525" cap="rnd">
              <a:solidFill>
                <a:schemeClr val="tx1"/>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100">
                <a:latin typeface="Tahoma" panose="020B0604030504040204" pitchFamily="34" charset="0"/>
              </a:endParaRPr>
            </a:p>
          </p:txBody>
        </p:sp>
      </p:grpSp>
      <p:pic>
        <p:nvPicPr>
          <p:cNvPr id="102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8961" y="2839054"/>
            <a:ext cx="5265954" cy="2761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pPr>
              <a:defRPr/>
            </a:pPr>
            <a:r>
              <a:rPr lang="zh-CN" altLang="en-US" smtClean="0"/>
              <a:t>复旦大学 赵卫东</a:t>
            </a:r>
            <a:endParaRPr lang="zh-CN" alt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extBox 5"/>
          <p:cNvSpPr txBox="1">
            <a:spLocks noChangeArrowheads="1"/>
          </p:cNvSpPr>
          <p:nvPr/>
        </p:nvSpPr>
        <p:spPr bwMode="auto">
          <a:xfrm>
            <a:off x="810684" y="540504"/>
            <a:ext cx="10553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endParaRPr kumimoji="0" lang="zh-CN" altLang="en-US">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001184" y="1128784"/>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1" name="矩形 10"/>
          <p:cNvSpPr/>
          <p:nvPr/>
        </p:nvSpPr>
        <p:spPr>
          <a:xfrm>
            <a:off x="902335" y="438150"/>
            <a:ext cx="5255260" cy="57340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defRPr/>
            </a:pPr>
            <a:r>
              <a:rPr kumimoji="1" lang="zh-CN" altLang="en-US" sz="3200" b="1" dirty="0">
                <a:solidFill>
                  <a:schemeClr val="tx1"/>
                </a:solidFill>
                <a:latin typeface="Calibri" panose="020F0502020204030204" charset="0"/>
                <a:ea typeface="宋体" panose="02010600030101010101" pitchFamily="2" charset="-122"/>
              </a:rPr>
              <a:t>机器学习</a:t>
            </a:r>
            <a:r>
              <a:rPr kumimoji="1" lang="zh-CN" altLang="en-US" sz="3200" b="1" dirty="0">
                <a:solidFill>
                  <a:schemeClr val="tx1"/>
                </a:solidFill>
                <a:latin typeface="Calibri" panose="020F0502020204030204" charset="0"/>
                <a:ea typeface="宋体" panose="02010600030101010101" pitchFamily="2" charset="-122"/>
              </a:rPr>
              <a:t>基本神经网络</a:t>
            </a:r>
            <a:r>
              <a:rPr kumimoji="1" lang="zh-CN" altLang="en-US" sz="3200" b="1" dirty="0">
                <a:solidFill>
                  <a:schemeClr val="tx1"/>
                </a:solidFill>
                <a:latin typeface="Calibri" panose="020F0502020204030204" charset="0"/>
                <a:ea typeface="宋体" panose="02010600030101010101" pitchFamily="2" charset="-122"/>
              </a:rPr>
              <a:t>算法</a:t>
            </a:r>
            <a:endParaRPr kumimoji="1" lang="zh-CN" altLang="en-US" sz="3200" b="1" dirty="0">
              <a:solidFill>
                <a:schemeClr val="tx1"/>
              </a:solidFill>
              <a:latin typeface="Calibri" panose="020F0502020204030204" charset="0"/>
              <a:ea typeface="宋体" panose="02010600030101010101" pitchFamily="2" charset="-122"/>
            </a:endParaRPr>
          </a:p>
        </p:txBody>
      </p:sp>
      <p:pic>
        <p:nvPicPr>
          <p:cNvPr id="10" name="Picture 2"/>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4465" y="3978275"/>
            <a:ext cx="3433445" cy="2308860"/>
          </a:xfrm>
          <a:prstGeom prst="rect">
            <a:avLst/>
          </a:prstGeom>
          <a:noFill/>
          <a:ln>
            <a:noFill/>
          </a:ln>
        </p:spPr>
      </p:pic>
      <p:pic>
        <p:nvPicPr>
          <p:cNvPr id="12" name="Picture 120"/>
          <p:cNvPicPr/>
          <p:nvPr/>
        </p:nvPicPr>
        <p:blipFill>
          <a:blip r:embed="rId2"/>
          <a:stretch>
            <a:fillRect/>
          </a:stretch>
        </p:blipFill>
        <p:spPr>
          <a:xfrm>
            <a:off x="3694430" y="3978275"/>
            <a:ext cx="2977515" cy="2308860"/>
          </a:xfrm>
          <a:prstGeom prst="rect">
            <a:avLst/>
          </a:prstGeom>
        </p:spPr>
      </p:pic>
      <p:sp>
        <p:nvSpPr>
          <p:cNvPr id="3" name="TextBox 2"/>
          <p:cNvSpPr txBox="1"/>
          <p:nvPr/>
        </p:nvSpPr>
        <p:spPr>
          <a:xfrm>
            <a:off x="1001395" y="1153160"/>
            <a:ext cx="10429875" cy="3046730"/>
          </a:xfrm>
          <a:prstGeom prst="rect">
            <a:avLst/>
          </a:prstGeom>
          <a:noFill/>
        </p:spPr>
        <p:txBody>
          <a:bodyPr wrap="square" lIns="0" tIns="0" rIns="0" bIns="0" rtlCol="0">
            <a:spAutoFit/>
          </a:bodyPr>
          <a:lstStyle/>
          <a:p>
            <a:pPr marL="457200" indent="-457200" fontAlgn="auto">
              <a:lnSpc>
                <a:spcPct val="120000"/>
              </a:lnSpc>
              <a:buFont typeface="Wingdings" panose="05000000000000000000" pitchFamily="2" charset="2"/>
              <a:buChar char="Ø"/>
            </a:pPr>
            <a:r>
              <a:rPr lang="zh-CN" altLang="en-US" sz="2000" dirty="0">
                <a:latin typeface="楷体" panose="02010609060101010101" charset="-122"/>
                <a:ea typeface="楷体" panose="02010609060101010101" charset="-122"/>
                <a:cs typeface="楷体" panose="02010609060101010101" charset="-122"/>
              </a:rPr>
              <a:t>传统的神经网络为</a:t>
            </a:r>
            <a:r>
              <a:rPr lang="en-US" altLang="zh-CN" sz="2000" dirty="0">
                <a:latin typeface="楷体" panose="02010609060101010101" charset="-122"/>
                <a:ea typeface="楷体" panose="02010609060101010101" charset="-122"/>
                <a:cs typeface="楷体" panose="02010609060101010101" charset="-122"/>
              </a:rPr>
              <a:t>BP</a:t>
            </a:r>
            <a:r>
              <a:rPr lang="zh-CN" altLang="en-US" sz="2000" dirty="0">
                <a:latin typeface="楷体" panose="02010609060101010101" charset="-122"/>
                <a:ea typeface="楷体" panose="02010609060101010101" charset="-122"/>
                <a:cs typeface="楷体" panose="02010609060101010101" charset="-122"/>
              </a:rPr>
              <a:t>神经网络，基本网络结构为输入层、隐藏层和输出层，节点代表神经元，边代表权重值，对输入值按照权重和偏置计算后将结果传给下一层，通过不断的训练修正权重和偏置。递归神经网络（</a:t>
            </a:r>
            <a:r>
              <a:rPr lang="en-US" altLang="zh-CN" sz="2000" dirty="0">
                <a:latin typeface="楷体" panose="02010609060101010101" charset="-122"/>
                <a:ea typeface="楷体" panose="02010609060101010101" charset="-122"/>
                <a:cs typeface="楷体" panose="02010609060101010101" charset="-122"/>
              </a:rPr>
              <a:t>RNN</a:t>
            </a:r>
            <a:r>
              <a:rPr lang="zh-CN" altLang="en-US" sz="2000" dirty="0">
                <a:latin typeface="楷体" panose="02010609060101010101" charset="-122"/>
                <a:ea typeface="楷体" panose="02010609060101010101" charset="-122"/>
                <a:cs typeface="楷体" panose="02010609060101010101" charset="-122"/>
              </a:rPr>
              <a:t>）、卷积神经网络（</a:t>
            </a:r>
            <a:r>
              <a:rPr lang="en-US" altLang="zh-CN" sz="2000" dirty="0">
                <a:latin typeface="楷体" panose="02010609060101010101" charset="-122"/>
                <a:ea typeface="楷体" panose="02010609060101010101" charset="-122"/>
                <a:cs typeface="楷体" panose="02010609060101010101" charset="-122"/>
              </a:rPr>
              <a:t>CNN</a:t>
            </a:r>
            <a:r>
              <a:rPr lang="zh-CN" altLang="en-US" sz="2000" dirty="0">
                <a:latin typeface="楷体" panose="02010609060101010101" charset="-122"/>
                <a:ea typeface="楷体" panose="02010609060101010101" charset="-122"/>
                <a:cs typeface="楷体" panose="02010609060101010101" charset="-122"/>
              </a:rPr>
              <a:t>）都</a:t>
            </a:r>
            <a:r>
              <a:rPr lang="zh-CN" altLang="en-US" sz="2000" dirty="0">
                <a:latin typeface="楷体" panose="02010609060101010101" charset="-122"/>
                <a:ea typeface="楷体" panose="02010609060101010101" charset="-122"/>
                <a:cs typeface="楷体" panose="02010609060101010101" charset="-122"/>
              </a:rPr>
              <a:t>是神经网络在深度学习上的变种。</a:t>
            </a:r>
            <a:endParaRPr lang="en-US" altLang="zh-CN" sz="2000" dirty="0">
              <a:latin typeface="楷体" panose="02010609060101010101" charset="-122"/>
              <a:ea typeface="楷体" panose="02010609060101010101" charset="-122"/>
              <a:cs typeface="楷体" panose="02010609060101010101" charset="-122"/>
            </a:endParaRPr>
          </a:p>
          <a:p>
            <a:pPr marL="457200" indent="-457200" fontAlgn="auto">
              <a:lnSpc>
                <a:spcPct val="120000"/>
              </a:lnSpc>
              <a:buFont typeface="Wingdings" panose="05000000000000000000" pitchFamily="2" charset="2"/>
              <a:buChar char="Ø"/>
            </a:pPr>
            <a:r>
              <a:rPr lang="zh-CN" altLang="en-US" sz="2000" dirty="0">
                <a:latin typeface="楷体" panose="02010609060101010101" charset="-122"/>
                <a:ea typeface="楷体" panose="02010609060101010101" charset="-122"/>
                <a:cs typeface="楷体" panose="02010609060101010101" charset="-122"/>
              </a:rPr>
              <a:t>神经网络的训练主要包括前向传输和反向传播。</a:t>
            </a:r>
            <a:endParaRPr lang="en-US" altLang="zh-CN" sz="2000" dirty="0">
              <a:latin typeface="楷体" panose="02010609060101010101" charset="-122"/>
              <a:ea typeface="楷体" panose="02010609060101010101" charset="-122"/>
              <a:cs typeface="楷体" panose="02010609060101010101" charset="-122"/>
            </a:endParaRPr>
          </a:p>
          <a:p>
            <a:pPr marL="457200" indent="-457200" fontAlgn="auto">
              <a:lnSpc>
                <a:spcPct val="120000"/>
              </a:lnSpc>
              <a:buFont typeface="Wingdings" panose="05000000000000000000" pitchFamily="2" charset="2"/>
              <a:buChar char="Ø"/>
            </a:pPr>
            <a:r>
              <a:rPr lang="zh-CN" altLang="en-US" sz="2000" dirty="0">
                <a:latin typeface="楷体" panose="02010609060101010101" charset="-122"/>
                <a:ea typeface="楷体" panose="02010609060101010101" charset="-122"/>
                <a:cs typeface="楷体" panose="02010609060101010101" charset="-122"/>
              </a:rPr>
              <a:t>神经网络的结果准确性与训练集的样本数量和分类质量有关。</a:t>
            </a:r>
            <a:endParaRPr lang="en-US" altLang="zh-CN" sz="2000" dirty="0">
              <a:latin typeface="楷体" panose="02010609060101010101" charset="-122"/>
              <a:ea typeface="楷体" panose="02010609060101010101" charset="-122"/>
              <a:cs typeface="楷体" panose="02010609060101010101" charset="-122"/>
            </a:endParaRPr>
          </a:p>
          <a:p>
            <a:pPr marL="457200" indent="-457200" fontAlgn="auto">
              <a:lnSpc>
                <a:spcPct val="120000"/>
              </a:lnSpc>
              <a:buFont typeface="Wingdings" panose="05000000000000000000" pitchFamily="2" charset="2"/>
              <a:buChar char="Ø"/>
            </a:pPr>
            <a:r>
              <a:rPr lang="zh-CN" altLang="en-US" sz="2000" dirty="0">
                <a:latin typeface="楷体" panose="02010609060101010101" charset="-122"/>
                <a:ea typeface="楷体" panose="02010609060101010101" charset="-122"/>
                <a:cs typeface="楷体" panose="02010609060101010101" charset="-122"/>
              </a:rPr>
              <a:t>神经网络是基于历史数据构建的分析模型，新数据产生时需要动态优化网络的结构和参数。</a:t>
            </a:r>
            <a:endParaRPr lang="en-US" altLang="zh-CN" sz="2000" dirty="0">
              <a:latin typeface="楷体" panose="02010609060101010101" charset="-122"/>
              <a:ea typeface="楷体" panose="02010609060101010101" charset="-122"/>
              <a:cs typeface="楷体" panose="02010609060101010101" charset="-122"/>
            </a:endParaRPr>
          </a:p>
          <a:p>
            <a:pPr fontAlgn="base">
              <a:spcBef>
                <a:spcPct val="50000"/>
              </a:spcBef>
              <a:spcAft>
                <a:spcPct val="0"/>
              </a:spcAft>
              <a:buClr>
                <a:srgbClr val="F0AB00"/>
              </a:buClr>
              <a:buSzPct val="80000"/>
            </a:pPr>
            <a:endParaRPr lang="zh-CN" altLang="en-US" sz="2000" kern="0" dirty="0" err="1" smtClean="0">
              <a:latin typeface="楷体" panose="02010609060101010101" charset="-122"/>
              <a:ea typeface="楷体" panose="02010609060101010101" charset="-122"/>
              <a:cs typeface="楷体" panose="02010609060101010101"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65" y="3978275"/>
            <a:ext cx="5473065" cy="239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5"/>
          <p:cNvSpPr txBox="1">
            <a:spLocks noChangeArrowheads="1"/>
          </p:cNvSpPr>
          <p:nvPr/>
        </p:nvSpPr>
        <p:spPr bwMode="auto">
          <a:xfrm>
            <a:off x="810684" y="540504"/>
            <a:ext cx="10553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endParaRPr kumimoji="0" lang="zh-CN" altLang="en-US">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001184" y="1128784"/>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1" name="矩形 10"/>
          <p:cNvSpPr/>
          <p:nvPr/>
        </p:nvSpPr>
        <p:spPr>
          <a:xfrm>
            <a:off x="795866" y="574360"/>
            <a:ext cx="3064933"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defRPr/>
            </a:pPr>
            <a:r>
              <a:rPr kumimoji="1" lang="zh-CN" altLang="en-US" sz="3200" b="1" dirty="0">
                <a:solidFill>
                  <a:schemeClr val="tx1"/>
                </a:solidFill>
                <a:latin typeface="Calibri" panose="020F0502020204030204" charset="0"/>
                <a:ea typeface="宋体" panose="02010600030101010101" pitchFamily="2" charset="-122"/>
              </a:rPr>
              <a:t>深度学习</a:t>
            </a:r>
            <a:r>
              <a:rPr kumimoji="1" lang="zh-CN" altLang="en-US" sz="3200" b="1" dirty="0">
                <a:solidFill>
                  <a:schemeClr val="tx1"/>
                </a:solidFill>
                <a:latin typeface="Calibri" panose="020F0502020204030204" charset="0"/>
                <a:ea typeface="宋体" panose="02010600030101010101" pitchFamily="2" charset="-122"/>
              </a:rPr>
              <a:t>算法</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71687" name="TextBox 5"/>
          <p:cNvSpPr txBox="1">
            <a:spLocks noChangeArrowheads="1"/>
          </p:cNvSpPr>
          <p:nvPr/>
        </p:nvSpPr>
        <p:spPr bwMode="auto">
          <a:xfrm>
            <a:off x="810684" y="574361"/>
            <a:ext cx="3695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pitchFamily="34" charset="-122"/>
              <a:ea typeface="微软雅黑" panose="020B0503020204020204" pitchFamily="34" charset="-122"/>
            </a:endParaRPr>
          </a:p>
        </p:txBody>
      </p:sp>
      <p:pic>
        <p:nvPicPr>
          <p:cNvPr id="10" name="Picture 311"/>
          <p:cNvPicPr/>
          <p:nvPr/>
        </p:nvPicPr>
        <p:blipFill>
          <a:blip r:embed="rId1"/>
          <a:stretch>
            <a:fillRect/>
          </a:stretch>
        </p:blipFill>
        <p:spPr>
          <a:xfrm>
            <a:off x="5781249" y="4934936"/>
            <a:ext cx="6410751" cy="1933517"/>
          </a:xfrm>
          <a:prstGeom prst="rect">
            <a:avLst/>
          </a:prstGeom>
        </p:spPr>
      </p:pic>
      <p:sp>
        <p:nvSpPr>
          <p:cNvPr id="3" name="TextBox 2"/>
          <p:cNvSpPr txBox="1"/>
          <p:nvPr/>
        </p:nvSpPr>
        <p:spPr>
          <a:xfrm>
            <a:off x="810684" y="1422371"/>
            <a:ext cx="9127215" cy="3893185"/>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200" dirty="0">
                <a:solidFill>
                  <a:srgbClr val="000000"/>
                </a:solidFill>
                <a:latin typeface="楷体" panose="02010609060101010101" charset="-122"/>
                <a:ea typeface="楷体" panose="02010609060101010101" charset="-122"/>
                <a:cs typeface="楷体" panose="02010609060101010101" charset="-122"/>
              </a:rPr>
              <a:t>深度学习是通过构建多个隐藏层和大量数据来学习特征，从而提升分类或预测的</a:t>
            </a:r>
            <a:r>
              <a:rPr lang="zh-CN" altLang="en-US" sz="2200" dirty="0" smtClean="0">
                <a:solidFill>
                  <a:srgbClr val="000000"/>
                </a:solidFill>
                <a:latin typeface="楷体" panose="02010609060101010101" charset="-122"/>
                <a:ea typeface="楷体" panose="02010609060101010101" charset="-122"/>
                <a:cs typeface="楷体" panose="02010609060101010101" charset="-122"/>
              </a:rPr>
              <a:t>准确性。</a:t>
            </a:r>
            <a:endParaRPr lang="en-US" altLang="zh-CN" sz="2200" dirty="0">
              <a:solidFill>
                <a:srgbClr val="000000"/>
              </a:solidFill>
              <a:latin typeface="楷体" panose="02010609060101010101" charset="-122"/>
              <a:ea typeface="楷体" panose="02010609060101010101" charset="-122"/>
              <a:cs typeface="楷体" panose="02010609060101010101" charset="-122"/>
            </a:endParaRPr>
          </a:p>
          <a:p>
            <a:pPr marL="342900" indent="-342900">
              <a:buFont typeface="Wingdings" panose="05000000000000000000" pitchFamily="2" charset="2"/>
              <a:buChar char="Ø"/>
            </a:pPr>
            <a:r>
              <a:rPr lang="zh-CN" altLang="en-US" sz="2200" dirty="0">
                <a:solidFill>
                  <a:srgbClr val="000000"/>
                </a:solidFill>
                <a:latin typeface="楷体" panose="02010609060101010101" charset="-122"/>
                <a:ea typeface="楷体" panose="02010609060101010101" charset="-122"/>
                <a:cs typeface="楷体" panose="02010609060101010101" charset="-122"/>
              </a:rPr>
              <a:t>与神经网络相比，层数更多，而且有逐层训练机制避免梯度</a:t>
            </a:r>
            <a:r>
              <a:rPr lang="zh-CN" altLang="en-US" sz="2200" dirty="0" smtClean="0">
                <a:solidFill>
                  <a:srgbClr val="000000"/>
                </a:solidFill>
                <a:latin typeface="楷体" panose="02010609060101010101" charset="-122"/>
                <a:ea typeface="楷体" panose="02010609060101010101" charset="-122"/>
                <a:cs typeface="楷体" panose="02010609060101010101" charset="-122"/>
              </a:rPr>
              <a:t>扩散。</a:t>
            </a:r>
            <a:endParaRPr lang="en-US" altLang="zh-CN" sz="2200" dirty="0">
              <a:solidFill>
                <a:srgbClr val="000000"/>
              </a:solidFill>
              <a:latin typeface="楷体" panose="02010609060101010101" charset="-122"/>
              <a:ea typeface="楷体" panose="02010609060101010101" charset="-122"/>
              <a:cs typeface="楷体" panose="02010609060101010101" charset="-122"/>
            </a:endParaRPr>
          </a:p>
          <a:p>
            <a:pPr marL="342900" indent="-342900">
              <a:buFont typeface="Wingdings" panose="05000000000000000000" pitchFamily="2" charset="2"/>
              <a:buChar char="Ø"/>
            </a:pPr>
            <a:r>
              <a:rPr lang="zh-CN" altLang="en-US" sz="2200" dirty="0">
                <a:solidFill>
                  <a:srgbClr val="000000"/>
                </a:solidFill>
                <a:latin typeface="楷体" panose="02010609060101010101" charset="-122"/>
                <a:ea typeface="楷体" panose="02010609060101010101" charset="-122"/>
                <a:cs typeface="楷体" panose="02010609060101010101" charset="-122"/>
              </a:rPr>
              <a:t>深度学习包括了</a:t>
            </a:r>
            <a:endParaRPr lang="en-US" altLang="zh-CN" sz="2200" dirty="0">
              <a:solidFill>
                <a:srgbClr val="000000"/>
              </a:solidFill>
              <a:latin typeface="楷体" panose="02010609060101010101" charset="-122"/>
              <a:ea typeface="楷体" panose="02010609060101010101" charset="-122"/>
              <a:cs typeface="楷体" panose="02010609060101010101" charset="-122"/>
            </a:endParaRPr>
          </a:p>
          <a:p>
            <a:pPr lvl="1">
              <a:buFont typeface="Wingdings" panose="05000000000000000000" pitchFamily="2" charset="2"/>
              <a:buChar char="Ø"/>
            </a:pPr>
            <a:r>
              <a:rPr lang="zh-CN" altLang="en-US" sz="2200" dirty="0">
                <a:solidFill>
                  <a:srgbClr val="000000"/>
                </a:solidFill>
                <a:latin typeface="楷体" panose="02010609060101010101" charset="-122"/>
                <a:ea typeface="楷体" panose="02010609060101010101" charset="-122"/>
                <a:cs typeface="楷体" panose="02010609060101010101" charset="-122"/>
              </a:rPr>
              <a:t>卷积神经网络（</a:t>
            </a:r>
            <a:r>
              <a:rPr lang="en-US" altLang="zh-CN" sz="2200" dirty="0">
                <a:solidFill>
                  <a:srgbClr val="000000"/>
                </a:solidFill>
                <a:latin typeface="楷体" panose="02010609060101010101" charset="-122"/>
                <a:ea typeface="楷体" panose="02010609060101010101" charset="-122"/>
                <a:cs typeface="楷体" panose="02010609060101010101" charset="-122"/>
              </a:rPr>
              <a:t>CNN</a:t>
            </a:r>
            <a:r>
              <a:rPr lang="zh-CN" altLang="en-US" sz="2200" dirty="0">
                <a:solidFill>
                  <a:srgbClr val="000000"/>
                </a:solidFill>
                <a:latin typeface="楷体" panose="02010609060101010101" charset="-122"/>
                <a:ea typeface="楷体" panose="02010609060101010101" charset="-122"/>
                <a:cs typeface="楷体" panose="02010609060101010101" charset="-122"/>
              </a:rPr>
              <a:t>）</a:t>
            </a:r>
            <a:endParaRPr lang="en-US" altLang="zh-CN" sz="2200" dirty="0">
              <a:solidFill>
                <a:srgbClr val="000000"/>
              </a:solidFill>
              <a:latin typeface="楷体" panose="02010609060101010101" charset="-122"/>
              <a:ea typeface="楷体" panose="02010609060101010101" charset="-122"/>
              <a:cs typeface="楷体" panose="02010609060101010101" charset="-122"/>
            </a:endParaRPr>
          </a:p>
          <a:p>
            <a:pPr lvl="1">
              <a:buFont typeface="Wingdings" panose="05000000000000000000" pitchFamily="2" charset="2"/>
              <a:buChar char="Ø"/>
            </a:pPr>
            <a:r>
              <a:rPr lang="zh-CN" altLang="en-US" sz="2200" dirty="0">
                <a:solidFill>
                  <a:srgbClr val="000000"/>
                </a:solidFill>
                <a:latin typeface="楷体" panose="02010609060101010101" charset="-122"/>
                <a:ea typeface="楷体" panose="02010609060101010101" charset="-122"/>
                <a:cs typeface="楷体" panose="02010609060101010101" charset="-122"/>
              </a:rPr>
              <a:t>深度神经网络（</a:t>
            </a:r>
            <a:r>
              <a:rPr lang="en-US" altLang="zh-CN" sz="2200" dirty="0">
                <a:solidFill>
                  <a:srgbClr val="000000"/>
                </a:solidFill>
                <a:latin typeface="楷体" panose="02010609060101010101" charset="-122"/>
                <a:ea typeface="楷体" panose="02010609060101010101" charset="-122"/>
                <a:cs typeface="楷体" panose="02010609060101010101" charset="-122"/>
              </a:rPr>
              <a:t>DNN</a:t>
            </a:r>
            <a:r>
              <a:rPr lang="zh-CN" altLang="en-US" sz="2200" dirty="0">
                <a:solidFill>
                  <a:srgbClr val="000000"/>
                </a:solidFill>
                <a:latin typeface="楷体" panose="02010609060101010101" charset="-122"/>
                <a:ea typeface="楷体" panose="02010609060101010101" charset="-122"/>
                <a:cs typeface="楷体" panose="02010609060101010101" charset="-122"/>
              </a:rPr>
              <a:t>）</a:t>
            </a:r>
            <a:endParaRPr lang="en-US" altLang="zh-CN" sz="2200" dirty="0">
              <a:solidFill>
                <a:srgbClr val="000000"/>
              </a:solidFill>
              <a:latin typeface="楷体" panose="02010609060101010101" charset="-122"/>
              <a:ea typeface="楷体" panose="02010609060101010101" charset="-122"/>
              <a:cs typeface="楷体" panose="02010609060101010101" charset="-122"/>
            </a:endParaRPr>
          </a:p>
          <a:p>
            <a:pPr lvl="1">
              <a:buFont typeface="Wingdings" panose="05000000000000000000" pitchFamily="2" charset="2"/>
              <a:buChar char="Ø"/>
            </a:pPr>
            <a:r>
              <a:rPr lang="zh-CN" altLang="en-US" sz="2200" dirty="0">
                <a:solidFill>
                  <a:srgbClr val="000000"/>
                </a:solidFill>
                <a:latin typeface="楷体" panose="02010609060101010101" charset="-122"/>
                <a:ea typeface="楷体" panose="02010609060101010101" charset="-122"/>
                <a:cs typeface="楷体" panose="02010609060101010101" charset="-122"/>
              </a:rPr>
              <a:t>循环神经网络（</a:t>
            </a:r>
            <a:r>
              <a:rPr lang="en-US" altLang="zh-CN" sz="2200" dirty="0">
                <a:solidFill>
                  <a:srgbClr val="000000"/>
                </a:solidFill>
                <a:latin typeface="楷体" panose="02010609060101010101" charset="-122"/>
                <a:ea typeface="楷体" panose="02010609060101010101" charset="-122"/>
                <a:cs typeface="楷体" panose="02010609060101010101" charset="-122"/>
              </a:rPr>
              <a:t>RNN</a:t>
            </a:r>
            <a:r>
              <a:rPr lang="zh-CN" altLang="en-US" sz="2200" dirty="0">
                <a:solidFill>
                  <a:srgbClr val="000000"/>
                </a:solidFill>
                <a:latin typeface="楷体" panose="02010609060101010101" charset="-122"/>
                <a:ea typeface="楷体" panose="02010609060101010101" charset="-122"/>
                <a:cs typeface="楷体" panose="02010609060101010101" charset="-122"/>
              </a:rPr>
              <a:t>）</a:t>
            </a:r>
            <a:endParaRPr lang="en-US" altLang="zh-CN" sz="2200" dirty="0">
              <a:solidFill>
                <a:srgbClr val="000000"/>
              </a:solidFill>
              <a:latin typeface="楷体" panose="02010609060101010101" charset="-122"/>
              <a:ea typeface="楷体" panose="02010609060101010101" charset="-122"/>
              <a:cs typeface="楷体" panose="02010609060101010101" charset="-122"/>
            </a:endParaRPr>
          </a:p>
          <a:p>
            <a:pPr lvl="1">
              <a:buFont typeface="Wingdings" panose="05000000000000000000" pitchFamily="2" charset="2"/>
              <a:buChar char="Ø"/>
            </a:pPr>
            <a:r>
              <a:rPr lang="zh-CN" altLang="en-US" sz="2200" dirty="0">
                <a:solidFill>
                  <a:srgbClr val="000000"/>
                </a:solidFill>
                <a:latin typeface="楷体" panose="02010609060101010101" charset="-122"/>
                <a:ea typeface="楷体" panose="02010609060101010101" charset="-122"/>
                <a:cs typeface="楷体" panose="02010609060101010101" charset="-122"/>
              </a:rPr>
              <a:t>对抗神经网络（</a:t>
            </a:r>
            <a:r>
              <a:rPr lang="en-US" altLang="zh-CN" sz="2200" dirty="0">
                <a:solidFill>
                  <a:srgbClr val="000000"/>
                </a:solidFill>
                <a:latin typeface="楷体" panose="02010609060101010101" charset="-122"/>
                <a:ea typeface="楷体" panose="02010609060101010101" charset="-122"/>
                <a:cs typeface="楷体" panose="02010609060101010101" charset="-122"/>
              </a:rPr>
              <a:t>GAN</a:t>
            </a:r>
            <a:r>
              <a:rPr lang="zh-CN" altLang="en-US" sz="2200" dirty="0">
                <a:solidFill>
                  <a:srgbClr val="000000"/>
                </a:solidFill>
                <a:latin typeface="楷体" panose="02010609060101010101" charset="-122"/>
                <a:ea typeface="楷体" panose="02010609060101010101" charset="-122"/>
                <a:cs typeface="楷体" panose="02010609060101010101" charset="-122"/>
              </a:rPr>
              <a:t>）</a:t>
            </a:r>
            <a:endParaRPr lang="en-US" altLang="zh-CN" sz="2200" dirty="0">
              <a:solidFill>
                <a:srgbClr val="000000"/>
              </a:solidFill>
              <a:latin typeface="楷体" panose="02010609060101010101" charset="-122"/>
              <a:ea typeface="楷体" panose="02010609060101010101" charset="-122"/>
              <a:cs typeface="楷体" panose="02010609060101010101" charset="-122"/>
            </a:endParaRPr>
          </a:p>
          <a:p>
            <a:pPr marL="342900" indent="-342900">
              <a:buFont typeface="Wingdings" panose="05000000000000000000" pitchFamily="2" charset="2"/>
              <a:buChar char="Ø"/>
            </a:pPr>
            <a:r>
              <a:rPr lang="zh-CN" altLang="en-US" sz="2200" dirty="0">
                <a:solidFill>
                  <a:srgbClr val="000000"/>
                </a:solidFill>
                <a:latin typeface="楷体" panose="02010609060101010101" charset="-122"/>
                <a:ea typeface="楷体" panose="02010609060101010101" charset="-122"/>
                <a:cs typeface="楷体" panose="02010609060101010101" charset="-122"/>
              </a:rPr>
              <a:t>深度学习中训练集、开发集、测试集的样本比例一般为</a:t>
            </a:r>
            <a:r>
              <a:rPr lang="en-US" altLang="zh-CN" sz="2200" dirty="0" smtClean="0">
                <a:solidFill>
                  <a:srgbClr val="000000"/>
                </a:solidFill>
                <a:latin typeface="楷体" panose="02010609060101010101" charset="-122"/>
                <a:ea typeface="楷体" panose="02010609060101010101" charset="-122"/>
                <a:cs typeface="楷体" panose="02010609060101010101" charset="-122"/>
              </a:rPr>
              <a:t>6:2:2</a:t>
            </a:r>
            <a:r>
              <a:rPr lang="zh-CN" altLang="en-US" sz="2200" dirty="0" smtClean="0">
                <a:solidFill>
                  <a:srgbClr val="000000"/>
                </a:solidFill>
                <a:latin typeface="楷体" panose="02010609060101010101" charset="-122"/>
                <a:ea typeface="楷体" panose="02010609060101010101" charset="-122"/>
                <a:cs typeface="楷体" panose="02010609060101010101" charset="-122"/>
              </a:rPr>
              <a:t>。</a:t>
            </a:r>
            <a:endParaRPr lang="en-US" altLang="zh-CN" sz="2200" dirty="0">
              <a:solidFill>
                <a:srgbClr val="000000"/>
              </a:solidFill>
              <a:latin typeface="楷体" panose="02010609060101010101" charset="-122"/>
              <a:ea typeface="楷体" panose="02010609060101010101" charset="-122"/>
              <a:cs typeface="楷体" panose="02010609060101010101" charset="-122"/>
            </a:endParaRPr>
          </a:p>
          <a:p>
            <a:pPr marL="342900" indent="-342900">
              <a:buFont typeface="Wingdings" panose="05000000000000000000" pitchFamily="2" charset="2"/>
              <a:buChar char="Ø"/>
            </a:pPr>
            <a:r>
              <a:rPr lang="zh-CN" altLang="en-US" sz="2200" dirty="0">
                <a:solidFill>
                  <a:srgbClr val="000000"/>
                </a:solidFill>
                <a:latin typeface="楷体" panose="02010609060101010101" charset="-122"/>
                <a:ea typeface="楷体" panose="02010609060101010101" charset="-122"/>
                <a:cs typeface="楷体" panose="02010609060101010101" charset="-122"/>
              </a:rPr>
              <a:t>常见的权重更新方式包括</a:t>
            </a:r>
            <a:r>
              <a:rPr lang="en-US" altLang="zh-CN" sz="2200" dirty="0">
                <a:solidFill>
                  <a:srgbClr val="000000"/>
                </a:solidFill>
                <a:latin typeface="楷体" panose="02010609060101010101" charset="-122"/>
                <a:ea typeface="楷体" panose="02010609060101010101" charset="-122"/>
                <a:cs typeface="楷体" panose="02010609060101010101" charset="-122"/>
              </a:rPr>
              <a:t>SGD</a:t>
            </a:r>
            <a:r>
              <a:rPr lang="zh-CN" altLang="en-US" sz="2200" dirty="0">
                <a:solidFill>
                  <a:srgbClr val="000000"/>
                </a:solidFill>
                <a:latin typeface="楷体" panose="02010609060101010101" charset="-122"/>
                <a:ea typeface="楷体" panose="02010609060101010101" charset="-122"/>
                <a:cs typeface="楷体" panose="02010609060101010101" charset="-122"/>
              </a:rPr>
              <a:t>和</a:t>
            </a:r>
            <a:r>
              <a:rPr lang="en-US" altLang="zh-CN" sz="2200" dirty="0" smtClean="0">
                <a:solidFill>
                  <a:srgbClr val="000000"/>
                </a:solidFill>
                <a:latin typeface="楷体" panose="02010609060101010101" charset="-122"/>
                <a:ea typeface="楷体" panose="02010609060101010101" charset="-122"/>
                <a:cs typeface="楷体" panose="02010609060101010101" charset="-122"/>
              </a:rPr>
              <a:t>Momentum</a:t>
            </a:r>
            <a:r>
              <a:rPr lang="zh-CN" altLang="en-US" sz="2200" dirty="0" smtClean="0">
                <a:solidFill>
                  <a:srgbClr val="000000"/>
                </a:solidFill>
                <a:latin typeface="楷体" panose="02010609060101010101" charset="-122"/>
                <a:ea typeface="楷体" panose="02010609060101010101" charset="-122"/>
                <a:cs typeface="楷体" panose="02010609060101010101" charset="-122"/>
              </a:rPr>
              <a:t>。</a:t>
            </a:r>
            <a:endParaRPr lang="en-US" altLang="zh-CN" sz="2200" dirty="0">
              <a:solidFill>
                <a:srgbClr val="000000"/>
              </a:solidFill>
              <a:latin typeface="楷体" panose="02010609060101010101" charset="-122"/>
              <a:ea typeface="楷体" panose="02010609060101010101" charset="-122"/>
              <a:cs typeface="楷体" panose="02010609060101010101" charset="-122"/>
            </a:endParaRPr>
          </a:p>
          <a:p>
            <a:pPr fontAlgn="base">
              <a:spcBef>
                <a:spcPct val="50000"/>
              </a:spcBef>
              <a:spcAft>
                <a:spcPct val="0"/>
              </a:spcAft>
              <a:buClr>
                <a:srgbClr val="F0AB00"/>
              </a:buClr>
              <a:buSzPct val="80000"/>
            </a:pPr>
            <a:endParaRPr lang="zh-CN" altLang="en-US" sz="2200" kern="0" dirty="0" err="1" smtClean="0">
              <a:latin typeface="楷体" panose="02010609060101010101" charset="-122"/>
              <a:ea typeface="楷体" panose="02010609060101010101" charset="-122"/>
              <a:cs typeface="楷体" panose="02010609060101010101"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635" y="2523490"/>
            <a:ext cx="3350260" cy="2264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770" y="5013325"/>
            <a:ext cx="3380105" cy="184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5868" y="574360"/>
            <a:ext cx="3494617"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26627" name="TextBox 5"/>
          <p:cNvSpPr txBox="1">
            <a:spLocks noChangeArrowheads="1"/>
          </p:cNvSpPr>
          <p:nvPr/>
        </p:nvSpPr>
        <p:spPr bwMode="auto">
          <a:xfrm>
            <a:off x="889000" y="538387"/>
            <a:ext cx="350901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a:t>
            </a:r>
            <a:r>
              <a:rPr lang="zh-CN" altLang="zh-CN" b="1" dirty="0" smtClean="0"/>
              <a:t>聚类</a:t>
            </a:r>
            <a:r>
              <a:rPr lang="zh-CN" altLang="zh-CN" b="1" dirty="0"/>
              <a:t>算法</a:t>
            </a: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8" name="直接连接符 13"/>
          <p:cNvCxnSpPr/>
          <p:nvPr/>
        </p:nvCxnSpPr>
        <p:spPr>
          <a:xfrm>
            <a:off x="1849967" y="1128784"/>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631" name="AutoShape 4" descr="data:image/jpeg;base64,/9j/4AAQSkZJRgABAQAAAQABAAD/2wBDAAgGBgcGBQgHBwcJCQgKDBQNDAsLDBkSEw8UHRofHh0aHBwgJC4nICIsIxwcKDcpLDAxNDQ0Hyc5PTgyPC4zNDL/2wBDAQkJCQwLDBgNDRgyIRwhMjIyMjIyMjIyMjIyMjIyMjIyMjIyMjIyMjIyMjIyMjIyMjIyMjIyMjIyMjIyMjIyMjL/wAARCAEsAZIDASIAAhEBAxEB/8QAHAABAAIDAQEBAAAAAAAAAAAAAAUGAQMEBwII/8QAThAAAQMDAgMEBgYGBwYDCQAAAQIDBAAFEQYhEjFBE1FhcQcUIjKBkRUjQlJioRZDcoKSsRckM1Njc8EIJSY0ssJEotE1NlRWZHSDk7P/xAAYAQEBAQEBAAAAAAAAAAAAAAAAAgEDBP/EAB8RAQEBAQACAwEBAQAAAAAAAAABEQISIQMTMVFBIv/aAAwDAQACEQMRAD8A99pSlcGlKUoFKUoFKUoFKUoFKUoFKUoFKUoFKUoFKUoFKUoFKUoFKUoFKUoFKUoFKUoFKUoFKUoFKUoFKUoFKUoFKUoFKUoFKUoFKUoFKUoFKUoFKUoFKUoFKUoFKUoFKUoFKUoFKUoFKUoFK1uvNsNF11xDbadypagAPiar0v0haPguFuRqS1pWOYEhKsfw5rcostKp49KeiP8A5iiAdFELCfnjFSEDXOlrmsIh6htjqzsEiSkE/AkUyiwUrAUFAEEEHkQdjWawKUpQKUpQKUJriuN2t9nimTcp0aGwP1j7oQPz50HbSqWr0l2qRtZ7debxnkuFBV2Z8QtfCkjxBNfH6Y6mcP1WhJYT3vXKO3+WSarxou9KpH6YaoR/aaEkEdSzc46/yJBr6HpJhRtrzZb7ace85IglxsePG2VDHicU8aLrSo603+036P29puMWa2OZYdCuHzA3HxqRqQpSlApSlApSlApSlApSlApSlApSlApSlApSlApSlApSlApSlApSlApSlApSlApStUiQ1FjOyH3EtstIK3FqOAlIGST8BQc13vFvsVucuFzlNxorfvLWevQAcyT0A3NVBV41Vqbe3M/o9a1bplS2w5MdHelo+y3n8WT4Vz2SO7qyc1qy8Nnssk2iE57sdro6of3qxvn7IwBVtOdtjv8AnXScs1V0aDsjrgfuwk3uSP110fU9g/hRshPwFTkS2wICAiHBixkDklllKB+QrrIOcYOe6sb8sHNXGxg1wTrJabkjhnWuFJH+NHSo/MjNd9YqsVIq40RDgLLunbhPsLuc8MJ7iZJ8WV5Sfhit7err1pwhGq4aJFvG30xb0nhQO95ndSPFScjyqwVg4IIO4O1PCVXjqZjSWZcZuRHeQ8y6kLbcbUFJWk8iCOYrbXnEX/gO/MFglOmrm+GnGPswJCz7K0dzazsRyBIPWvRxXDrnKizClKpmuZcibIt2lYLy2XbqVrlvNnCmoiMdpg9CokIB8TWSaxpm6oul/mvW/SfZNxWVluTen0cbaFDmhlH6xQ6k+yPGsQdF2mNJE6chd2uZ3VNuRDzn7oPsoHgkCpyJEjwIbMSIyhmMygIbbQMBKRyAraa6yYn9Dyx07qxUTedTWawKaTdJyGFuglCAhbilAczwoBOOmcYrfCvNuuT3ZQ5jb6iwiQODJCm1EhKgeRGQRtyI3xVKjurAJHI48qjZOobREuKbfIntNSlOoZCFAjK1gqQnOMZIB2z/ADFb5FzhRrjEt70lCJksLLDJzxLCBlRHgB31sXEXc9H2a5yPXBGMK4p3RPgq7B9J7+JPPyOa1M6kvOknENalcTcLOohKbw03wLYJ2HrCBtj8adu8VYzXw42h5tbbqErbWkpUhYyFA8wR1FbeZY3xlTrbiXW0uIUlSFAKSpJyCD1Br7qh6OcXp+/y9IrUpUHsfXbUVKyUNFWHGc9yFEEfhUO6r5Xm6mXHMpSlYFKUoFKUoFKUoFKUoFKUoFKUoFKUoFKUoFKVjNBmlRV51JZdPtBy7XOLDBGUpdcAUryTzPwFV9XpDEof7m0zfriD7rvqojtH950pP5VsloutKpH6U6vcA7PRTTX+fd2v+0Gn6VaubH1miUuY/uLs0f8AqArfCi70qlD0jxouPpqw321Ae869E7VoePG2VbeJFWS032032N6xarjFmtdVMOhXD5gbj41llgkaVjNZrAqn+lFak+jy6NpUUh/so61A8kLcSlX5E1cKidT2RGotM3G0LVwetMKbSv7iuaVfBQB+FbP0aw2hlAabSEtoHAlI5JA2A+VeZSrhNF/v0B71mJYnrwhqbcm3N0BbLYS0nqhKjgKWOXEMYySLnpa9LvNnHraC1c4ivVp7B95t5Ox+CveB6g11/Qtv7O5Nqjhxu5LK5aHCVJcJQEHboOFI2HnXWMkQWoLxa4lmu2n4xealMW17gaTHdCEpDRIw5w8PL8WfjVbu02UdAv6f9ckeuRG3Q88HCHFR2mw4lRVz9oLaSfM+Neh/Rcf6DNmWp9yGWDHIceUpRQRjBUd84OM1yv6btUh2a65HUXJkRMJ9QWQVNJzgDuO/Mb8u6qVIqdz9IEqBfXoceMy5HhLbZdZMaQt58lKSotrQktpwFclHfB5ZFbputrkxqYRo8aLItaJ6ITymmHytsqITxKdwGgcn3RxHbBINWCXpS0zLgZjrcgLXwF1tuU4hp4p90uNpISsjA3PcO6tEjRNklXAzXW5ZX6wJSW0y3A0h7IVxpbB4QokbnG+T31slVJUXF1RfVTYr8qJbRa5N0dtqA2tztyoKWEr39kA8GCOfXwr70rqu5Xe7OwbrHiRH+zU4IvZvNPNFKsFJ7QcLmxzxIOBttvU99AW4sR2exWW2JhnNjtDs6SoknvGVK25b1ptmlrXaJYkxUSStCC2yl6S46hhJ5pbSokIBwOXQAVWVWVq1tHblaGvjTuAkQnVgn7KkjiSfgQD8Kt1lkOS7Fb5Lv9q9GacX5lIJqj6vWu7CPpKErMy7HhfKf1EQEdq4e7I9kd5VXobTaWWkNoTwoQkJSB0A2FcvlqO/191RZmEel0dp+ssWGT5PjjH5pq9VU9bWibIbhXy0NdrdbQ4p1tnOPWGlDDrPmoDI8QK58/qUmawa4rRd4d9tjU+A72jLm2CMKQoc0KHRQOxFdtdZGSKXqO4w7Zqbtl3ten5q4QQ3OfaQ5GkJ4yeAhX20HJxlJIV1xXJHlojWe06sVGajMxHHmZZjMltD0VxZy8lB3AKghzB71c81fVJSoYUkKHcRkUIBGCAR3Gtxcjze5WR2dCsaJQDdwu9wkSnD1bcVGcLQ/cCWx8DX1bp67/qfT1/daU2X5D0ZtChggNxl9pt4uFfwSK9FIBIyBty8KxhO3sjbltyqpFSFKVzzp0W2QXps19DEZlPG44s4CRVLQ0rK/SdpdLe60RZq3MdG8IG/72PlV/qk6Kt8qfcJmrbjHcjvTW0sQYzgwtiKk5HEOilk8RHTYVdq83d2uNu0pSlQwpTNM0ClKUClYyDWaBSlKBSlKBSlKBSlKBSlKD4ddQw0t11aUNoSVKWo4CQNySe6qG5fb1rFShp942qxZI+lFthT8rv7BCtkp/Grn0FbNXKVqLUkPSQUoW9LPr904TjtGwrhbZz3KUCT4JqxJSlCEoQlKUpAASkYAHQAVfMZahbTpSzWd0yGIgenK3cnSj20hZ7y4rf5YFTROTvvQ1DXfU0CzyW4jjc2VMcR2gjQYqpDoRnHGUp5Jztk9a6QiYrFRrV/tj9iXekyQILbaluLUCko4feSpJ3CgQQRzztXTGnMTLczPaUoR3WQ8lSxg8JGckdNqqLjoG3IkVAXPSFouMj11DSoFyTuifAV2D6T4qGyvJQIrbY9TRb/AJMSFdGmi2HUPSoSmW3EnkUKOys5zt03qZrc1Umq/E1NdNMSG4mq3USrc4oNs3ptvg4FE4CZCBsjPILHs9+KvgIO43B61XpEdmXGdjyWkOsupKHG1jKVJPMEd1RWhZL1tm3HSUl5botoQ9BccOVLiLzwpJ6lBBTnuxXL5OM9xPXOLvSlK5JVPUelZD9w+ntPyG4d7SgIcDoPYzEDkh0Du6LG48RUbB1jGM1FsvcZ2yXZWwjzDhDp/wAJ33Vj458Kv1clxtkG7Q1RLjDYlxlc2n2wtJ+Bq51gj+gPQ8vGsVCq9HLEJRVp693aypP6hp4PsfBt0KA+GK1qsWu43ssX+yzUjkqVb1tK+JQsj8q6TuKlTprFQPqHpDPs50qkffBkk/Kvoab1rLGJWp7dCT/9BbuJX8TiiB8qrz5VOomlrS22pxakpQncqUcAeZqsr1U9eXlQdIw/pR8K4FzlZTCjnvU59sj7qM576pfpNt8PR8/TUy7Tp98Q9NJlt3BwLbUykDIDSQEj3s8uYr3OG3GREZTEQ0mMEAtJaACAk7jAG2Knr5PXpl7QumNLNWBD8l+SuddphCpk5wYU4RySkfZQOiRVhpSuNuoKxis0rBUbzo576TcvWnJqbbdHd5Da0cUaZ/moHJX407+dRStYLtCux1Xa5FncBx60lJfiL8Q6kez5KANeh1x3S4QrVbJM64PtsQ2EFbq3PdCf9e7HWr56oh4VxhXJlL0CZHlNK91bDqVg/I10EEcwR5149oiNZ/Sf6Qb3c12RiJZ4kcNstR09gta1K2WtbZB4sJV12yB5+kH0aW1H/LXnUUbuDV1c2+ea6ecn6qdJjc8gTWmTKjwmlOy5DMdtIypTywgAeZqN/o1gL/5i+6lkf5t1c/0xXXD9G+kYbgd+hGJLwOe1mKVJVnvy4TT7Y3zQh1pHuCzH01BlX6TnHFGSUR0H8byhwgeWT3VIW7R0y4Tmbnq2UzLeZUFxrdHBEWOroo53cWPvK2HQVcm2m2m0ttoShCRhKUjAA8BX3UdfJam9WsAVmlDXNjBOKrF61zbrXNVbITMi7XgD/kIKeNSPFxXutj9o/CuDUN3n3q9OaYsclcUMoCrpcUe9HSoZS03/AIqhvn7I354qQtFmt9hgJh22MlhkHKsbqWrqpSjupR7zVzn+s1ErGubzvKuUGwMH9VAb9Zfx3Fxfsj4J+NajoWJI3ul5v9yV/j3JaEjyS3wgVaSaxVyEVX+jnSn2rYpavvLlPKV8yrNBoCzM7wpF3gudFxrm8CPgpRH5VaaxVYuRWk2zV1p9q1apM9A/8NemAsH/APK2AoeeD5V1xfSB6g8mLq22rsrqiEol8faw3T4OgeyfBYHnUya1vMtSGVsPNocacSUrQtIUlQPQg8xS8St8dT6FpcQlaSFJUMgg5BHfX1XmrTj3o7lIdaWtzSTrgS8wslRtqlHAWg8+yyd0/ZzkbV6SkhQBBBB3BFceufGpsz9ZpSlSwpSlApSlApSlBQ4n1fpR1KhzZbsOE41nq2AtJx5Kz86sZqG1pbpkWXC1VamFyJduSpqVGR70mKrBWlPepJAUkeBHWu623OFebczPt8hEiK8nKHEHn4HuI6jmK6z3GY6qqMy5taZ1XcplzZl+pXFpjsZTMZbyUKbCkltQQCQd+IbYOTVuoCU7gkHvBq8VIod0c1BfITMyHYY6baO3f9WlySw66cfVuLSEHxUEHfPDk7V32Z19egoVvmRXUTnLSrEeOSpSkhATspSQlKyCPZPInrgmrX1zQknqaqRUijaQUj6XbbtEq9P21EMolpuYcAaeTwhtLYWlIBxx5CPZwB4Vd6yVE8yT5msVsXJhUBBw56XB2fNmxEPEdOJ/KAfko1IXm8wrDbVzpzhS2khKUpGVurPJCBzUonkKzoizzYjEy83dsN3a7OB15oHPq7aRhtnPXhBOfEmo+S5MT3f8WylKV53MpSlApSlApSlB+dv9pKRxXewxQfcjuuEftKA/7TXoHoR1P+kGgGIzznFLth9Vcydygbtn+Hb92pfXmiLLqO2XCfLtyJFzbt7rUZ1alfVkJUU4AOPeNdegoVqZ0hapttgRIplwmXHVMMpQVq4BnJA33J51e/8AIs9KUqApSlBg1+c/T/cdULubECTGMfT4PFGLawoSFgZKl45EZ2B5c+tfoxRwM5qj6bbTqzUVw1VISl23oSu32pCxlKmgfrXcHb21DA/CnxqufXsQP+z/AGcQPR+uepOHLhKW4D+BHsJ/MKPxr1eueFBi26G3EhR248ZsYQ00nhSkZzsOnOuist2hSlKwKUpQK1vvJjx3Hl+42krV5AZrZXw62l1tTaxlCwUqHgaCh+j9onR8W4u7y7qpdwkr6qW4on8k8IHgKs1VbQThjWBVgkHE2yOqgvJPMpBJbX5KQQQfOrTXZOKZrfUMu1vxI1umsR5DTa7g+l1aE9qy3t2Q4jzWSRtv7NSE3ViW5ERi2WqZdVy4frrIjKQkFrIG5WQBsR58q3L0papV2m3K5w4txekFAb9ajIcDDaE4CE8WepJJ2yT4VAJ0ndIV8jMWm7SoMViC8hqSIzbiUJU+FJZKVbHhBPCdiMCqUkHNZNSwhu326e827A9dXJQUI9XbPGMqCzniBQRjB38q1r1omPHCmbVcp8eLGZeny0dn/VwtAX7QyCtQSeJQQNs+NdsPSkaA280xId7Ny2i34WApQAK1FwnqolZJrhkaJdUhxiJfZUSJKYaYnMoYQr1gIQG+JKju2opGDjP5Vq/bNx1bxfSTUeHPTHhONNuXBhbQTxLLakhIVknIWM7bDPXFWxWyiO4mq+9pZlyFdYqZKm27hJaf2QD2XZhsBI33H1Q38asCjlRPec1UXJWmTFYnRXYklAcYfQWnEEZBSoYI+Rrk9Gsx6ToiIzIWXHoLjsFSzzUGnChJPjwhNbbpco1mtcm5S1hEeK2XVk9cdB4k4A8TWfR9a5Fp0ZAamI4Jj/HKkIPNK3VlZSfEcQHwrn8v4jtaKUpXBBSlKBSlKBSlKDBqnXPRciNcXrtpWY1bZrx4pMV1BVElK71pG6F/jT8QauVK2XB52rWRtJDOqrVLszgODI4C/EV4h1I28lAGp6Fc4FzaDsCdGlNnkph5KwfkaspSFJKTuCMEd9Vuf6PtJXJwuyLBCS6dy6wjsV/xIIP510nyNlx1FKhzSoeYrHCo8kqPkKh/6MbGj/l5d6j/AOVdXv8AVRp/RhYF/wDMv3iT39rdH9/koVX2RXk6LhebXaWi7cbjEiIHV55KfyJyahU6qmXvDelLNIuBVynSkqjRE+PGocS/JINWS3aD0ranA7DsMFLw3Dq2g45/ErJ/OrDisvy/xl7rze4ejGbeYZm3DUcn9I2zxw5cfLbENQ+y23nkeqieI/lXlUz0nekvQV3Xar461JW1yEtkKDieikrTgqB781+nsVXdY6LtOtbOqBc2vaTksSEAdoyrvSf5jkaidf1Ksei/0lztfrmIkWVMRERIK5LbxUgqJ2SEkZzgE8+lekivN9P+iWJp6xxW7ddZcG9sgly4xFYDpJzhbaspWkcsEZ8ak/0ovemvY1Zbe1hp2+l7YhS2gO91rdbfmOIVlkv4LrSuWBcYd0homQJTMqM4MpdZWFJPxFdVSFKUoFKZqLu+o7NYW+O63SJDB5B50JUryHM/AUEmoBQIO4Oxqo+jFRRoOHEUcrguvwz4dm6tA/ICtX9I8OZtZbJe7sPsusQy00f33SkVA2FzW9tF0TEsFtjtTbg7NbM64ZLQcxlJS2k53BOc9auc3B6lSqGV+kF/3rlpyKP8KI87/wBShT1XXJ3OqrYnwTZ8/wA3aeFF8pVDLOvEbo1JZ3COjlpUnPydrPr/AKQo+CW9NTUjmEqfYUfmFCnhR2a6nSXY0TTVscLdxvayx2iebEcDLzvwTsPFQqzW+DGtlvjwIbQajRm0tNIH2UpGAK82gXHUNu1Xcb/e9JypLshpEdg26S0+IzCdykAlJJUolROO4dKscX0laZceEebLdtUg7dldI64x+ahw/nS82C30rW0+1IaS6y4hxtQylaFBQPkRWyoClKUClKE4oFR90vdqsrBeudxiw2x9p90Iz5Z51y6j1BabFbybpLU124LbTTOS+6ojGG0p9oq8uVfky5aN1LM1umyqhT3J8o9owmarLvYknhW4ckDA577EEVU539Hsd711aLxrKC/oUSrlqA/UPNtMlMeUwNyHFKxjh5pWBty5GrvZdTQL2tyMjtItyZ2kW+SOB9o+Keo7lDINPR76PbdoS0dk1wv3F8AypZG6z91PckdB15mpq/aVs+pGkJuUQLdb/sZDai28ye9C04UPniqnUlHzWKgV6c1faf8A2Vfo91YHKPeGuFwDweb3P7yfjWr6X1TE2n6Kkufjt01p5J+CigirnUVKsdYqtfpXMBwvR2pkq7hESofMKxX0L/f5AxD0Pdys8jKeYYR8TxE/lV7FSxYq4rpd7fZISplyltRWB9pw4Kj3JHNR8BvUai266uvsvPWmwsHmWOKY/wDAqCUDzwfKpaz6FtVrmi4yVP3S6/8Ax1wX2jifBA91A/ZAqb8khe5/iGttpn6xuMa53eK5CsUZwPQ7e8nDspwe668n7KRzSj4nur0CsAYrNcOura526UpSsClKUClKUClKUClKUClKUClKUClKUClKUDFYI2rNKCpz9CxRMcuWn5bthuazlbsRILLx/wAVk+yvz2PjXMNX3PTxDWsbb2DA2F2gBTsVXitPvtfHI8autfJAIIIyCMEd9bv9GqJMjTorcqJIafjuDKHWlhSVDwI2NQN91rb7RMFtjtv3O7qGU2+EkLcA71n3W0+KiKpKra3dtUSP0GffsttQtbdznw14ZkL5FDLR9krHVwAY8auVmsVtsEMxbbGS0lR4nVk8TjquqlqO6ie81U5ZqJXD1bqH2rtdhZIiv/A2k5dx3LkEc/2APOuu1aQsFmcL0O2M+sn3pL2Xnlea15NTlVjUN41DapbHqNstciJIfajNLfmOIXxr23SEEAZzvk1eCzEk8yT51iqwrWDNquHqWpHbdbHBGbe4xJKkKWta08KSQCRhIOcdalJmo7JAuEe3y7rDYlyQCyyt0BSweWPPpnn0rRJ1io+8PXZiMldoiQpDoJK0y31NAJxzBSlWTnpUFbdYqas0e7anVabRDmNoXFUiWtalkjJBBSMYGOWa1S21g1EztU2C2ttrm3iEwh1tLralujC0KOAoY5jyrqnPTTA7W0NRJL6uEth94obUk9eJIPTcbVsU7K1vstSmSzIaQ80RgocSFJPwNVW26snphuXPULNntdqbccYL6Zq1q7RCyjHCUDIJB658KlpGqrBEt8efIvENuJJSVMPKc9lwDGeHvxnlzrSI9Wh7dEeVJsEmXYZR34re5hpR/EycoI8MCt7ep9SadGNQwE3WCnncbW2Q4gd7jBJPmUE+VTUWXHnxGpUR9D8d5IW262cpUD1BrbS8St8ZUharvb73AbnWyYzLir91xpWRnuPcfA713V59P027HuDl601IRbbuRlwcOY8v8LyB1/GPaHjWyP6RXJbf0fFsE53UqSUv2zHChg7e2t4+yGznZQyT0Ga4dfHYiyxeJEliJHckSXm2WG08S3HFBKUjvJPKqarU931SpTGj46W4WeFV7mtkM+PYt7F0+JwnxNbY+jJN4kNz9ZTEXJ1CuNq3NAphMH9g7un8S/gBVwSkJACQAAMADpWeoxX7Fo+32WUu4OLeuF3dGHbjMVxvKHcnohP4UgCp31Zj1n1nsW+34Oz7XhHFw5zw554zvittKnQpSlApilKBgd1MClKBSlKBSlKBSlKBSlKBSlKBSlKBSq/qLVkKwLZihp6ddJIPq1vijidc8T0SnvUcCq+q36p1CS5e7uq0RFcrfaHMLx/iPkZJ/YAFVObRcbherXaUcdyuUOGnvkPpb/mRVdX6U9FIWUC/sOKH9y245ny4UnNaYOitN25XaM2eKt/mX5CO3dUe8rXkmpxADSeFsBCRsAgYHyFVOIIcelXRo/tLuWf86K8j+aKlrbrPTV3UEwL9bn3D+rTISF/wkg/lX2VqIwVKx51GXCwWa6gifaYMrP8Aex0qPzxmt+uNxbAcjNZrztGkXrQS5pi9z7URuIrjhkxT4FtZJA/ZIrvt+t34U1m26sgotsl5XAxNZWVw5Cu4KO7aj91XzNTeLDF1pWMiuWbc4FtaLs+bHitgZ4n3UoH5moY66Vx2y7W+9QkzbbLalRVKUlLrSuJJIODg9d67KBVL1rOkz5kTSVufUzIuCFOzJDZwqPEScKI7lLJ4B8T0q5mqHp/+u6u1bdV7rE1Fvb/C2y2Nh++tRPwquYyp6FCi22CzChMIYjMICG20DASkVvpSuiYwaib9BkT27cI6UqLFxYkLyoDCEElR8fKpaqs7qWWjWaYQabNmDiYDj3CeITFILiRnlw8OE/tKFaptn2R+VervLDDS0SbMITKlEZK8uEp35D2k78vlVNl6G1CpSmEKlOx50WM3JS1dEsNNqQ0ltQcQW1FwZTkFJ69Kto1a3CeuaZ6H3lNXJUOJHhRlOvOJDSFnCU7nHESTtgVs/Tmzrt0aYwi4SDJW4hmMxDWt9RbOFnsxuAk8yaNiwKQewU2Dk8BSCTz2xVNj2m92WPp+ZEtka4SoVt9RfirlJaKCSlXEhZBSRlOCOoIqVTrK0vOwWoplyXJzXbNdhFUvhQFcClL+4Eq2VnGKr8nX0huJLQw0twsWdm4InLhqQ2tSlYJKckBOOQyd+IZ2rWuSFAu9ivcaHFtVvuMxNnX2rJfDKGu0kLVhBUk5QM8JGxIAxV50/bV2ewW+3OOpcXFYS2paQQCRzx4dB4AVFnWtjQ1KlvImRzGW00vt4S0OFLisNqAI4lIJzgj5V8ta8szjiG1NXNpZeSw8l6A4gxlqICA99ziyMZ51sVERdNL3hyzwTELqZkO4ypIbjTEsLWh1S8FLhSpKVAKB3HLI511ad0zOgS7PJmM5Uy9MkPdtJEhaFuhISeLhSFK2OSkY3PfUxB1VbrjdVwI6JpUla20yFRVhhxaPeShzkSMHbbkazdb/ABbNMeXMkKTGYhGS42iOVEDtAji4gfHHDjxz0rfTZI+tMW+RarC1ElISh1DryglKgQEqdUpPLwI8ql6i7PqCHe1yW47Uxl2MU9o1LjKZXhQJSoBXNJwcHwqUqoqFVzU9vlNKZ1HZ0f74tqSoIG3rbPNbCu8EZKe5QHfVjpnG/dSzW2b6SNouka9WiJc4a+ONKaS62euCM7+I5Gu2qT6Oz6qnUFlTjsrddXUsDlwtuAOgfArVV2ryWZXApSlYFKxms0ClM1Urxrdti4u2ixQHbzdm9nWmVBDMf/NdOyf2RlXhWyaLbXLMucG3NlydNjRWxzU+6lAHxJqkqseoryOLUGpX2W1bmDZx6u2kfdLpy4r8s91bYmhNLQ3A4ixxHHR+tkgvr/iWSaqcM1Lu+kHRzJwrVFnP7ExCv5E1uj620rKUEsals7i1bBImt8R+Gc1oRa7c0MN2+GgfhjoH+laZFis8pBTItNvdSeYXFQc/lVeEbItDbqHUBba0rSeRScivuvPF6AsDa+2trMi0SOaXrZJWwR+6Dwn4itiJWstOkK7VvU0Ee82tKY8xA/CR7DnkQk1l+Otyr/SobT2p7ZqWK47AdWHWVcEiM8gtvMK+6tB3B/I9Kma51hSlKBSlKBUFqy/nTtiXKaY9YmOrTHhx847Z9ZwhPl1PgDU7VI1Vh7X+kWHN2kCZJSOhcS2An4gKUa3mbRs09p8Wdt2VLe9cvMwhc6coe04r7qfuoTySkbbVNGsmsdRtnw766phg4zg4rFef2zT9mu2mW9UXSS6i5rQqQ7du3UlcVSVHKU78KUoxw8OMbHIOaj9Wakb/AElTLjLmumxoadZEeK64284shTwUpKeFP1JA35FXhVKj0/BPIE+Qpg9x+VeX6kYiXTWcuWdKnUkZFpjPICJIbLaSpw5SCRxlQ6DJ2r4e05bZ3orXcJsRh5xuO69AIeW56oytfEhoLzvwg435culauPUSCOYI8655sKLcoT0Oaw2/GeTwuNODIUK57RZLZYYq41qhNRGVr7RSGycFWAM7k9AK76uLjyq4WHWki9r0rB1tLhxxG7a2BzI7ZpJwpCnU+1xoykdcpwe+vOdReiXX8F1T8q3vXNO5L8Z3tyfgfa/Kvd9S/U37SMpGz6buGUnqUONLCx8gD8K9BxXDu+NcupleOei3T2rhoCAImpE2pvjd/qj9pS4pB4znJUoHfny61cvoLXSeWtIKv2rIkfycq5UqPJimG06+Ty1TaF/tWkj+TlRmjUS7feNT2m4vNPTkTkTFuNI4ELS82DxBOTgcSVD4V6NVI1nFes91iaxhsqcTFbMa5tNjKnIpOeMDqW1e15FVbzfbLE/WK1x5DMuM1IjOoeYdQFtuIOUrSdwQe6tlWxgkgZABPQHlVGV6NLc7a3HHilWonCp83MOOYEkq4gsI4sYBwMY5CrzVYv714f1Na7Va7sLah+LIfdc9UQ+VFCkADC+XvGtahr3Fnacki9CS2mY9PdeDnqL0iOhLjLaVJcDftpyW8pIB7jilgs2oF2mDeYsmKzde0llaZ0ZaW3mnneMEoSeJB2SQO44NS0S/z7R9IwrsH7lLhLZDLsCNhyUl0EpygHCVApUDuE4APWuT+kBuauzKtlumOpl3NUGSlTSStkhBUdwvhzuDnJGArqMVrXfZdLv2qeiU7NRIWYTrLyuApK3XHu1UoDkE5JAHPlUWrRNwEERG50TgXZ2rc8VNrzxtr40rSR9k5IIO/KpVjWtve1AzZ1xZ8d2SVCM9IZCEPlIOeEFXHj2TuUgHHlWq+X2ba9W2iM2pv6NeaUZYUj2hlxKEKB6YUoZ6YJrVemL3pSRdb2/PRKabQ4IICFBRI7B8unl3g4HjzrbN02/KF8CZLSfpGbHkoyD7AbDYIPiezOMd4qOuGqJjN6vjfbdhboNvWttxplLjnaoWkLVhRAOCrhCcgbGpB/WkGPdXIKoFzUlmSiK9LRGyw04vh4eJWevEOQOOuK1vpwwtHTIuslXnt7ey12y3FKhtONPSQoH2Hk8XZEbgkhOSUg881IX7Tj93kvutyWmw7BEUBYJwQ8lzO3TCcedaFavZiFuOY9zuUp9+UhpuLESV/UucKk4CgMDOyidwN8Havt7W9vTEiSIsK5zhIjmUURI3GtloEgqcBIxuCMDJ9k4BrfTZiTZtrjWpp91LqS3JjMspbAPEkoKySem/H+VSVc1unNXO2xZ7AUGZLSXkBYweFQyMjv3rprVlOew60qA1PdJLLTNntOFXu5ktRR/dJ+28ruSgb+JwKW4y3EPpHWumbbdNTybjeYsVyXdV9mhxRyW20JbB5dSlVWc+lDRIOP0ih/DiP+lTljssSw2SHaoqB2MVpLaSoDKsc1HxJyT51Idmj7iflXltlriqg9J+i1DI1BGI7wlf/pXyr0oaLG308z8G3D/21beBI+yPlTgT90fKs9DxPXnpvVZLxB/Rl2FcYS2VF9LrSxhfFtg7Hl50tH+0daXuFN3ssqIeq46w6n5HhNXTWnovtWurvCm3OXKbbitFsMx+FPHlWclRB/lXRZ/Rboyx8Ko1hjOOJ/WSgXlf+fI/Kq3nBDv69Y1yliz6OnuoVISVzp3ZKQqGyDghIUP7RRPCk7gbnpVltVpg2O3NwLdHSxHb5JG5UeqlHmpR6k1CaUQh2+asmcCUuG6GKAkY4W2W0pQkdw3UfjVnNVIkrHOlVjXzrjWmAW/XDxTYyFIhOFDy0l0ApQQQckbcxVRUWcg9x+VfPOvOH20R9LageiQtV2t4RAkPXWUtXNYGW/rFYUO/avu/Xq4K0sxCRMdbuMZwic4hWFlLLqWzkjlxlSD4jNVFR6IaxWVe8rzNfNVHSIC/WB2TJbvVmWiLqCKn6l47JfT1ZdH2kHl+E7irNpq/M6ksTFyZbU0peUPML95l1JwtB8QQRWioXR/9W1nq6C2cMKdjTAkckrcbwv5lANc/k59ajuf6vFKUrggpSlAqoa+gSjBg363sqfm2SR60GUbqeZKSl1A8SgkjxSKt9YNbLgr0CfFulvYnQnkvRX0BbTieSkn/AFroqvXDTV007PfumlGm34j6y5Lsy1cCVKPNbCjshZ6pPsnwrZadXWm7yFQw45CuLf8AaQJyOxfR+6feHinIrrMpHxI0Tp6VcFzXrfxLccDzjXbLDLi+fEpoHgUcgHJHMZqWhwY8Bp5qOgpS86t53iUVFa1nKiSeef5bV0nbnsaxVyLkRttsVutC+OCwWlBhEcEuKVhtBUUpGSeRUf5dK+RYbam3TLemOREmOLceaDisErOVcO/sgnfAwOffUmaxVRUhSuK53e3WWKZNzmsxGR9p1YGfIcyfAVCIcv2s/qbaxKstlX/aXGQjgkvp7mWzujP31d+wpepG2yNsH/ifXzLjJ4rZp4r43B7rkxaeHhHfwIJz4qxXoIrhtFog2O1sW63R0sRWE8KEJ/Mk8ySdyTzNd1ebrrbrjbpSlKkKwUhQIIBB5jFZpQeeSrRcNDSXZVmjOztOOqLj9uaGXYRO5WwPtIzuW+nMd1T1susC9W9udbZTcmM57q2zyPcRzB8DvXDN1NOv8560aP7NamlcEu7uJ4o8U9Uo/vXPAbDqelc39GcWC0mTZbtPgXndT1wKu19bUTkl5s+yvc9MEdDXSdZ+sWKoC92W6S71AulpuMSI/FYdYIlRlPJUFlJ2AUnBHDXKu+agsCeHUtjW9HTzuVoSXmsd62vfR44yKl7VqC0X1HFa7lGl45paWONPmk+0D5irlbFen6IkXGA6qXco8m5Pym5D634vFGWEJKUtdkFA8ACiR7WeLc182/REyAhlabnEMhq6i4gtwg21u32amwhJ2GM4PTrmrodqVWKxQ7X6Pn7derfNM+CWoMpcgdnACX5HElSSXXSolSsK6YHPbliwXfT4u0xbynwhKre7DCeDJClqSpK+fQpG1TdK2RsioOaJcXaVQzcQXF2pcFx5TRJW6tztFukZ6qzt4867ZOmlyIVzjiWlJmz25gV2ZPAEls8PPfPZ8/Hwqw0rcVIgLdp1UC8MTjKSsNrmL4Aggnt3UrAzn7OMePhVSm2y5aTYjRra9NU+uE5HcfYtZlNu/WrWkABWW1jtDur2SD4V6XQkJSVE4SBuTsAPE0xuI3T0R636btkOSnhfYiNNuJznCgkAjI8akqrsvWtmYkmHCddus/l6pbGy+vPiR7KfiRWUWfVupCfX3hpu3K2LEVwOzHB3Fz3W/wB3J8ay9SMvUj6u+pRGmfRFoim6XxYymI0cJaH33l8m0+e56Ctfo59SdeuEic86vVisJuTcpvs3GEj3UNoyQGR0IJB5k5q22PT1q05B9UtUNEdtR4lqG63FfeWo7qPia5NR6Uh3/sZIddhXSLvFuEY4dZPd+JJ6pOxrj135enO9Wp8Uqn2vVMy33Bmx6saaiT3DwxZze0ad+yT7jneg/DNXCosxhSlKwKUpQUBP/DvpDnRH/Yh3/hlRF8h6yhIS635lISod+DVmrbqCwQdR2ly3z0K4FELQ42rhcaWN0rQrooHkappvly0koRNWNrdhpPC1fGGiWljp26Ru0rvPunwrrzdYtlR16s7N9tphPvyWE9oh1LsZYQ4hSFBSSCQcbjursjyWJkZEmM82+w4ModaUFJUPAjatlWuRXEaQbMWXFl3y+zmJTXZLRLlpWEjIOU+wMHbnW6TpS2SZN2kLDwcugaEgpXyDZBHDttkgZ76nKxVSKkCckmsUqMvOobXYGkquMpLS3DhphIK3XT3IQPaV8qpf47pMhmJFdkyXUMsNIK3HFnAQkDJJqP8AR9GffjXLUcppbTt7kB9ppYwpEdKQhkEd5SOL96uCLYrprOS1Jv0Vy3WFpYcatbh+ulKByFP491I2Ib+fdXoIAA2rh8ne+o5ddazSlK5JKUpQKUpQKi7zpyz6hYDN3tsaYhPul1AKkfsq5p+BFSlKaKSfR85CSRY9UXq3IHusOOJlNJ8AHATjw4q1qsGvGdmtRWWSByL9sUgnz4F1eqVU7sNUMWb0gOHC7tp1kd7UF5X/AFLrajReoJefpPWkwJPNu2xGow8skKP8qu9K3zrdqtWnQenbPJExqAJE8b+uTVmQ9nv41kkfDFWQCs0qNtYUpSgUpUHqLVEHTqGm3UuSZ8k8MSBHHE9IV+EdAOqjsKQSVxuMO0wHp1wktRorKeJx11WEpFU4Ju2v93BKtGmFckbtyrgnx6tNHu95Q7hXTb9LzbzPZvOr1NPyGlccS1tnijQz0J/vHPxHYdB1q44qvUHPBgRbZCZhQo7UeMynhbaaTwpSPAV00pUhUDedGadv6+0uVojOvjlISns3R5LThX51PUpo8uu+n7jYr9YrVYdT3Zn6TedR2cxSZbbSW2yskBY4jyAxxdalVW30gxM8ErTtxSOrjTsZav4SpI+Vdk3+t+lu1MncQbTIkeSnHEIH5JXVwq/KwUIy9btH6zSMN4d8a7J3/jQmvn6W1aNjoKYf2bnF/wBVVf8AFK37K3aoH0nrBY9jQzyD07W6RwP/ACk1kfp9JAS3Y7JDz9qRcVu4+CED+dX6lPsp5VREab1rN/53U8CAnqm22/iV8FuqOPlW9Hozs8hYcvUu53tec4ny1FsH/LRwo/KrpSpvdptUjRsdmw6n1LpxlpDMdDrc+I2hISAy6nBSAOiVoUPjV3qmaizade6avI9lqWXbTIP7Y7Rr/wA6CP3vGrmKysKUpWDiutpg3u3uwLlFbkxXRhbbgyD4+BHQjcVUBKu+gDw3Bci7aYTsmXgrkwE9zoG7jY++PaHXNXysFIxg8q2UaYkyNOiNS4j7b8d5IW262oKSsHqCOdb6pMzTdx0zLduukEpUw4ouSrGtXCy8eqmT+qc8PdPXFT2ntS2/UkRbsNS23mVdnIivp4Ho6+qVpO4P5HpSz+CYpSlYFfKkhaSlQBSRggjmK+qUFQlejmzGSuXaHJljlrPEpy2PFtKj+Js5Qf4a5FWDXMIj1XUFpuSPuz4CmVfxNq3Pjir1SqnVgofDr9s4VaNPveKLg6j8i2awI3pBe2ETTUXPVch93HwCU5q+0rfsrdqjp0dqOeALtq91to+8zaoiY/w7RRUr5YNTNj0bYtOuqfgQU+tr9+W8ouvr81qJPy2qfpU3q1mlKUrApSlApSlApSlApSlApmq5fta2qxykwPrp11WMot0JHavHuJA2QPFRAqGVJ11eTkuW7Tkc8koHrkn4k4bSfgfjVTm0XzNM+B+VefK0aqWSq6al1DOJ5p9d7BH8DQSK+D6OtNndxie4r7y7nJJ//pVeA9EzTNeeDQluZ3hXO/Qljkpi6u7fBRIrYIWsbZ7dt1M3cUJ/8Pd4yd/JxrBHxBp9dbi/1F6i1BA0xY5N2uTobjsJyQPeWrolI6knYVXY/pBRAeTG1ZbnLG6o4RJUvtYjh8HgPZPgoD415Rq9GrvTJfkt2O3vtaciKKY78jLTTh5F0k+8T0ABwPM1M59+2LJpD0xXjWJes0G2RkX151ao7ji8MMsc+JQzxLUnlwj3ue29ekad0pHsbjs199y43iSP6zcZAHaOfhSOSEDokbedUXQ/oMt2mp0W63K4vzLjHWHGwwS00hQ8vaV8cA91et06v8ClKVIUpSgUpVQ9J90udl9Ht0udokmNNjBtaHAlKsDtEhWygRyJpPY+LMfW/ShqeSrlEiw4aT5hbp/6xVyr84eiTXeqr1rxyCfVHkXB4y7g8tnCkpSgJyCCAOSQBjma/R4quoFKUqQpSlApSlBWfSBbnrjoq4iKP65GQJkYgbh1ohxOPHKcfGpm0XFm72eHcmD9VLYQ8jfooA/61ulyo0OM4/LeaZjoGVuOqCUpHiTtXlGiPSTpyzoY0j64qU8i5uQoKo6eNC2VufVK4+WAF8PX3aqTYPXqUpUhSlKBVb1BpNF0lou1tkqtl9ZTwtTmk540/cdTycR4HcdCKslKS4KEv0js2GDLa1fH+jLpFaLgbQSpqaBsCwo88nHsncZ376sWlNT2/V+n493ty/qnRhbaj7TSxzQrxH5jB61RvS96PNQa3RFctdxj9jFSSmA6ODiWeagvlnG2CBjv3ryTRt91B6IdVBm+W+XGt8khEthxJwodHEHkojwO4yKvJZ6H6vpUTL1NZYNmbu8q5xWre6gLbfUsYcBGRw9VE9w3qvnXky4/+7umLhObPKTMIhMnxBWCo/BNT40XalUMyvSDLyrtdOW4dEBD0lQ8zlI+VDG11736UWri+59EHh+fa5qvCi+UqhiV6QIntdtpy4J6oLb0ZR8jlQ+dbRr2bbT/AMRaXuEJrrKhKE1keJKAFAeaazwou9Kj7RfLZfoQmWqczLYOxU0rPCe5Q5pPgcGpCpClKUClKUClKUClKUCqdqW+T5d2GmLA6GZpbDs6dw8QhNHYYHIuK34QeXM1b1qCUlR5AZNef6ASZOnV3p48Uu8SXZry/AqKUJ8koSkAVXMZUvZLDb9PxFMQGSlTh4nn3FFbr6+qnFndRNQuqdSzrDfrWGmku20sPPz0hOVobQUJ7RP7PHkjqAe6rYai5NqMjUcK6FxHZx4r8dTSk5K+0KDnux7ByOua6QiO/SVUe4XvtW35ceM5GRFagsF1xztGuLbHvZ55JAx1rS1rKDcGYUqKuW2kyXmXoyooLqlNtKcKD7XsnABBBOdhtnaLe9HLghz4rE9hyO7NakR48tta2g02gpDLgSoFSRxezg7cKa67HouVapMZ56ZBUWrkueW4sTsWxxMdmUJSDgAHcd457mqVEvI1XaozLLy3HFNPQ/XUrQ3xfV5SlOw34lKWAAAcmt9pvjF3DyExpsOQzjtY01gsupBzwq4cnY4OCD0NV9Xo/Zes13t0iWlxEtaRFJbyI7SFlxDZGfaAWpWeWQQOldekdJJ00ZbpbtrbsnhSU2+MtpASnPPjUpRJJ78DpVRU1Y3mWpDK2Xm0OtLHCttaQpKh3EHnVWS4/wCjt5EhhbjulFrCZEZRKzbiTs42efZZPtJ+znIq2V8PMNSWHGH2w4y6kocQoZCkkYIPwrbzsVedifQpK0BSVBSSMgg7EV9VT/Rq+8dIiA+4pxdrlP28LVzUlpZSg/w8Pyq4V5bMrkUpWt+QzFYW/IdQ0y2OJbjiglKR3knYVg2UqlO6/NwUpvStmk3oA4MziDEQH/NV72Pwg1oU1rq4YMi/Wy1JP6uBCL6kju43Tg+YSKqc0XvI76rPpEjeuejvULAGSYLqgPEDI/lUP+i1zc3f1vqNR/w3GWx+TdapGj5r8d1j9M9Rlp1BQtDrzTgUkjBG7eeXjVTiit/7PWmfUdOy9Qvow9cF9kxkbhpB3PxVn+EV7RXnFttGrtN29iDZ77bZcOOgNsxp8Ds8JHIcbSvzINd6NfP2shOqrFJtjecGdHV6zF81KT7SB+0n41nXN/TF4pWiJNiz4rcqHIakR3BlDrSwpKh4EbVvqApSlApSsZoOS62yJebVKt05kOxZLZbcQeoPd49R41+RkaelaM9LtttcvJVGujCm3MYDjZcSUrHmPzzX6zu+oLRYWO2utyiwkHl27oSVeQ5n4V5B6RZVm1nMs1009GuU+5W6UhXaxoDvZuMhQUU8ZABIIyPM99Xzo9x60qlnXstRy3ojU5T1KmGUn4DtKD0jRmj/AF3TepoSOq3bcVgf/rUo/lWeNF0pVctWvdL3mQI0O9RTJP6h0lpzPdwrAOasWanBmlKUDFUvWV2TLd/Re326Jc7nIb43US0cceI0du0d7/wpG58qs93uLNos025SP7GIwt9Y7wlJOPyrz+2uvaX0U5f5kVU273FxuVLSlwIU468pKUICjsEpCkpHQAeNVzP9Za6NM+j2y6bbYcLZnTmQQiTIHF2WTkhpByGxknlv41bCSdzknxqBtmoZki6C23ayPWqQ40t5jjlNvodSggL9pHukZBwelSUa7W2cw69EuMOQ0z/aOMyELSjbPtEEgbd9dIOusVyNXa2yIzkli4w3Y7SeJx1uQhSEDfcqBwBsdz3VH3fUIhW+FJtkUXdU2QmPHRGkoSlZIUchZynHsmqVE1TODtkHwqCtV/lSri7brrZnrTLQx6yhLkht5LjWeEkKRsCDzBqQYvFslR1yI9yhPMoUEKcakIUlKjyBIOATnlVRcRd00lDmTTc4DrtpvA92fD9lSvBxPuuDwUPjUhprVEt+4qsGoGW496bR2jbjWexmtjm43nkR9pHMeVaX7/CS1CdiutTWpUxEQOR3krSlSs75GRtjl41w6qhi62JyZbHmzcrW4ZUN5tQVwPN7qQSO8ApUPHes65lheZXoNK4LJc2r1Y4F0ZGGpkdD6R3BSQcfDOK768zmUpSgUpSgUpSgwoBQIPI7GvPtClUG1ytOv+zLs0lyMpP3mioraWPAoUPka9Cqp6o07NdnNagsBbReY7fZLZcPC3NZznslnoQd0q6HwNVzcYkzVI1tfXbXerVGVqNdjiPsPrcfRES+VrSUcKcKSrHM1O2PU0G9qcjp7SLcmNpFvkjgfZPin7Q7lDINab1ZbnNu8G52m7MwJEVl1g9rE7cLSspJ24k490V1jYirPq11GmTOf9YvKfW3WI8mKyhpT7aN+0WFFKW+SgckZxsN6kbRrG23pENxlLzbUpl5xDjnDwgtKAcQSkkEgHiyMgjODUXL0JIltNPu3aO/chNXNddk29Lkda1ISjZniAHCEJwck8+ea4rhpWRGsMLTrbsuVKkXByQJ7EYNIYbWfruMj2U5QtYAGM5GBtVKmpdzXsFLTTqbfcHWjHRJkLbQg+qtr3SVjiycpHFhIUcdK6UavhvX9dqjw5sjs3ENOymUJU22paeJORxceMEe1w4357Gou/ej2Nd7sqawuCyHWUMupk21uSpKUDhSW1KPsHh23BGwOK3TtEGdfY85U5hMdhbS0D1FAkthGMIQ+kghBxuCDsSM4O2+1TVurRMmR7dCfmy3A3Hjtl1xZ6JAya+bhcYVqhuTbhKZixkbqcdUEpHh4nwG9V+JAl6+ksvzIzsTS7Kw62w+kpduKgcpUpJ3S0DuAd1ddqddSRvXWJv0cwpEbSDUmY2WpNxfduDjZ5o7VZWEnxCSmrZWAMCs15rdrkj73eYWn7RIudwd7OOwnJwMqUTsEpHVROAB3mqWzZJuqn27pq1v6nPHFsmcsxx0U6P1jnnsnoK6tQZvPpFtVpdHFDtkVV0cQeS3irs2s/s+2rzqxVfMZXylKUIShCQlKRhKUjAA7gOlKzVcu+q49kvK4swJDPqaX2koyXnnVOFCW0J+0TtgePdVwiw0qmXPV9zsEizC8W+OhuaX3JYYUpaobSODBJ5KKeMcZAxzxyydt91XOtrl1RCgsy3Ia4SWWwo5e7cnIznGdtvPeti4ttYO4IPI7GoSNqJq4TbMIQS5DuMd58OKyFp4OH2cdDlRBB5EVNGri4rEiwSrDJcu2kQiPIUeORbCeGNM79uTbncofEVb9O3+JqSztXGHxpSolDjTgwtlxOykLHRQO351z1X7Yfob0nLYaPDFvsNT62+gkMlIKv3kKGf2a5/Jz61PXP8Aq/UpSuCHFdbtBslteuNyktx4jI4luLOw7gO8nkANzVMVM1Rq722XHNN2ZfuEIBnvp799mQfiryr4ZA1lquRc5P1lns0hUa3sH3HZCdnHyOvCfZT3YJqyuS47cpqK5IaTIeSpTTSlgKWE+8QOZxkZrpzMZqItej7DZ3vWI1ubXLO6pckl55R7yteT8qnCSeprVJksQ4zkiS82yw2niW44rhSkd5PQV95FXIQIHdTOOW3lUSrVOn0XA29V8tyZgc7Ix1SUhfHnHDjPPPSpXrVRccVztFtvLHY3OBGmN9EvtBWPIncfCoNFgu+nT2mlLopLA3NquK1PR1eCFn22j8SPCrRWMgDJIAH5VuS/qs1r03qyPflvQ3o7lvu8YAyYD5HGgdFJI2Wg9FD44qxVQ9R2d25R2bnaXENXuDl2BITuFHq2ojmhY2I8c1Z9OXtnUWnoN2YSUIktBRbVzbVyUk+III+FcO+PFFmObW0F656HvkOOkqfdgupbSPtK4SQPjjFVa6oXqn0cQzbO1UZbcRxJYUErSAtsqIJ5FICvlXoxrzl0f0e3V1qQCNLTny4xIx7NveWcqbX3NKVulXJJJBpxUsXHSKotour0WTcLzc3Yi47BukgP4QTlSEghKd8deZABOKpydPzoxusx62So8N6PFCkXFUZgSlIfClNcLeENhY2AOcnrvivXgQpIUkgpIyCDkEVqkxo8yM5GlMNvsOpKXG3EhSVA8wQeYrrGyPKZFtkXx2/i0WZVsDcuC85BQiOpbiUpXn2Mloq3CggnBwM4zUhB0nOk2piPNizgw9eW5Djaw1GcbaDakqXwxyA3k490knY9a9AgWyBaYvqtuhR4kfJV2bDYQnJ5nA6101sipHnz2lpdmRqCJbLeqcifFCo0iQsvLRg+1HUXFbjmpGdichVQ0bSdxfcuwXZZ6Yk1MJJRMDCS5wPgufVtYSgcOTw77Z33xXrNMVWKnKg3bSkl65T49tjOW+HIuMJ1L0JKGyhKW1pccSOQIyBnHjUxBeVYdBv/AEjDRD+jYzraw2AEOBCThxOOi+e++SaspIAJJAAGST0qqJQfSBdG40YFWl4bwclScezPdQcpaR3tgjKlciQAKy5zNLkWjQkF626DsUSQkpebhNcaTzSopyR8M4+FWKsCs15a5lKUoFKUoFKUoFKUoIS/6Ts2pUINxhhT7X9jKaJbeZPehxPtD+VQC9Paxs5H0Ze4t5jDYMXZvs3QPB5sbn9pNXqlVOrB5+q+akhbXHRNwP8AiW+S1JSfhlKvmK+f0xI9/S2qUK6JNsJz8lYr0HA7qziq+yt2vPRqe6SDwQtFahdWeXrDbUdPxK17VsEXXl0ISli02Jo+8444Zjw8kjhQD5k1fcVml+SnlVTtmgLbHmIuN2ffvdzRuiTPIUlo/wCG2PYR8Bnxq14rNKi21hSlKwUW65tvpThSXRhi7W1URC+nbNL7QJ+KVKx5GrDTU2nmNSWZcJx1bDyVJejSW/fjvJ3QtPkenUZFVu0ajeTOTYtRNIg31I9kcmpqR+sZUeeeZTzFdebrMWOq1ddKxb3qNcu4xmX4htpiJKj7aFqXkqT904xhQ3BqymsVapFRjWO8v3azPXdUWU3b25sZ13iyZLbiUJbUpGPeISQoZx161wxtGXKGue0mQ09FMyCuGXHDxpYYVngVtuUg4HeAKvdYqpFSKw1puTE1wm6RnWxaltvOLjk+03Ic4QpSfwqCQSOhyetWalKqRcmFV+P/ALz9KkRDW6LPbnFvqHJLj5AQnz4UKPkRWb1qMxZabRaGBcL86n6uKk+y0P7x5X2ED5nkKn9KadGnbYtD0gyrhKcMibLUMF508yB0SBgAdAK5/J1JMT3f8T1fLnFwK4fewcedfVK87m8+9HGDoC1Y98h0ud/adqviz48Waql8mXWbf5uobfYpMxi1PobiTG32kpShkq9ZHCVBSuLKxsPsjnVoikaP1XJs8n6u1XeQuVbHjslDyt3GCehJ9pPfkirO0yywyGWWkNNDOEISEgb77DxrtGY8v1jeTdLVqVadTohxmI7YiwAlsplNONpXxnI4lcRUQCkjh4d+tYv+qbrGvz7kK7KZYiT2YpjPSI7aFglAUlLWC6s+0TxEpGNxyr0dyz2t0NBy2wl9i2Wm+KOg8CDzSnI2HgNqw9Z7W/JVKetkJ2QpIQp5cdCllPcVEZxsNqpUjy64PSRbdWMmfptEEXGWXGZJImqAUCQg5wCcez7J3qWumoZqHLxPb1CqC9bnm24lnWlv+sJKUEcaSONSl8ZAKTgY8DV3VYbMub66q0W9Uvj7TtzFbLnFz4uLGc+Oa3O26C/NamvQozktoYbfWylTiB4KIyOfStkVOVHfv01M6TN/SDs5TF1EJFiw3hbfaJRgpx2hWUqKwsHHLbArhiXm6yblOgTL066mW1MbZXEejPM5SlRTwJADjRABB4wQSCO416Kq3QVT0z1QoxmpTwpkllJdA7gvGcb99GrbAYmOzGYMVuU6MOPoZSlxf7SgMn41WN8ah9BJ4dB2ECSqSPUmjxkpOPZHs+zt7Pu9+2+9dfo2P+5bqEf2AvM0M93D2hzjw4uKuS+XJFggM2yyxWfpWapTVvhsoCQVncuEDkhOeJR/9atOmbG1pzTkG0tLLnq7eFunm4s7rUfNRJ+Nc/lszGdX/EtWt+O1JZcYfbQ6y4kpW2tIUlQPMEHmK2UrghRXdGXOwqLukLiluNkqNpuBK4/k2se015bjwrmVq6RbDwaj09dLWR+vabMuOfJbWSPikV6HimKud2CixdbaXmj6jUFuJ6pW+EKHmFYIrv8Apy0cHH9LW/g+9623j/qqdm2W1XIgzrZClEbZfjoX/MVHfoNpPtOP9GLNxf8A2Lf8sVf2K8kHL1rpiEMv3+3A9EofStR8gnJNcydWv3M8GndP3S6KP65xr1Vgea3cE/AGrrCslptpzBtkKKe9iOhH8hXdisvy/wAPOqK1ou6X89pq64JMUnItFvUpDBHc6s+055bDwq7R4zMSO3HjtIaZbSEobbSEpSByAA5CttK522/qSlKVgUpSgUpSgUpSgUpSgUpSgUpSgUpSgUpSgUpSgVHXmxWzUEEw7rDalMZ4gFjdKvvJI3SfEEGpGlBRF6Z1TYsiw3dm5w0+7CvBV2iB3JfTuR3cQPnWg6puUIAXjSF7jEe85EbTMb8wWzxY80ivQsVjFXO7DXnR9I2l0HD096Oe5+E8j/sofSNpZRw1cnHz3MxHl/8AZXo3xPzpjxPzqvtV5V54NVTZoxZ9J32aT7rj7AiNn95wg48QDW1GndX35IF3ukeyw1e9GtWVvqHcX1DCf3U/Gr9imKy/Jay9Womx6btWm4io1qhojoWricXkqW6r7y1HdR8SalqUrmwpSlBwXezQL7bHrdco6X4zo9pKtiCORBG4IO4I3FU1bOp9IjgcZe1HZ0e4+1j15lI6LRyeA7xhXga9BrGKqdYKbaNU2O+Eot9yYcfHvR1Hs3UeBQrCh8qmDkbEEedbLzpexagSBdrVFlqHuuOI9tPkse0Pgagj6NoEcn6LvV/tiejbFwWtA/dc4q6TuNlS5NYqJGiLskcKNc3vh68TUdR+Zbr5/o+ceGJurtSSEHmhMpDIP8CQa37Iryjvn3GFao5kXGYxEZHNchwIH51AI1LP1ASzpG2qmIOyrnMCmYjfiMjidPgkY8anrb6PNLW2QmS3aW35Q5PzFqkLB7wXCcfDFWcJAAA2A2HhWX5f4y9q5pzSTNlfeuMuSu43qQnhfnPJAPD9xtI2QgfdHxzVkpSuVupKUpWBSlKBSlKBSlKBSlKBSlKBSlKBSlKBSlKBSlKBSlKBSlKBSlKBSlKBSlKBSlKBSlKBSlKBSlKBSlKBSlKBSlKBSlKBSlKBSlKBSlKBSlKBSlKBSlKBSlKBSlKBSlKBSlKBSlKBSlKBSlKBSlKBSlKBSlKBSlKBSlKBSlKBSlKBSlKBSlKBSlKBSlKBSlKBSlKBSlKBSlKBSlKBSlKBSlKBSlKBSlKBSlKBSlKBSlKD/9k="/>
          <p:cNvSpPr>
            <a:spLocks noChangeAspect="1" noChangeArrowheads="1"/>
          </p:cNvSpPr>
          <p:nvPr/>
        </p:nvSpPr>
        <p:spPr bwMode="auto">
          <a:xfrm>
            <a:off x="192617" y="-191674"/>
            <a:ext cx="406400" cy="40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p>
            <a:endParaRPr lang="zh-CN" altLang="en-US"/>
          </a:p>
        </p:txBody>
      </p:sp>
      <p:sp>
        <p:nvSpPr>
          <p:cNvPr id="26632" name="AutoShape 6" descr="data:image/jpeg;base64,/9j/4AAQSkZJRgABAQAAAQABAAD/2wBDAAgGBgcGBQgHBwcJCQgKDBQNDAsLDBkSEw8UHRofHh0aHBwgJC4nICIsIxwcKDcpLDAxNDQ0Hyc5PTgyPC4zNDL/2wBDAQkJCQwLDBgNDRgyIRwhMjIyMjIyMjIyMjIyMjIyMjIyMjIyMjIyMjIyMjIyMjIyMjIyMjIyMjIyMjIyMjIyMjL/wAARCAEsAZIDASIAAhEBAxEB/8QAHAABAAIDAQEBAAAAAAAAAAAAAAUGAQMEBwII/8QAThAAAQMDAgMEBgYGBwYDCQAAAQIDBAAFEQYhEjFBE1FhcQcUIjKBkRUjQlJioRZDcoKSsRckM1Njc8EIJSY0ssJEotE1NlRWZHSDk7P/xAAYAQEBAQEBAAAAAAAAAAAAAAAAAgEDBP/EAB8RAQEBAQACAwEBAQAAAAAAAAABEQISIQMTMVFBIv/aAAwDAQACEQMRAD8A99pSlcGlKUoFKUoFKUoFKUoFKUoFKUoFKUoFKUoFKUoFKUoFKUoFKUoFKUoFKUoFKUoFKUoFKUoFKUoFKUoFKUoFKUoFKUoFKUoFKUoFKUoFKUoFKUoFKUoFKUoFKUoFKUoFKUoFKUoFKUoFK1uvNsNF11xDbadypagAPiar0v0haPguFuRqS1pWOYEhKsfw5rcostKp49KeiP8A5iiAdFELCfnjFSEDXOlrmsIh6htjqzsEiSkE/AkUyiwUrAUFAEEEHkQdjWawKUpQKUpQKUJriuN2t9nimTcp0aGwP1j7oQPz50HbSqWr0l2qRtZ7debxnkuFBV2Z8QtfCkjxBNfH6Y6mcP1WhJYT3vXKO3+WSarxou9KpH6YaoR/aaEkEdSzc46/yJBr6HpJhRtrzZb7ace85IglxsePG2VDHicU8aLrSo603+036P29puMWa2OZYdCuHzA3HxqRqQpSlApSlApSlApSlApSlApSlApSlApSlApSlApSlApSlApSlApSlApSlApSlApStUiQ1FjOyH3EtstIK3FqOAlIGST8BQc13vFvsVucuFzlNxorfvLWevQAcyT0A3NVBV41Vqbe3M/o9a1bplS2w5MdHelo+y3n8WT4Vz2SO7qyc1qy8Nnssk2iE57sdro6of3qxvn7IwBVtOdtjv8AnXScs1V0aDsjrgfuwk3uSP110fU9g/hRshPwFTkS2wICAiHBixkDklllKB+QrrIOcYOe6sb8sHNXGxg1wTrJabkjhnWuFJH+NHSo/MjNd9YqsVIq40RDgLLunbhPsLuc8MJ7iZJ8WV5Sfhit7err1pwhGq4aJFvG30xb0nhQO95ndSPFScjyqwVg4IIO4O1PCVXjqZjSWZcZuRHeQ8y6kLbcbUFJWk8iCOYrbXnEX/gO/MFglOmrm+GnGPswJCz7K0dzazsRyBIPWvRxXDrnKizClKpmuZcibIt2lYLy2XbqVrlvNnCmoiMdpg9CokIB8TWSaxpm6oul/mvW/SfZNxWVluTen0cbaFDmhlH6xQ6k+yPGsQdF2mNJE6chd2uZ3VNuRDzn7oPsoHgkCpyJEjwIbMSIyhmMygIbbQMBKRyAraa6yYn9Dyx07qxUTedTWawKaTdJyGFuglCAhbilAczwoBOOmcYrfCvNuuT3ZQ5jb6iwiQODJCm1EhKgeRGQRtyI3xVKjurAJHI48qjZOobREuKbfIntNSlOoZCFAjK1gqQnOMZIB2z/ADFb5FzhRrjEt70lCJksLLDJzxLCBlRHgB31sXEXc9H2a5yPXBGMK4p3RPgq7B9J7+JPPyOa1M6kvOknENalcTcLOohKbw03wLYJ2HrCBtj8adu8VYzXw42h5tbbqErbWkpUhYyFA8wR1FbeZY3xlTrbiXW0uIUlSFAKSpJyCD1Br7qh6OcXp+/y9IrUpUHsfXbUVKyUNFWHGc9yFEEfhUO6r5Xm6mXHMpSlYFKUoFKUoFKUoFKUoFKUoFKUoFKUoFKUoFKVjNBmlRV51JZdPtBy7XOLDBGUpdcAUryTzPwFV9XpDEof7m0zfriD7rvqojtH950pP5VsloutKpH6U6vcA7PRTTX+fd2v+0Gn6VaubH1miUuY/uLs0f8AqArfCi70qlD0jxouPpqw321Ae869E7VoePG2VbeJFWS032032N6xarjFmtdVMOhXD5gbj41llgkaVjNZrAqn+lFak+jy6NpUUh/so61A8kLcSlX5E1cKidT2RGotM3G0LVwetMKbSv7iuaVfBQB+FbP0aw2hlAabSEtoHAlI5JA2A+VeZSrhNF/v0B71mJYnrwhqbcm3N0BbLYS0nqhKjgKWOXEMYySLnpa9LvNnHraC1c4ivVp7B95t5Ox+CveB6g11/Qtv7O5Nqjhxu5LK5aHCVJcJQEHboOFI2HnXWMkQWoLxa4lmu2n4xealMW17gaTHdCEpDRIw5w8PL8WfjVbu02UdAv6f9ckeuRG3Q88HCHFR2mw4lRVz9oLaSfM+Neh/Rcf6DNmWp9yGWDHIceUpRQRjBUd84OM1yv6btUh2a65HUXJkRMJ9QWQVNJzgDuO/Mb8u6qVIqdz9IEqBfXoceMy5HhLbZdZMaQt58lKSotrQktpwFclHfB5ZFbputrkxqYRo8aLItaJ6ITymmHytsqITxKdwGgcn3RxHbBINWCXpS0zLgZjrcgLXwF1tuU4hp4p90uNpISsjA3PcO6tEjRNklXAzXW5ZX6wJSW0y3A0h7IVxpbB4QokbnG+T31slVJUXF1RfVTYr8qJbRa5N0dtqA2tztyoKWEr39kA8GCOfXwr70rqu5Xe7OwbrHiRH+zU4IvZvNPNFKsFJ7QcLmxzxIOBttvU99AW4sR2exWW2JhnNjtDs6SoknvGVK25b1ptmlrXaJYkxUSStCC2yl6S46hhJ5pbSokIBwOXQAVWVWVq1tHblaGvjTuAkQnVgn7KkjiSfgQD8Kt1lkOS7Fb5Lv9q9GacX5lIJqj6vWu7CPpKErMy7HhfKf1EQEdq4e7I9kd5VXobTaWWkNoTwoQkJSB0A2FcvlqO/191RZmEel0dp+ssWGT5PjjH5pq9VU9bWibIbhXy0NdrdbQ4p1tnOPWGlDDrPmoDI8QK58/qUmawa4rRd4d9tjU+A72jLm2CMKQoc0KHRQOxFdtdZGSKXqO4w7Zqbtl3ten5q4QQ3OfaQ5GkJ4yeAhX20HJxlJIV1xXJHlojWe06sVGajMxHHmZZjMltD0VxZy8lB3AKghzB71c81fVJSoYUkKHcRkUIBGCAR3Gtxcjze5WR2dCsaJQDdwu9wkSnD1bcVGcLQ/cCWx8DX1bp67/qfT1/daU2X5D0ZtChggNxl9pt4uFfwSK9FIBIyBty8KxhO3sjbltyqpFSFKVzzp0W2QXps19DEZlPG44s4CRVLQ0rK/SdpdLe60RZq3MdG8IG/72PlV/qk6Kt8qfcJmrbjHcjvTW0sQYzgwtiKk5HEOilk8RHTYVdq83d2uNu0pSlQwpTNM0ClKUClYyDWaBSlKBSlKBSlKBSlKBSlKD4ddQw0t11aUNoSVKWo4CQNySe6qG5fb1rFShp942qxZI+lFthT8rv7BCtkp/Grn0FbNXKVqLUkPSQUoW9LPr904TjtGwrhbZz3KUCT4JqxJSlCEoQlKUpAASkYAHQAVfMZahbTpSzWd0yGIgenK3cnSj20hZ7y4rf5YFTROTvvQ1DXfU0CzyW4jjc2VMcR2gjQYqpDoRnHGUp5Jztk9a6QiYrFRrV/tj9iXekyQILbaluLUCko4feSpJ3CgQQRzztXTGnMTLczPaUoR3WQ8lSxg8JGckdNqqLjoG3IkVAXPSFouMj11DSoFyTuifAV2D6T4qGyvJQIrbY9TRb/AJMSFdGmi2HUPSoSmW3EnkUKOys5zt03qZrc1Umq/E1NdNMSG4mq3USrc4oNs3ptvg4FE4CZCBsjPILHs9+KvgIO43B61XpEdmXGdjyWkOsupKHG1jKVJPMEd1RWhZL1tm3HSUl5botoQ9BccOVLiLzwpJ6lBBTnuxXL5OM9xPXOLvSlK5JVPUelZD9w+ntPyG4d7SgIcDoPYzEDkh0Du6LG48RUbB1jGM1FsvcZ2yXZWwjzDhDp/wAJ33Vj458Kv1clxtkG7Q1RLjDYlxlc2n2wtJ+Bq51gj+gPQ8vGsVCq9HLEJRVp693aypP6hp4PsfBt0KA+GK1qsWu43ssX+yzUjkqVb1tK+JQsj8q6TuKlTprFQPqHpDPs50qkffBkk/Kvoab1rLGJWp7dCT/9BbuJX8TiiB8qrz5VOomlrS22pxakpQncqUcAeZqsr1U9eXlQdIw/pR8K4FzlZTCjnvU59sj7qM576pfpNt8PR8/TUy7Tp98Q9NJlt3BwLbUykDIDSQEj3s8uYr3OG3GREZTEQ0mMEAtJaACAk7jAG2Knr5PXpl7QumNLNWBD8l+SuddphCpk5wYU4RySkfZQOiRVhpSuNuoKxis0rBUbzo576TcvWnJqbbdHd5Da0cUaZ/moHJX407+dRStYLtCux1Xa5FncBx60lJfiL8Q6kez5KANeh1x3S4QrVbJM64PtsQ2EFbq3PdCf9e7HWr56oh4VxhXJlL0CZHlNK91bDqVg/I10EEcwR5149oiNZ/Sf6Qb3c12RiJZ4kcNstR09gta1K2WtbZB4sJV12yB5+kH0aW1H/LXnUUbuDV1c2+ea6ecn6qdJjc8gTWmTKjwmlOy5DMdtIypTywgAeZqN/o1gL/5i+6lkf5t1c/0xXXD9G+kYbgd+hGJLwOe1mKVJVnvy4TT7Y3zQh1pHuCzH01BlX6TnHFGSUR0H8byhwgeWT3VIW7R0y4Tmbnq2UzLeZUFxrdHBEWOroo53cWPvK2HQVcm2m2m0ttoShCRhKUjAA8BX3UdfJam9WsAVmlDXNjBOKrF61zbrXNVbITMi7XgD/kIKeNSPFxXutj9o/CuDUN3n3q9OaYsclcUMoCrpcUe9HSoZS03/AIqhvn7I354qQtFmt9hgJh22MlhkHKsbqWrqpSjupR7zVzn+s1ErGubzvKuUGwMH9VAb9Zfx3Fxfsj4J+NajoWJI3ul5v9yV/j3JaEjyS3wgVaSaxVyEVX+jnSn2rYpavvLlPKV8yrNBoCzM7wpF3gudFxrm8CPgpRH5VaaxVYuRWk2zV1p9q1apM9A/8NemAsH/APK2AoeeD5V1xfSB6g8mLq22rsrqiEol8faw3T4OgeyfBYHnUya1vMtSGVsPNocacSUrQtIUlQPQg8xS8St8dT6FpcQlaSFJUMgg5BHfX1XmrTj3o7lIdaWtzSTrgS8wslRtqlHAWg8+yyd0/ZzkbV6SkhQBBBB3BFceufGpsz9ZpSlSwpSlApSlApSlBQ4n1fpR1KhzZbsOE41nq2AtJx5Kz86sZqG1pbpkWXC1VamFyJduSpqVGR70mKrBWlPepJAUkeBHWu623OFebczPt8hEiK8nKHEHn4HuI6jmK6z3GY6qqMy5taZ1XcplzZl+pXFpjsZTMZbyUKbCkltQQCQd+IbYOTVuoCU7gkHvBq8VIod0c1BfITMyHYY6baO3f9WlySw66cfVuLSEHxUEHfPDk7V32Z19egoVvmRXUTnLSrEeOSpSkhATspSQlKyCPZPInrgmrX1zQknqaqRUijaQUj6XbbtEq9P21EMolpuYcAaeTwhtLYWlIBxx5CPZwB4Vd6yVE8yT5msVsXJhUBBw56XB2fNmxEPEdOJ/KAfko1IXm8wrDbVzpzhS2khKUpGVurPJCBzUonkKzoizzYjEy83dsN3a7OB15oHPq7aRhtnPXhBOfEmo+S5MT3f8WylKV53MpSlApSlApSlB+dv9pKRxXewxQfcjuuEftKA/7TXoHoR1P+kGgGIzznFLth9Vcydygbtn+Hb92pfXmiLLqO2XCfLtyJFzbt7rUZ1alfVkJUU4AOPeNdegoVqZ0hapttgRIplwmXHVMMpQVq4BnJA33J51e/8AIs9KUqApSlBg1+c/T/cdULubECTGMfT4PFGLawoSFgZKl45EZ2B5c+tfoxRwM5qj6bbTqzUVw1VISl23oSu32pCxlKmgfrXcHb21DA/CnxqufXsQP+z/AGcQPR+uepOHLhKW4D+BHsJ/MKPxr1eueFBi26G3EhR248ZsYQ00nhSkZzsOnOuist2hSlKwKUpQK1vvJjx3Hl+42krV5AZrZXw62l1tTaxlCwUqHgaCh+j9onR8W4u7y7qpdwkr6qW4on8k8IHgKs1VbQThjWBVgkHE2yOqgvJPMpBJbX5KQQQfOrTXZOKZrfUMu1vxI1umsR5DTa7g+l1aE9qy3t2Q4jzWSRtv7NSE3ViW5ERi2WqZdVy4frrIjKQkFrIG5WQBsR58q3L0papV2m3K5w4txekFAb9ajIcDDaE4CE8WepJJ2yT4VAJ0ndIV8jMWm7SoMViC8hqSIzbiUJU+FJZKVbHhBPCdiMCqUkHNZNSwhu326e827A9dXJQUI9XbPGMqCzniBQRjB38q1r1omPHCmbVcp8eLGZeny0dn/VwtAX7QyCtQSeJQQNs+NdsPSkaA280xId7Ny2i34WApQAK1FwnqolZJrhkaJdUhxiJfZUSJKYaYnMoYQr1gIQG+JKju2opGDjP5Vq/bNx1bxfSTUeHPTHhONNuXBhbQTxLLakhIVknIWM7bDPXFWxWyiO4mq+9pZlyFdYqZKm27hJaf2QD2XZhsBI33H1Q38asCjlRPec1UXJWmTFYnRXYklAcYfQWnEEZBSoYI+Rrk9Gsx6ToiIzIWXHoLjsFSzzUGnChJPjwhNbbpco1mtcm5S1hEeK2XVk9cdB4k4A8TWfR9a5Fp0ZAamI4Jj/HKkIPNK3VlZSfEcQHwrn8v4jtaKUpXBBSlKBSlKBSlKDBqnXPRciNcXrtpWY1bZrx4pMV1BVElK71pG6F/jT8QauVK2XB52rWRtJDOqrVLszgODI4C/EV4h1I28lAGp6Fc4FzaDsCdGlNnkph5KwfkaspSFJKTuCMEd9Vuf6PtJXJwuyLBCS6dy6wjsV/xIIP510nyNlx1FKhzSoeYrHCo8kqPkKh/6MbGj/l5d6j/AOVdXv8AVRp/RhYF/wDMv3iT39rdH9/koVX2RXk6LhebXaWi7cbjEiIHV55KfyJyahU6qmXvDelLNIuBVynSkqjRE+PGocS/JINWS3aD0ranA7DsMFLw3Dq2g45/ErJ/OrDisvy/xl7rze4ejGbeYZm3DUcn9I2zxw5cfLbENQ+y23nkeqieI/lXlUz0nekvQV3Xar461JW1yEtkKDieikrTgqB781+nsVXdY6LtOtbOqBc2vaTksSEAdoyrvSf5jkaidf1Ksei/0lztfrmIkWVMRERIK5LbxUgqJ2SEkZzgE8+lekivN9P+iWJp6xxW7ddZcG9sgly4xFYDpJzhbaspWkcsEZ8ak/0ovemvY1Zbe1hp2+l7YhS2gO91rdbfmOIVlkv4LrSuWBcYd0homQJTMqM4MpdZWFJPxFdVSFKUoFKZqLu+o7NYW+O63SJDB5B50JUryHM/AUEmoBQIO4Oxqo+jFRRoOHEUcrguvwz4dm6tA/ICtX9I8OZtZbJe7sPsusQy00f33SkVA2FzW9tF0TEsFtjtTbg7NbM64ZLQcxlJS2k53BOc9auc3B6lSqGV+kF/3rlpyKP8KI87/wBShT1XXJ3OqrYnwTZ8/wA3aeFF8pVDLOvEbo1JZ3COjlpUnPydrPr/AKQo+CW9NTUjmEqfYUfmFCnhR2a6nSXY0TTVscLdxvayx2iebEcDLzvwTsPFQqzW+DGtlvjwIbQajRm0tNIH2UpGAK82gXHUNu1Xcb/e9JypLshpEdg26S0+IzCdykAlJJUolROO4dKscX0laZceEebLdtUg7dldI64x+ahw/nS82C30rW0+1IaS6y4hxtQylaFBQPkRWyoClKUClKE4oFR90vdqsrBeudxiw2x9p90Iz5Z51y6j1BabFbybpLU124LbTTOS+6ojGG0p9oq8uVfky5aN1LM1umyqhT3J8o9owmarLvYknhW4ckDA577EEVU539Hsd711aLxrKC/oUSrlqA/UPNtMlMeUwNyHFKxjh5pWBty5GrvZdTQL2tyMjtItyZ2kW+SOB9o+Keo7lDINPR76PbdoS0dk1wv3F8AypZG6z91PckdB15mpq/aVs+pGkJuUQLdb/sZDai28ye9C04UPniqnUlHzWKgV6c1faf8A2Vfo91YHKPeGuFwDweb3P7yfjWr6X1TE2n6Kkufjt01p5J+CigirnUVKsdYqtfpXMBwvR2pkq7hESofMKxX0L/f5AxD0Pdys8jKeYYR8TxE/lV7FSxYq4rpd7fZISplyltRWB9pw4Kj3JHNR8BvUai266uvsvPWmwsHmWOKY/wDAqCUDzwfKpaz6FtVrmi4yVP3S6/8Ax1wX2jifBA91A/ZAqb8khe5/iGttpn6xuMa53eK5CsUZwPQ7e8nDspwe668n7KRzSj4nur0CsAYrNcOura526UpSsClKUClKUClKUClKUClKUClKUClKUClKUDFYI2rNKCpz9CxRMcuWn5bthuazlbsRILLx/wAVk+yvz2PjXMNX3PTxDWsbb2DA2F2gBTsVXitPvtfHI8autfJAIIIyCMEd9bv9GqJMjTorcqJIafjuDKHWlhSVDwI2NQN91rb7RMFtjtv3O7qGU2+EkLcA71n3W0+KiKpKra3dtUSP0GffsttQtbdznw14ZkL5FDLR9krHVwAY8auVmsVtsEMxbbGS0lR4nVk8TjquqlqO6ie81U5ZqJXD1bqH2rtdhZIiv/A2k5dx3LkEc/2APOuu1aQsFmcL0O2M+sn3pL2Xnlea15NTlVjUN41DapbHqNstciJIfajNLfmOIXxr23SEEAZzvk1eCzEk8yT51iqwrWDNquHqWpHbdbHBGbe4xJKkKWta08KSQCRhIOcdalJmo7JAuEe3y7rDYlyQCyyt0BSweWPPpnn0rRJ1io+8PXZiMldoiQpDoJK0y31NAJxzBSlWTnpUFbdYqas0e7anVabRDmNoXFUiWtalkjJBBSMYGOWa1S21g1EztU2C2ttrm3iEwh1tLralujC0KOAoY5jyrqnPTTA7W0NRJL6uEth94obUk9eJIPTcbVsU7K1vstSmSzIaQ80RgocSFJPwNVW26snphuXPULNntdqbccYL6Zq1q7RCyjHCUDIJB658KlpGqrBEt8efIvENuJJSVMPKc9lwDGeHvxnlzrSI9Wh7dEeVJsEmXYZR34re5hpR/EycoI8MCt7ep9SadGNQwE3WCnncbW2Q4gd7jBJPmUE+VTUWXHnxGpUR9D8d5IW262cpUD1BrbS8St8ZUharvb73AbnWyYzLir91xpWRnuPcfA713V59P027HuDl601IRbbuRlwcOY8v8LyB1/GPaHjWyP6RXJbf0fFsE53UqSUv2zHChg7e2t4+yGznZQyT0Ga4dfHYiyxeJEliJHckSXm2WG08S3HFBKUjvJPKqarU931SpTGj46W4WeFV7mtkM+PYt7F0+JwnxNbY+jJN4kNz9ZTEXJ1CuNq3NAphMH9g7un8S/gBVwSkJACQAAMADpWeoxX7Fo+32WUu4OLeuF3dGHbjMVxvKHcnohP4UgCp31Zj1n1nsW+34Oz7XhHFw5zw554zvittKnQpSlApilKBgd1MClKBSlKBSlKBSlKBSlKBSlKBSlKBSq/qLVkKwLZihp6ddJIPq1vijidc8T0SnvUcCq+q36p1CS5e7uq0RFcrfaHMLx/iPkZJ/YAFVObRcbherXaUcdyuUOGnvkPpb/mRVdX6U9FIWUC/sOKH9y245ny4UnNaYOitN25XaM2eKt/mX5CO3dUe8rXkmpxADSeFsBCRsAgYHyFVOIIcelXRo/tLuWf86K8j+aKlrbrPTV3UEwL9bn3D+rTISF/wkg/lX2VqIwVKx51GXCwWa6gifaYMrP8Aex0qPzxmt+uNxbAcjNZrztGkXrQS5pi9z7URuIrjhkxT4FtZJA/ZIrvt+t34U1m26sgotsl5XAxNZWVw5Cu4KO7aj91XzNTeLDF1pWMiuWbc4FtaLs+bHitgZ4n3UoH5moY66Vx2y7W+9QkzbbLalRVKUlLrSuJJIODg9d67KBVL1rOkz5kTSVufUzIuCFOzJDZwqPEScKI7lLJ4B8T0q5mqHp/+u6u1bdV7rE1Fvb/C2y2Nh++tRPwquYyp6FCi22CzChMIYjMICG20DASkVvpSuiYwaib9BkT27cI6UqLFxYkLyoDCEElR8fKpaqs7qWWjWaYQabNmDiYDj3CeITFILiRnlw8OE/tKFaptn2R+VervLDDS0SbMITKlEZK8uEp35D2k78vlVNl6G1CpSmEKlOx50WM3JS1dEsNNqQ0ltQcQW1FwZTkFJ69Kto1a3CeuaZ6H3lNXJUOJHhRlOvOJDSFnCU7nHESTtgVs/Tmzrt0aYwi4SDJW4hmMxDWt9RbOFnsxuAk8yaNiwKQewU2Dk8BSCTz2xVNj2m92WPp+ZEtka4SoVt9RfirlJaKCSlXEhZBSRlOCOoIqVTrK0vOwWoplyXJzXbNdhFUvhQFcClL+4Eq2VnGKr8nX0huJLQw0twsWdm4InLhqQ2tSlYJKckBOOQyd+IZ2rWuSFAu9ivcaHFtVvuMxNnX2rJfDKGu0kLVhBUk5QM8JGxIAxV50/bV2ewW+3OOpcXFYS2paQQCRzx4dB4AVFnWtjQ1KlvImRzGW00vt4S0OFLisNqAI4lIJzgj5V8ta8szjiG1NXNpZeSw8l6A4gxlqICA99ziyMZ51sVERdNL3hyzwTELqZkO4ypIbjTEsLWh1S8FLhSpKVAKB3HLI511ad0zOgS7PJmM5Uy9MkPdtJEhaFuhISeLhSFK2OSkY3PfUxB1VbrjdVwI6JpUla20yFRVhhxaPeShzkSMHbbkazdb/ABbNMeXMkKTGYhGS42iOVEDtAji4gfHHDjxz0rfTZI+tMW+RarC1ElISh1DryglKgQEqdUpPLwI8ql6i7PqCHe1yW47Uxl2MU9o1LjKZXhQJSoBXNJwcHwqUqoqFVzU9vlNKZ1HZ0f74tqSoIG3rbPNbCu8EZKe5QHfVjpnG/dSzW2b6SNouka9WiJc4a+ONKaS62euCM7+I5Gu2qT6Oz6qnUFlTjsrddXUsDlwtuAOgfArVV2ryWZXApSlYFKxms0ClM1Urxrdti4u2ixQHbzdm9nWmVBDMf/NdOyf2RlXhWyaLbXLMucG3NlydNjRWxzU+6lAHxJqkqseoryOLUGpX2W1bmDZx6u2kfdLpy4r8s91bYmhNLQ3A4ixxHHR+tkgvr/iWSaqcM1Lu+kHRzJwrVFnP7ExCv5E1uj620rKUEsals7i1bBImt8R+Gc1oRa7c0MN2+GgfhjoH+laZFis8pBTItNvdSeYXFQc/lVeEbItDbqHUBba0rSeRScivuvPF6AsDa+2trMi0SOaXrZJWwR+6Dwn4itiJWstOkK7VvU0Ee82tKY8xA/CR7DnkQk1l+Otyr/SobT2p7ZqWK47AdWHWVcEiM8gtvMK+6tB3B/I9Kma51hSlKBSlKBUFqy/nTtiXKaY9YmOrTHhx847Z9ZwhPl1PgDU7VI1Vh7X+kWHN2kCZJSOhcS2An4gKUa3mbRs09p8Wdt2VLe9cvMwhc6coe04r7qfuoTySkbbVNGsmsdRtnw766phg4zg4rFef2zT9mu2mW9UXSS6i5rQqQ7du3UlcVSVHKU78KUoxw8OMbHIOaj9Wakb/AElTLjLmumxoadZEeK64284shTwUpKeFP1JA35FXhVKj0/BPIE+Qpg9x+VeX6kYiXTWcuWdKnUkZFpjPICJIbLaSpw5SCRxlQ6DJ2r4e05bZ3orXcJsRh5xuO69AIeW56oytfEhoLzvwg435culauPUSCOYI8655sKLcoT0Oaw2/GeTwuNODIUK57RZLZYYq41qhNRGVr7RSGycFWAM7k9AK76uLjyq4WHWki9r0rB1tLhxxG7a2BzI7ZpJwpCnU+1xoykdcpwe+vOdReiXX8F1T8q3vXNO5L8Z3tyfgfa/Kvd9S/U37SMpGz6buGUnqUONLCx8gD8K9BxXDu+NcupleOei3T2rhoCAImpE2pvjd/qj9pS4pB4znJUoHfny61cvoLXSeWtIKv2rIkfycq5UqPJimG06+Ty1TaF/tWkj+TlRmjUS7feNT2m4vNPTkTkTFuNI4ELS82DxBOTgcSVD4V6NVI1nFes91iaxhsqcTFbMa5tNjKnIpOeMDqW1e15FVbzfbLE/WK1x5DMuM1IjOoeYdQFtuIOUrSdwQe6tlWxgkgZABPQHlVGV6NLc7a3HHilWonCp83MOOYEkq4gsI4sYBwMY5CrzVYv714f1Na7Va7sLah+LIfdc9UQ+VFCkADC+XvGtahr3Fnacki9CS2mY9PdeDnqL0iOhLjLaVJcDftpyW8pIB7jilgs2oF2mDeYsmKzde0llaZ0ZaW3mnneMEoSeJB2SQO44NS0S/z7R9IwrsH7lLhLZDLsCNhyUl0EpygHCVApUDuE4APWuT+kBuauzKtlumOpl3NUGSlTSStkhBUdwvhzuDnJGArqMVrXfZdLv2qeiU7NRIWYTrLyuApK3XHu1UoDkE5JAHPlUWrRNwEERG50TgXZ2rc8VNrzxtr40rSR9k5IIO/KpVjWtve1AzZ1xZ8d2SVCM9IZCEPlIOeEFXHj2TuUgHHlWq+X2ba9W2iM2pv6NeaUZYUj2hlxKEKB6YUoZ6YJrVemL3pSRdb2/PRKabQ4IICFBRI7B8unl3g4HjzrbN02/KF8CZLSfpGbHkoyD7AbDYIPiezOMd4qOuGqJjN6vjfbdhboNvWttxplLjnaoWkLVhRAOCrhCcgbGpB/WkGPdXIKoFzUlmSiK9LRGyw04vh4eJWevEOQOOuK1vpwwtHTIuslXnt7ey12y3FKhtONPSQoH2Hk8XZEbgkhOSUg881IX7Tj93kvutyWmw7BEUBYJwQ8lzO3TCcedaFavZiFuOY9zuUp9+UhpuLESV/UucKk4CgMDOyidwN8Havt7W9vTEiSIsK5zhIjmUURI3GtloEgqcBIxuCMDJ9k4BrfTZiTZtrjWpp91LqS3JjMspbAPEkoKySem/H+VSVc1unNXO2xZ7AUGZLSXkBYweFQyMjv3rprVlOew60qA1PdJLLTNntOFXu5ktRR/dJ+28ruSgb+JwKW4y3EPpHWumbbdNTybjeYsVyXdV9mhxRyW20JbB5dSlVWc+lDRIOP0ih/DiP+lTljssSw2SHaoqB2MVpLaSoDKsc1HxJyT51Idmj7iflXltlriqg9J+i1DI1BGI7wlf/pXyr0oaLG308z8G3D/21beBI+yPlTgT90fKs9DxPXnpvVZLxB/Rl2FcYS2VF9LrSxhfFtg7Hl50tH+0daXuFN3ssqIeq46w6n5HhNXTWnovtWurvCm3OXKbbitFsMx+FPHlWclRB/lXRZ/Rboyx8Ko1hjOOJ/WSgXlf+fI/Kq3nBDv69Y1yliz6OnuoVISVzp3ZKQqGyDghIUP7RRPCk7gbnpVltVpg2O3NwLdHSxHb5JG5UeqlHmpR6k1CaUQh2+asmcCUuG6GKAkY4W2W0pQkdw3UfjVnNVIkrHOlVjXzrjWmAW/XDxTYyFIhOFDy0l0ApQQQckbcxVRUWcg9x+VfPOvOH20R9LageiQtV2t4RAkPXWUtXNYGW/rFYUO/avu/Xq4K0sxCRMdbuMZwic4hWFlLLqWzkjlxlSD4jNVFR6IaxWVe8rzNfNVHSIC/WB2TJbvVmWiLqCKn6l47JfT1ZdH2kHl+E7irNpq/M6ksTFyZbU0peUPML95l1JwtB8QQRWioXR/9W1nq6C2cMKdjTAkckrcbwv5lANc/k59ajuf6vFKUrggpSlAqoa+gSjBg363sqfm2SR60GUbqeZKSl1A8SgkjxSKt9YNbLgr0CfFulvYnQnkvRX0BbTieSkn/AFroqvXDTV007PfumlGm34j6y5Lsy1cCVKPNbCjshZ6pPsnwrZadXWm7yFQw45CuLf8AaQJyOxfR+6feHinIrrMpHxI0Tp6VcFzXrfxLccDzjXbLDLi+fEpoHgUcgHJHMZqWhwY8Bp5qOgpS86t53iUVFa1nKiSeef5bV0nbnsaxVyLkRttsVutC+OCwWlBhEcEuKVhtBUUpGSeRUf5dK+RYbam3TLemOREmOLceaDisErOVcO/sgnfAwOffUmaxVRUhSuK53e3WWKZNzmsxGR9p1YGfIcyfAVCIcv2s/qbaxKstlX/aXGQjgkvp7mWzujP31d+wpepG2yNsH/ifXzLjJ4rZp4r43B7rkxaeHhHfwIJz4qxXoIrhtFog2O1sW63R0sRWE8KEJ/Mk8ySdyTzNd1ebrrbrjbpSlKkKwUhQIIBB5jFZpQeeSrRcNDSXZVmjOztOOqLj9uaGXYRO5WwPtIzuW+nMd1T1susC9W9udbZTcmM57q2zyPcRzB8DvXDN1NOv8560aP7NamlcEu7uJ4o8U9Uo/vXPAbDqelc39GcWC0mTZbtPgXndT1wKu19bUTkl5s+yvc9MEdDXSdZ+sWKoC92W6S71AulpuMSI/FYdYIlRlPJUFlJ2AUnBHDXKu+agsCeHUtjW9HTzuVoSXmsd62vfR44yKl7VqC0X1HFa7lGl45paWONPmk+0D5irlbFen6IkXGA6qXco8m5Pym5D634vFGWEJKUtdkFA8ACiR7WeLc182/REyAhlabnEMhq6i4gtwg21u32amwhJ2GM4PTrmrodqVWKxQ7X6Pn7derfNM+CWoMpcgdnACX5HElSSXXSolSsK6YHPbliwXfT4u0xbynwhKre7DCeDJClqSpK+fQpG1TdK2RsioOaJcXaVQzcQXF2pcFx5TRJW6tztFukZ6qzt4867ZOmlyIVzjiWlJmz25gV2ZPAEls8PPfPZ8/Hwqw0rcVIgLdp1UC8MTjKSsNrmL4Aggnt3UrAzn7OMePhVSm2y5aTYjRra9NU+uE5HcfYtZlNu/WrWkABWW1jtDur2SD4V6XQkJSVE4SBuTsAPE0xuI3T0R636btkOSnhfYiNNuJznCgkAjI8akqrsvWtmYkmHCddus/l6pbGy+vPiR7KfiRWUWfVupCfX3hpu3K2LEVwOzHB3Fz3W/wB3J8ay9SMvUj6u+pRGmfRFoim6XxYymI0cJaH33l8m0+e56Ctfo59SdeuEic86vVisJuTcpvs3GEj3UNoyQGR0IJB5k5q22PT1q05B9UtUNEdtR4lqG63FfeWo7qPia5NR6Uh3/sZIddhXSLvFuEY4dZPd+JJ6pOxrj135enO9Wp8Uqn2vVMy33Bmx6saaiT3DwxZze0ad+yT7jneg/DNXCosxhSlKwKUpQUBP/DvpDnRH/Yh3/hlRF8h6yhIS635lISod+DVmrbqCwQdR2ly3z0K4FELQ42rhcaWN0rQrooHkappvly0koRNWNrdhpPC1fGGiWljp26Ru0rvPunwrrzdYtlR16s7N9tphPvyWE9oh1LsZYQ4hSFBSSCQcbjursjyWJkZEmM82+w4ModaUFJUPAjatlWuRXEaQbMWXFl3y+zmJTXZLRLlpWEjIOU+wMHbnW6TpS2SZN2kLDwcugaEgpXyDZBHDttkgZ76nKxVSKkCckmsUqMvOobXYGkquMpLS3DhphIK3XT3IQPaV8qpf47pMhmJFdkyXUMsNIK3HFnAQkDJJqP8AR9GffjXLUcppbTt7kB9ppYwpEdKQhkEd5SOL96uCLYrprOS1Jv0Vy3WFpYcatbh+ulKByFP491I2Ib+fdXoIAA2rh8ne+o5ddazSlK5JKUpQKUpQKi7zpyz6hYDN3tsaYhPul1AKkfsq5p+BFSlKaKSfR85CSRY9UXq3IHusOOJlNJ8AHATjw4q1qsGvGdmtRWWSByL9sUgnz4F1eqVU7sNUMWb0gOHC7tp1kd7UF5X/AFLrajReoJefpPWkwJPNu2xGow8skKP8qu9K3zrdqtWnQenbPJExqAJE8b+uTVmQ9nv41kkfDFWQCs0qNtYUpSgUpUHqLVEHTqGm3UuSZ8k8MSBHHE9IV+EdAOqjsKQSVxuMO0wHp1wktRorKeJx11WEpFU4Ju2v93BKtGmFckbtyrgnx6tNHu95Q7hXTb9LzbzPZvOr1NPyGlccS1tnijQz0J/vHPxHYdB1q44qvUHPBgRbZCZhQo7UeMynhbaaTwpSPAV00pUhUDedGadv6+0uVojOvjlISns3R5LThX51PUpo8uu+n7jYr9YrVYdT3Zn6TedR2cxSZbbSW2yskBY4jyAxxdalVW30gxM8ErTtxSOrjTsZav4SpI+Vdk3+t+lu1MncQbTIkeSnHEIH5JXVwq/KwUIy9btH6zSMN4d8a7J3/jQmvn6W1aNjoKYf2bnF/wBVVf8AFK37K3aoH0nrBY9jQzyD07W6RwP/ACk1kfp9JAS3Y7JDz9qRcVu4+CED+dX6lPsp5VREab1rN/53U8CAnqm22/iV8FuqOPlW9Hozs8hYcvUu53tec4ny1FsH/LRwo/KrpSpvdptUjRsdmw6n1LpxlpDMdDrc+I2hISAy6nBSAOiVoUPjV3qmaizade6avI9lqWXbTIP7Y7Rr/wA6CP3vGrmKysKUpWDiutpg3u3uwLlFbkxXRhbbgyD4+BHQjcVUBKu+gDw3Bci7aYTsmXgrkwE9zoG7jY++PaHXNXysFIxg8q2UaYkyNOiNS4j7b8d5IW262oKSsHqCOdb6pMzTdx0zLduukEpUw4ouSrGtXCy8eqmT+qc8PdPXFT2ntS2/UkRbsNS23mVdnIivp4Ho6+qVpO4P5HpSz+CYpSlYFfKkhaSlQBSRggjmK+qUFQlejmzGSuXaHJljlrPEpy2PFtKj+Js5Qf4a5FWDXMIj1XUFpuSPuz4CmVfxNq3Pjir1SqnVgofDr9s4VaNPveKLg6j8i2awI3pBe2ETTUXPVch93HwCU5q+0rfsrdqjp0dqOeALtq91to+8zaoiY/w7RRUr5YNTNj0bYtOuqfgQU+tr9+W8ouvr81qJPy2qfpU3q1mlKUrApSlApSlApSlApSlApmq5fta2qxykwPrp11WMot0JHavHuJA2QPFRAqGVJ11eTkuW7Tkc8koHrkn4k4bSfgfjVTm0XzNM+B+VefK0aqWSq6al1DOJ5p9d7BH8DQSK+D6OtNndxie4r7y7nJJ//pVeA9EzTNeeDQluZ3hXO/Qljkpi6u7fBRIrYIWsbZ7dt1M3cUJ/8Pd4yd/JxrBHxBp9dbi/1F6i1BA0xY5N2uTobjsJyQPeWrolI6knYVXY/pBRAeTG1ZbnLG6o4RJUvtYjh8HgPZPgoD415Rq9GrvTJfkt2O3vtaciKKY78jLTTh5F0k+8T0ABwPM1M59+2LJpD0xXjWJes0G2RkX151ao7ji8MMsc+JQzxLUnlwj3ue29ekad0pHsbjs199y43iSP6zcZAHaOfhSOSEDokbedUXQ/oMt2mp0W63K4vzLjHWHGwwS00hQ8vaV8cA91et06v8ClKVIUpSgUpVQ9J90udl9Ht0udokmNNjBtaHAlKsDtEhWygRyJpPY+LMfW/ShqeSrlEiw4aT5hbp/6xVyr84eiTXeqr1rxyCfVHkXB4y7g8tnCkpSgJyCCAOSQBjma/R4quoFKUqQpSlApSlBWfSBbnrjoq4iKP65GQJkYgbh1ohxOPHKcfGpm0XFm72eHcmD9VLYQ8jfooA/61ulyo0OM4/LeaZjoGVuOqCUpHiTtXlGiPSTpyzoY0j64qU8i5uQoKo6eNC2VufVK4+WAF8PX3aqTYPXqUpUhSlKBVb1BpNF0lou1tkqtl9ZTwtTmk540/cdTycR4HcdCKslKS4KEv0js2GDLa1fH+jLpFaLgbQSpqaBsCwo88nHsncZ376sWlNT2/V+n493ty/qnRhbaj7TSxzQrxH5jB61RvS96PNQa3RFctdxj9jFSSmA6ODiWeagvlnG2CBjv3ryTRt91B6IdVBm+W+XGt8khEthxJwodHEHkojwO4yKvJZ6H6vpUTL1NZYNmbu8q5xWre6gLbfUsYcBGRw9VE9w3qvnXky4/+7umLhObPKTMIhMnxBWCo/BNT40XalUMyvSDLyrtdOW4dEBD0lQ8zlI+VDG11736UWri+59EHh+fa5qvCi+UqhiV6QIntdtpy4J6oLb0ZR8jlQ+dbRr2bbT/AMRaXuEJrrKhKE1keJKAFAeaazwou9Kj7RfLZfoQmWqczLYOxU0rPCe5Q5pPgcGpCpClKUClKUClKUClKUCqdqW+T5d2GmLA6GZpbDs6dw8QhNHYYHIuK34QeXM1b1qCUlR5AZNef6ASZOnV3p48Uu8SXZry/AqKUJ8koSkAVXMZUvZLDb9PxFMQGSlTh4nn3FFbr6+qnFndRNQuqdSzrDfrWGmku20sPPz0hOVobQUJ7RP7PHkjqAe6rYai5NqMjUcK6FxHZx4r8dTSk5K+0KDnux7ByOua6QiO/SVUe4XvtW35ceM5GRFagsF1xztGuLbHvZ55JAx1rS1rKDcGYUqKuW2kyXmXoyooLqlNtKcKD7XsnABBBOdhtnaLe9HLghz4rE9hyO7NakR48tta2g02gpDLgSoFSRxezg7cKa67HouVapMZ56ZBUWrkueW4sTsWxxMdmUJSDgAHcd457mqVEvI1XaozLLy3HFNPQ/XUrQ3xfV5SlOw34lKWAAAcmt9pvjF3DyExpsOQzjtY01gsupBzwq4cnY4OCD0NV9Xo/Zes13t0iWlxEtaRFJbyI7SFlxDZGfaAWpWeWQQOldekdJJ00ZbpbtrbsnhSU2+MtpASnPPjUpRJJ78DpVRU1Y3mWpDK2Xm0OtLHCttaQpKh3EHnVWS4/wCjt5EhhbjulFrCZEZRKzbiTs42efZZPtJ+znIq2V8PMNSWHGH2w4y6kocQoZCkkYIPwrbzsVedifQpK0BSVBSSMgg7EV9VT/Rq+8dIiA+4pxdrlP28LVzUlpZSg/w8Pyq4V5bMrkUpWt+QzFYW/IdQ0y2OJbjiglKR3knYVg2UqlO6/NwUpvStmk3oA4MziDEQH/NV72Pwg1oU1rq4YMi/Wy1JP6uBCL6kju43Tg+YSKqc0XvI76rPpEjeuejvULAGSYLqgPEDI/lUP+i1zc3f1vqNR/w3GWx+TdapGj5r8d1j9M9Rlp1BQtDrzTgUkjBG7eeXjVTiit/7PWmfUdOy9Qvow9cF9kxkbhpB3PxVn+EV7RXnFttGrtN29iDZ77bZcOOgNsxp8Ds8JHIcbSvzINd6NfP2shOqrFJtjecGdHV6zF81KT7SB+0n41nXN/TF4pWiJNiz4rcqHIakR3BlDrSwpKh4EbVvqApSlApSsZoOS62yJebVKt05kOxZLZbcQeoPd49R41+RkaelaM9LtttcvJVGujCm3MYDjZcSUrHmPzzX6zu+oLRYWO2utyiwkHl27oSVeQ5n4V5B6RZVm1nMs1009GuU+5W6UhXaxoDvZuMhQUU8ZABIIyPM99Xzo9x60qlnXstRy3ojU5T1KmGUn4DtKD0jRmj/AF3TepoSOq3bcVgf/rUo/lWeNF0pVctWvdL3mQI0O9RTJP6h0lpzPdwrAOasWanBmlKUDFUvWV2TLd/Re326Jc7nIb43US0cceI0du0d7/wpG58qs93uLNos025SP7GIwt9Y7wlJOPyrz+2uvaX0U5f5kVU273FxuVLSlwIU468pKUICjsEpCkpHQAeNVzP9Za6NM+j2y6bbYcLZnTmQQiTIHF2WTkhpByGxknlv41bCSdzknxqBtmoZki6C23ayPWqQ40t5jjlNvodSggL9pHukZBwelSUa7W2cw69EuMOQ0z/aOMyELSjbPtEEgbd9dIOusVyNXa2yIzkli4w3Y7SeJx1uQhSEDfcqBwBsdz3VH3fUIhW+FJtkUXdU2QmPHRGkoSlZIUchZynHsmqVE1TODtkHwqCtV/lSri7brrZnrTLQx6yhLkht5LjWeEkKRsCDzBqQYvFslR1yI9yhPMoUEKcakIUlKjyBIOATnlVRcRd00lDmTTc4DrtpvA92fD9lSvBxPuuDwUPjUhprVEt+4qsGoGW496bR2jbjWexmtjm43nkR9pHMeVaX7/CS1CdiutTWpUxEQOR3krSlSs75GRtjl41w6qhi62JyZbHmzcrW4ZUN5tQVwPN7qQSO8ApUPHes65lheZXoNK4LJc2r1Y4F0ZGGpkdD6R3BSQcfDOK768zmUpSgUpSgUpSgwoBQIPI7GvPtClUG1ytOv+zLs0lyMpP3mioraWPAoUPka9Cqp6o07NdnNagsBbReY7fZLZcPC3NZznslnoQd0q6HwNVzcYkzVI1tfXbXerVGVqNdjiPsPrcfRES+VrSUcKcKSrHM1O2PU0G9qcjp7SLcmNpFvkjgfZPin7Q7lDINab1ZbnNu8G52m7MwJEVl1g9rE7cLSspJ24k490V1jYirPq11GmTOf9YvKfW3WI8mKyhpT7aN+0WFFKW+SgckZxsN6kbRrG23pENxlLzbUpl5xDjnDwgtKAcQSkkEgHiyMgjODUXL0JIltNPu3aO/chNXNddk29Lkda1ISjZniAHCEJwck8+ea4rhpWRGsMLTrbsuVKkXByQJ7EYNIYbWfruMj2U5QtYAGM5GBtVKmpdzXsFLTTqbfcHWjHRJkLbQg+qtr3SVjiycpHFhIUcdK6UavhvX9dqjw5sjs3ENOymUJU22paeJORxceMEe1w4357Gou/ej2Nd7sqawuCyHWUMupk21uSpKUDhSW1KPsHh23BGwOK3TtEGdfY85U5hMdhbS0D1FAkthGMIQ+kghBxuCDsSM4O2+1TVurRMmR7dCfmy3A3Hjtl1xZ6JAya+bhcYVqhuTbhKZixkbqcdUEpHh4nwG9V+JAl6+ksvzIzsTS7Kw62w+kpduKgcpUpJ3S0DuAd1ddqddSRvXWJv0cwpEbSDUmY2WpNxfduDjZ5o7VZWEnxCSmrZWAMCs15rdrkj73eYWn7RIudwd7OOwnJwMqUTsEpHVROAB3mqWzZJuqn27pq1v6nPHFsmcsxx0U6P1jnnsnoK6tQZvPpFtVpdHFDtkVV0cQeS3irs2s/s+2rzqxVfMZXylKUIShCQlKRhKUjAA7gOlKzVcu+q49kvK4swJDPqaX2koyXnnVOFCW0J+0TtgePdVwiw0qmXPV9zsEizC8W+OhuaX3JYYUpaobSODBJ5KKeMcZAxzxyydt91XOtrl1RCgsy3Ia4SWWwo5e7cnIznGdtvPeti4ttYO4IPI7GoSNqJq4TbMIQS5DuMd58OKyFp4OH2cdDlRBB5EVNGri4rEiwSrDJcu2kQiPIUeORbCeGNM79uTbncofEVb9O3+JqSztXGHxpSolDjTgwtlxOykLHRQO351z1X7Yfob0nLYaPDFvsNT62+gkMlIKv3kKGf2a5/Jz61PXP8Aq/UpSuCHFdbtBslteuNyktx4jI4luLOw7gO8nkANzVMVM1Rq722XHNN2ZfuEIBnvp799mQfiryr4ZA1lquRc5P1lns0hUa3sH3HZCdnHyOvCfZT3YJqyuS47cpqK5IaTIeSpTTSlgKWE+8QOZxkZrpzMZqItej7DZ3vWI1ubXLO6pckl55R7yteT8qnCSeprVJksQ4zkiS82yw2niW44rhSkd5PQV95FXIQIHdTOOW3lUSrVOn0XA29V8tyZgc7Ix1SUhfHnHDjPPPSpXrVRccVztFtvLHY3OBGmN9EvtBWPIncfCoNFgu+nT2mlLopLA3NquK1PR1eCFn22j8SPCrRWMgDJIAH5VuS/qs1r03qyPflvQ3o7lvu8YAyYD5HGgdFJI2Wg9FD44qxVQ9R2d25R2bnaXENXuDl2BITuFHq2ojmhY2I8c1Z9OXtnUWnoN2YSUIktBRbVzbVyUk+III+FcO+PFFmObW0F656HvkOOkqfdgupbSPtK4SQPjjFVa6oXqn0cQzbO1UZbcRxJYUErSAtsqIJ5FICvlXoxrzl0f0e3V1qQCNLTny4xIx7NveWcqbX3NKVulXJJJBpxUsXHSKotour0WTcLzc3Yi47BukgP4QTlSEghKd8deZABOKpydPzoxusx62So8N6PFCkXFUZgSlIfClNcLeENhY2AOcnrvivXgQpIUkgpIyCDkEVqkxo8yM5GlMNvsOpKXG3EhSVA8wQeYrrGyPKZFtkXx2/i0WZVsDcuC85BQiOpbiUpXn2Mloq3CggnBwM4zUhB0nOk2piPNizgw9eW5Djaw1GcbaDakqXwxyA3k490knY9a9AgWyBaYvqtuhR4kfJV2bDYQnJ5nA6101sipHnz2lpdmRqCJbLeqcifFCo0iQsvLRg+1HUXFbjmpGdichVQ0bSdxfcuwXZZ6Yk1MJJRMDCS5wPgufVtYSgcOTw77Z33xXrNMVWKnKg3bSkl65T49tjOW+HIuMJ1L0JKGyhKW1pccSOQIyBnHjUxBeVYdBv/AEjDRD+jYzraw2AEOBCThxOOi+e++SaspIAJJAAGST0qqJQfSBdG40YFWl4bwclScezPdQcpaR3tgjKlciQAKy5zNLkWjQkF626DsUSQkpebhNcaTzSopyR8M4+FWKsCs15a5lKUoFKUoFKUoFKUoIS/6Ts2pUINxhhT7X9jKaJbeZPehxPtD+VQC9Paxs5H0Ze4t5jDYMXZvs3QPB5sbn9pNXqlVOrB5+q+akhbXHRNwP8AiW+S1JSfhlKvmK+f0xI9/S2qUK6JNsJz8lYr0HA7qziq+yt2vPRqe6SDwQtFahdWeXrDbUdPxK17VsEXXl0ISli02Jo+8444Zjw8kjhQD5k1fcVml+SnlVTtmgLbHmIuN2ffvdzRuiTPIUlo/wCG2PYR8Bnxq14rNKi21hSlKwUW65tvpThSXRhi7W1URC+nbNL7QJ+KVKx5GrDTU2nmNSWZcJx1bDyVJejSW/fjvJ3QtPkenUZFVu0ajeTOTYtRNIg31I9kcmpqR+sZUeeeZTzFdebrMWOq1ddKxb3qNcu4xmX4htpiJKj7aFqXkqT904xhQ3BqymsVapFRjWO8v3azPXdUWU3b25sZ13iyZLbiUJbUpGPeISQoZx161wxtGXKGue0mQ09FMyCuGXHDxpYYVngVtuUg4HeAKvdYqpFSKw1puTE1wm6RnWxaltvOLjk+03Ic4QpSfwqCQSOhyetWalKqRcmFV+P/ALz9KkRDW6LPbnFvqHJLj5AQnz4UKPkRWb1qMxZabRaGBcL86n6uKk+y0P7x5X2ED5nkKn9KadGnbYtD0gyrhKcMibLUMF508yB0SBgAdAK5/J1JMT3f8T1fLnFwK4fewcedfVK87m8+9HGDoC1Y98h0ud/adqviz48Waql8mXWbf5uobfYpMxi1PobiTG32kpShkq9ZHCVBSuLKxsPsjnVoikaP1XJs8n6u1XeQuVbHjslDyt3GCehJ9pPfkirO0yywyGWWkNNDOEISEgb77DxrtGY8v1jeTdLVqVadTohxmI7YiwAlsplNONpXxnI4lcRUQCkjh4d+tYv+qbrGvz7kK7KZYiT2YpjPSI7aFglAUlLWC6s+0TxEpGNxyr0dyz2t0NBy2wl9i2Wm+KOg8CDzSnI2HgNqw9Z7W/JVKetkJ2QpIQp5cdCllPcVEZxsNqpUjy64PSRbdWMmfptEEXGWXGZJImqAUCQg5wCcez7J3qWumoZqHLxPb1CqC9bnm24lnWlv+sJKUEcaSONSl8ZAKTgY8DV3VYbMub66q0W9Uvj7TtzFbLnFz4uLGc+Oa3O26C/NamvQozktoYbfWylTiB4KIyOfStkVOVHfv01M6TN/SDs5TF1EJFiw3hbfaJRgpx2hWUqKwsHHLbArhiXm6yblOgTL066mW1MbZXEejPM5SlRTwJADjRABB4wQSCO416Kq3QVT0z1QoxmpTwpkllJdA7gvGcb99GrbAYmOzGYMVuU6MOPoZSlxf7SgMn41WN8ah9BJ4dB2ECSqSPUmjxkpOPZHs+zt7Pu9+2+9dfo2P+5bqEf2AvM0M93D2hzjw4uKuS+XJFggM2yyxWfpWapTVvhsoCQVncuEDkhOeJR/9atOmbG1pzTkG0tLLnq7eFunm4s7rUfNRJ+Nc/lszGdX/EtWt+O1JZcYfbQ6y4kpW2tIUlQPMEHmK2UrghRXdGXOwqLukLiluNkqNpuBK4/k2se015bjwrmVq6RbDwaj09dLWR+vabMuOfJbWSPikV6HimKud2CixdbaXmj6jUFuJ6pW+EKHmFYIrv8Apy0cHH9LW/g+9623j/qqdm2W1XIgzrZClEbZfjoX/MVHfoNpPtOP9GLNxf8A2Lf8sVf2K8kHL1rpiEMv3+3A9EofStR8gnJNcydWv3M8GndP3S6KP65xr1Vgea3cE/AGrrCslptpzBtkKKe9iOhH8hXdisvy/wAPOqK1ou6X89pq64JMUnItFvUpDBHc6s+055bDwq7R4zMSO3HjtIaZbSEobbSEpSByAA5CttK522/qSlKVgUpSgUpSgUpSgUpSgUpSgUpSgUpSgUpSgUpSgVHXmxWzUEEw7rDalMZ4gFjdKvvJI3SfEEGpGlBRF6Z1TYsiw3dm5w0+7CvBV2iB3JfTuR3cQPnWg6puUIAXjSF7jEe85EbTMb8wWzxY80ivQsVjFXO7DXnR9I2l0HD096Oe5+E8j/sofSNpZRw1cnHz3MxHl/8AZXo3xPzpjxPzqvtV5V54NVTZoxZ9J32aT7rj7AiNn95wg48QDW1GndX35IF3ukeyw1e9GtWVvqHcX1DCf3U/Gr9imKy/Jay9Womx6btWm4io1qhojoWricXkqW6r7y1HdR8SalqUrmwpSlBwXezQL7bHrdco6X4zo9pKtiCORBG4IO4I3FU1bOp9IjgcZe1HZ0e4+1j15lI6LRyeA7xhXga9BrGKqdYKbaNU2O+Eot9yYcfHvR1Hs3UeBQrCh8qmDkbEEedbLzpexagSBdrVFlqHuuOI9tPkse0Pgagj6NoEcn6LvV/tiejbFwWtA/dc4q6TuNlS5NYqJGiLskcKNc3vh68TUdR+Zbr5/o+ceGJurtSSEHmhMpDIP8CQa37Iryjvn3GFao5kXGYxEZHNchwIH51AI1LP1ASzpG2qmIOyrnMCmYjfiMjidPgkY8anrb6PNLW2QmS3aW35Q5PzFqkLB7wXCcfDFWcJAAA2A2HhWX5f4y9q5pzSTNlfeuMuSu43qQnhfnPJAPD9xtI2QgfdHxzVkpSuVupKUpWBSlKBSlKBSlKBSlKBSlKBSlKBSlKBSlKBSlKBSlKBSlKBSlKBSlKBSlKBSlKBSlKBSlKBSlKBSlKBSlKBSlKBSlKBSlKBSlKBSlKBSlKBSlKBSlKBSlKBSlKBSlKBSlKBSlKBSlKBSlKBSlKBSlKBSlKBSlKBSlKBSlKBSlKBSlKBSlKBSlKBSlKBSlKBSlKBSlKBSlKBSlKBSlKBSlKBSlKBSlKBSlKBSlKBSlKD/9k="/>
          <p:cNvSpPr>
            <a:spLocks noChangeAspect="1" noChangeArrowheads="1"/>
          </p:cNvSpPr>
          <p:nvPr/>
        </p:nvSpPr>
        <p:spPr bwMode="auto">
          <a:xfrm>
            <a:off x="395817" y="11474"/>
            <a:ext cx="406400" cy="40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p>
            <a:endParaRPr lang="zh-CN" altLang="en-US"/>
          </a:p>
        </p:txBody>
      </p:sp>
      <p:sp>
        <p:nvSpPr>
          <p:cNvPr id="26633" name="矩形 4"/>
          <p:cNvSpPr>
            <a:spLocks noChangeArrowheads="1"/>
          </p:cNvSpPr>
          <p:nvPr/>
        </p:nvSpPr>
        <p:spPr bwMode="auto">
          <a:xfrm>
            <a:off x="795867" y="1499103"/>
            <a:ext cx="6096000" cy="67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p>
            <a:pPr marL="381000" indent="-381000">
              <a:buFont typeface="Wingdings" panose="05000000000000000000" pitchFamily="2" charset="2"/>
              <a:buChar char="Ø"/>
            </a:pPr>
            <a:r>
              <a:rPr lang="zh-CN" altLang="zh-CN" dirty="0"/>
              <a:t>淘宝潜在用户</a:t>
            </a:r>
            <a:r>
              <a:rPr lang="zh-CN" altLang="zh-CN" dirty="0" smtClean="0"/>
              <a:t>分析</a:t>
            </a:r>
            <a:endParaRPr lang="en-US" altLang="zh-CN" dirty="0" smtClean="0"/>
          </a:p>
          <a:p>
            <a:pPr marL="381000" indent="-381000">
              <a:buFont typeface="Wingdings" panose="05000000000000000000" pitchFamily="2" charset="2"/>
              <a:buChar char="Ø"/>
            </a:pPr>
            <a:r>
              <a:rPr lang="zh-CN" altLang="en-US" dirty="0"/>
              <a:t>社交</a:t>
            </a:r>
            <a:r>
              <a:rPr lang="zh-CN" altLang="en-US" dirty="0" smtClean="0"/>
              <a:t>网络用户分析</a:t>
            </a:r>
            <a:endParaRPr lang="zh-CN" altLang="en-US" dirty="0"/>
          </a:p>
        </p:txBody>
      </p:sp>
      <p:sp>
        <p:nvSpPr>
          <p:cNvPr id="9" name="TextBox 8"/>
          <p:cNvSpPr txBox="1"/>
          <p:nvPr/>
        </p:nvSpPr>
        <p:spPr>
          <a:xfrm>
            <a:off x="5666317" y="1346743"/>
            <a:ext cx="5503333" cy="4371340"/>
          </a:xfrm>
          <a:prstGeom prst="rect">
            <a:avLst/>
          </a:prstGeom>
          <a:noFill/>
        </p:spPr>
        <p:txBody>
          <a:bodyPr lIns="121903" tIns="60952" rIns="121903" bIns="60952">
            <a:spAutoFit/>
          </a:bodyPr>
          <a:lstStyle/>
          <a:p>
            <a:pPr marL="457200" indent="-457200">
              <a:lnSpc>
                <a:spcPct val="90000"/>
              </a:lnSpc>
              <a:buFont typeface="Wingdings" panose="05000000000000000000" pitchFamily="2" charset="2"/>
              <a:buChar char="Ø"/>
              <a:defRPr/>
            </a:pPr>
            <a:r>
              <a:rPr lang="zh-CN" altLang="en-US" sz="1900" dirty="0">
                <a:latin typeface="楷体" panose="02010609060101010101" charset="-122"/>
                <a:ea typeface="楷体" panose="02010609060101010101" charset="-122"/>
                <a:cs typeface="楷体" panose="02010609060101010101" charset="-122"/>
              </a:rPr>
              <a:t>聚类分析是把一个给定的数据对象（样本）集合分成不同的簇（组）。</a:t>
            </a:r>
            <a:endParaRPr lang="en-US" altLang="zh-CN" sz="1900" dirty="0">
              <a:latin typeface="楷体" panose="02010609060101010101" charset="-122"/>
              <a:ea typeface="楷体" panose="02010609060101010101" charset="-122"/>
              <a:cs typeface="楷体" panose="02010609060101010101" charset="-122"/>
            </a:endParaRPr>
          </a:p>
          <a:p>
            <a:pPr marL="457200" indent="-457200">
              <a:lnSpc>
                <a:spcPct val="90000"/>
              </a:lnSpc>
              <a:buFont typeface="Wingdings" panose="05000000000000000000" pitchFamily="2" charset="2"/>
              <a:buChar char="Ø"/>
              <a:defRPr/>
            </a:pPr>
            <a:r>
              <a:rPr lang="zh-CN" altLang="en-US" sz="1900" dirty="0">
                <a:latin typeface="楷体" panose="02010609060101010101" charset="-122"/>
                <a:ea typeface="楷体" panose="02010609060101010101" charset="-122"/>
                <a:cs typeface="楷体" panose="02010609060101010101" charset="-122"/>
              </a:rPr>
              <a:t>聚类就是把整个数据分成不同的组，并使组与组之间的差距尽可大，组内数据的差异尽可能小。</a:t>
            </a:r>
            <a:endParaRPr lang="en-US" altLang="zh-CN" sz="1900" dirty="0">
              <a:latin typeface="楷体" panose="02010609060101010101" charset="-122"/>
              <a:ea typeface="楷体" panose="02010609060101010101" charset="-122"/>
              <a:cs typeface="楷体" panose="02010609060101010101" charset="-122"/>
            </a:endParaRPr>
          </a:p>
          <a:p>
            <a:pPr marL="457200" indent="-457200">
              <a:lnSpc>
                <a:spcPct val="90000"/>
              </a:lnSpc>
              <a:buFont typeface="Wingdings" panose="05000000000000000000" pitchFamily="2" charset="2"/>
              <a:buChar char="Ø"/>
              <a:defRPr/>
            </a:pPr>
            <a:r>
              <a:rPr lang="en-US" altLang="zh-CN" sz="1900" dirty="0">
                <a:latin typeface="楷体" panose="02010609060101010101" charset="-122"/>
                <a:ea typeface="楷体" panose="02010609060101010101" charset="-122"/>
                <a:cs typeface="楷体" panose="02010609060101010101" charset="-122"/>
              </a:rPr>
              <a:t>K-means</a:t>
            </a:r>
            <a:r>
              <a:rPr lang="zh-CN" altLang="en-US" sz="1900" dirty="0">
                <a:latin typeface="楷体" panose="02010609060101010101" charset="-122"/>
                <a:ea typeface="楷体" panose="02010609060101010101" charset="-122"/>
                <a:cs typeface="楷体" panose="02010609060101010101" charset="-122"/>
              </a:rPr>
              <a:t>是一种常用的聚类算法，用户指定聚类的类别数</a:t>
            </a:r>
            <a:r>
              <a:rPr lang="en-US" altLang="zh-CN" sz="1900" dirty="0">
                <a:latin typeface="楷体" panose="02010609060101010101" charset="-122"/>
                <a:ea typeface="楷体" panose="02010609060101010101" charset="-122"/>
                <a:cs typeface="楷体" panose="02010609060101010101" charset="-122"/>
              </a:rPr>
              <a:t>K</a:t>
            </a:r>
            <a:r>
              <a:rPr lang="zh-CN" altLang="en-US" sz="1900" dirty="0">
                <a:latin typeface="楷体" panose="02010609060101010101" charset="-122"/>
                <a:ea typeface="楷体" panose="02010609060101010101" charset="-122"/>
                <a:cs typeface="楷体" panose="02010609060101010101" charset="-122"/>
              </a:rPr>
              <a:t>，随机地选择</a:t>
            </a:r>
            <a:r>
              <a:rPr lang="en-US" altLang="zh-CN" sz="1900" dirty="0">
                <a:latin typeface="楷体" panose="02010609060101010101" charset="-122"/>
                <a:ea typeface="楷体" panose="02010609060101010101" charset="-122"/>
                <a:cs typeface="楷体" panose="02010609060101010101" charset="-122"/>
              </a:rPr>
              <a:t>K</a:t>
            </a:r>
            <a:r>
              <a:rPr lang="zh-CN" altLang="en-US" sz="1900" dirty="0">
                <a:latin typeface="楷体" panose="02010609060101010101" charset="-122"/>
                <a:ea typeface="楷体" panose="02010609060101010101" charset="-122"/>
                <a:cs typeface="楷体" panose="02010609060101010101" charset="-122"/>
              </a:rPr>
              <a:t>个对象作为</a:t>
            </a:r>
            <a:r>
              <a:rPr lang="en-US" altLang="zh-CN" sz="1900" dirty="0">
                <a:latin typeface="楷体" panose="02010609060101010101" charset="-122"/>
                <a:ea typeface="楷体" panose="02010609060101010101" charset="-122"/>
                <a:cs typeface="楷体" panose="02010609060101010101" charset="-122"/>
              </a:rPr>
              <a:t>K</a:t>
            </a:r>
            <a:r>
              <a:rPr lang="zh-CN" altLang="en-US" sz="1900" dirty="0">
                <a:latin typeface="楷体" panose="02010609060101010101" charset="-122"/>
                <a:ea typeface="楷体" panose="02010609060101010101" charset="-122"/>
                <a:cs typeface="楷体" panose="02010609060101010101" charset="-122"/>
              </a:rPr>
              <a:t>个初始聚类中心。对剩余的每个对象，分别计算与初始聚类中心的距离，根据距离划到不同的簇。然后重新计算每个簇的平均值，求出新的聚类中心，再重新聚类。这个过程不断重复，直到收敛（相邻两次计算的聚类中心相同）。</a:t>
            </a:r>
            <a:endParaRPr lang="en-US" altLang="zh-CN" sz="1900" dirty="0">
              <a:latin typeface="楷体" panose="02010609060101010101" charset="-122"/>
              <a:ea typeface="楷体" panose="02010609060101010101" charset="-122"/>
              <a:cs typeface="楷体" panose="02010609060101010101" charset="-122"/>
            </a:endParaRPr>
          </a:p>
          <a:p>
            <a:pPr marL="457200" indent="-457200">
              <a:lnSpc>
                <a:spcPct val="90000"/>
              </a:lnSpc>
              <a:buFont typeface="Wingdings" panose="05000000000000000000" pitchFamily="2" charset="2"/>
              <a:buChar char="Ø"/>
              <a:defRPr/>
            </a:pPr>
            <a:endParaRPr lang="en-US" altLang="zh-CN" dirty="0"/>
          </a:p>
          <a:p>
            <a:pPr marL="381000" indent="-381000">
              <a:buFont typeface="Wingdings" panose="05000000000000000000" pitchFamily="2" charset="2"/>
              <a:buChar char="Ø"/>
              <a:defRPr/>
            </a:pPr>
            <a:endParaRPr lang="en-US" altLang="zh-CN" sz="1900" dirty="0"/>
          </a:p>
          <a:p>
            <a:pPr marL="381000" indent="-381000">
              <a:buFont typeface="Wingdings" panose="05000000000000000000" pitchFamily="2" charset="2"/>
              <a:buChar char="Ø"/>
              <a:defRPr/>
            </a:pPr>
            <a:endParaRPr lang="zh-CN" altLang="en-US" sz="1900" dirty="0"/>
          </a:p>
        </p:txBody>
      </p:sp>
      <p:pic>
        <p:nvPicPr>
          <p:cNvPr id="26635" name="Picture 5" descr="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0675" y="4601327"/>
            <a:ext cx="2770717" cy="177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5"/>
          <p:cNvPicPr>
            <a:picLocks noChangeAspect="1" noChangeArrowheads="1"/>
          </p:cNvPicPr>
          <p:nvPr/>
        </p:nvPicPr>
        <p:blipFill>
          <a:blip r:embed="rId2"/>
          <a:srcRect/>
          <a:stretch>
            <a:fillRect/>
          </a:stretch>
        </p:blipFill>
        <p:spPr bwMode="auto">
          <a:xfrm>
            <a:off x="795867" y="2501801"/>
            <a:ext cx="4152900" cy="351698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sp>
        <p:nvSpPr>
          <p:cNvPr id="2" name="页脚占位符 1"/>
          <p:cNvSpPr>
            <a:spLocks noGrp="1"/>
          </p:cNvSpPr>
          <p:nvPr>
            <p:ph type="ftr" sz="quarter" idx="11"/>
          </p:nvPr>
        </p:nvSpPr>
        <p:spPr/>
        <p:txBody>
          <a:bodyPr/>
          <a:lstStyle/>
          <a:p>
            <a:pPr>
              <a:defRPr/>
            </a:pPr>
            <a:r>
              <a:rPr lang="zh-CN" altLang="en-US" smtClean="0"/>
              <a:t>复旦大学 赵卫东</a:t>
            </a:r>
            <a:endParaRPr lang="zh-CN" altLang="en-US"/>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13"/>
          <p:cNvCxnSpPr/>
          <p:nvPr/>
        </p:nvCxnSpPr>
        <p:spPr>
          <a:xfrm>
            <a:off x="1001184" y="1128784"/>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3" name="TextBox 2"/>
          <p:cNvSpPr txBox="1"/>
          <p:nvPr/>
        </p:nvSpPr>
        <p:spPr>
          <a:xfrm>
            <a:off x="795867" y="1437311"/>
            <a:ext cx="9849696" cy="5262880"/>
          </a:xfrm>
          <a:prstGeom prst="rect">
            <a:avLst/>
          </a:prstGeom>
          <a:noFill/>
        </p:spPr>
        <p:txBody>
          <a:bodyPr wrap="square" lIns="0" tIns="0" rIns="0" bIns="0" rtlCol="0">
            <a:spAutoFit/>
          </a:bodyPr>
          <a:lstStyle/>
          <a:p>
            <a:pPr marL="342900" indent="-342900" fontAlgn="auto">
              <a:lnSpc>
                <a:spcPct val="130000"/>
              </a:lnSpc>
              <a:buFont typeface="Wingdings" panose="05000000000000000000" pitchFamily="2" charset="2"/>
              <a:buChar char="Ø"/>
            </a:pPr>
            <a:r>
              <a:rPr lang="zh-CN" altLang="en-US" sz="1900" dirty="0">
                <a:latin typeface="楷体" panose="02010609060101010101" charset="-122"/>
                <a:ea typeface="楷体" panose="02010609060101010101" charset="-122"/>
              </a:rPr>
              <a:t>聚</a:t>
            </a:r>
            <a:r>
              <a:rPr lang="zh-CN" altLang="en-US" sz="2000" dirty="0">
                <a:latin typeface="楷体" panose="02010609060101010101" charset="-122"/>
                <a:ea typeface="楷体" panose="02010609060101010101" charset="-122"/>
              </a:rPr>
              <a:t>类是基于无监督学习的分类模型，按照数据内在结构特征进行聚集形成簇群。聚集方法即记录之间的区分</a:t>
            </a:r>
            <a:r>
              <a:rPr lang="zh-CN" altLang="en-US" sz="2000" dirty="0" smtClean="0">
                <a:latin typeface="楷体" panose="02010609060101010101" charset="-122"/>
                <a:ea typeface="楷体" panose="02010609060101010101" charset="-122"/>
              </a:rPr>
              <a:t>规则。</a:t>
            </a:r>
            <a:endParaRPr lang="en-US" altLang="zh-CN" sz="2000" dirty="0">
              <a:latin typeface="楷体" panose="02010609060101010101" charset="-122"/>
              <a:ea typeface="楷体" panose="02010609060101010101" charset="-122"/>
            </a:endParaRPr>
          </a:p>
          <a:p>
            <a:pPr marL="342900" indent="-342900" fontAlgn="auto">
              <a:lnSpc>
                <a:spcPct val="130000"/>
              </a:lnSpc>
              <a:buFont typeface="Wingdings" panose="05000000000000000000" pitchFamily="2" charset="2"/>
              <a:buChar char="Ø"/>
            </a:pPr>
            <a:r>
              <a:rPr lang="zh-CN" altLang="en-US" sz="2000" dirty="0">
                <a:latin typeface="楷体" panose="02010609060101010101" charset="-122"/>
                <a:ea typeface="楷体" panose="02010609060101010101" charset="-122"/>
              </a:rPr>
              <a:t>聚类与分类的主要区别是其不关心数据的</a:t>
            </a:r>
            <a:r>
              <a:rPr lang="zh-CN" altLang="en-US" sz="2000" dirty="0" smtClean="0">
                <a:latin typeface="楷体" panose="02010609060101010101" charset="-122"/>
                <a:ea typeface="楷体" panose="02010609060101010101" charset="-122"/>
              </a:rPr>
              <a:t>类别。</a:t>
            </a:r>
            <a:endParaRPr lang="en-US" altLang="zh-CN" sz="2000" dirty="0">
              <a:latin typeface="楷体" panose="02010609060101010101" charset="-122"/>
              <a:ea typeface="楷体" panose="02010609060101010101" charset="-122"/>
            </a:endParaRPr>
          </a:p>
          <a:p>
            <a:pPr marL="342900" indent="-342900" fontAlgn="auto">
              <a:lnSpc>
                <a:spcPct val="130000"/>
              </a:lnSpc>
              <a:buFont typeface="Wingdings" panose="05000000000000000000" pitchFamily="2" charset="2"/>
              <a:buChar char="Ø"/>
            </a:pPr>
            <a:r>
              <a:rPr lang="zh-CN" altLang="en-US" sz="2000" dirty="0">
                <a:latin typeface="楷体" panose="02010609060101010101" charset="-122"/>
                <a:ea typeface="楷体" panose="02010609060101010101" charset="-122"/>
              </a:rPr>
              <a:t>聚类首先选择有效特征向量，然后按照距离函数进行相似度</a:t>
            </a:r>
            <a:r>
              <a:rPr lang="zh-CN" altLang="en-US" sz="2000" dirty="0" smtClean="0">
                <a:latin typeface="楷体" panose="02010609060101010101" charset="-122"/>
                <a:ea typeface="楷体" panose="02010609060101010101" charset="-122"/>
              </a:rPr>
              <a:t>计算。</a:t>
            </a:r>
            <a:endParaRPr lang="en-US" altLang="zh-CN" sz="2000" dirty="0">
              <a:latin typeface="楷体" panose="02010609060101010101" charset="-122"/>
              <a:ea typeface="楷体" panose="02010609060101010101" charset="-122"/>
            </a:endParaRPr>
          </a:p>
          <a:p>
            <a:pPr marL="342900" indent="-342900" fontAlgn="auto">
              <a:lnSpc>
                <a:spcPct val="130000"/>
              </a:lnSpc>
              <a:buFont typeface="Wingdings" panose="05000000000000000000" pitchFamily="2" charset="2"/>
              <a:buChar char="Ø"/>
            </a:pPr>
            <a:r>
              <a:rPr lang="zh-CN" altLang="en-US" sz="2000" dirty="0">
                <a:latin typeface="楷体" panose="02010609060101010101" charset="-122"/>
                <a:ea typeface="楷体" panose="02010609060101010101" charset="-122"/>
              </a:rPr>
              <a:t>聚类应用广泛</a:t>
            </a:r>
            <a:endParaRPr lang="en-US" altLang="zh-CN" sz="2000" dirty="0">
              <a:latin typeface="楷体" panose="02010609060101010101" charset="-122"/>
              <a:ea typeface="楷体" panose="02010609060101010101" charset="-122"/>
            </a:endParaRPr>
          </a:p>
          <a:p>
            <a:pPr marL="800100" lvl="1" indent="-342900" fontAlgn="auto">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rPr>
              <a:t>客户群体特征</a:t>
            </a:r>
            <a:endParaRPr lang="zh-CN" altLang="en-US" sz="2000" dirty="0">
              <a:latin typeface="楷体" panose="02010609060101010101" charset="-122"/>
              <a:ea typeface="楷体" panose="02010609060101010101" charset="-122"/>
            </a:endParaRPr>
          </a:p>
          <a:p>
            <a:pPr marL="800100" lvl="1" indent="-342900" fontAlgn="auto">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rPr>
              <a:t>消费者行为分析</a:t>
            </a:r>
            <a:endParaRPr lang="zh-CN" altLang="en-US" sz="2000" dirty="0">
              <a:latin typeface="楷体" panose="02010609060101010101" charset="-122"/>
              <a:ea typeface="楷体" panose="02010609060101010101" charset="-122"/>
            </a:endParaRPr>
          </a:p>
          <a:p>
            <a:pPr marL="800100" lvl="1" indent="-342900" fontAlgn="auto">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rPr>
              <a:t>市场细分</a:t>
            </a:r>
            <a:endParaRPr lang="zh-CN" altLang="en-US" sz="2000" dirty="0">
              <a:latin typeface="楷体" panose="02010609060101010101" charset="-122"/>
              <a:ea typeface="楷体" panose="02010609060101010101" charset="-122"/>
            </a:endParaRPr>
          </a:p>
          <a:p>
            <a:pPr marL="800100" lvl="1" indent="-342900" fontAlgn="auto">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rPr>
              <a:t>交易数据分析</a:t>
            </a:r>
            <a:endParaRPr lang="en-US" altLang="zh-CN" sz="2000" dirty="0">
              <a:latin typeface="楷体" panose="02010609060101010101" charset="-122"/>
              <a:ea typeface="楷体" panose="02010609060101010101" charset="-122"/>
            </a:endParaRPr>
          </a:p>
          <a:p>
            <a:pPr marL="800100" lvl="1" indent="-342900" fontAlgn="auto">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rPr>
              <a:t>动植物种群分类</a:t>
            </a:r>
            <a:endParaRPr lang="zh-CN" altLang="en-US" sz="2000" dirty="0">
              <a:latin typeface="楷体" panose="02010609060101010101" charset="-122"/>
              <a:ea typeface="楷体" panose="02010609060101010101" charset="-122"/>
            </a:endParaRPr>
          </a:p>
          <a:p>
            <a:pPr marL="800100" lvl="1" indent="-342900" fontAlgn="auto">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rPr>
              <a:t>医疗领域的疾病诊断</a:t>
            </a:r>
            <a:endParaRPr lang="zh-CN" altLang="en-US" sz="2000" dirty="0">
              <a:latin typeface="楷体" panose="02010609060101010101" charset="-122"/>
              <a:ea typeface="楷体" panose="02010609060101010101" charset="-122"/>
            </a:endParaRPr>
          </a:p>
          <a:p>
            <a:pPr marL="800100" lvl="1" indent="-342900" fontAlgn="auto">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rPr>
              <a:t>环境质量</a:t>
            </a:r>
            <a:r>
              <a:rPr lang="zh-CN" altLang="en-US" sz="2000" dirty="0" smtClean="0">
                <a:latin typeface="楷体" panose="02010609060101010101" charset="-122"/>
                <a:ea typeface="楷体" panose="02010609060101010101" charset="-122"/>
              </a:rPr>
              <a:t>检测</a:t>
            </a:r>
            <a:endParaRPr lang="en-US" altLang="zh-CN" sz="2000" dirty="0">
              <a:latin typeface="楷体" panose="02010609060101010101" charset="-122"/>
              <a:ea typeface="楷体" panose="02010609060101010101" charset="-122"/>
            </a:endParaRPr>
          </a:p>
          <a:p>
            <a:pPr fontAlgn="base">
              <a:spcBef>
                <a:spcPct val="50000"/>
              </a:spcBef>
              <a:spcAft>
                <a:spcPct val="0"/>
              </a:spcAft>
              <a:buClr>
                <a:srgbClr val="F0AB00"/>
              </a:buClr>
              <a:buSzPct val="80000"/>
            </a:pPr>
            <a:endParaRPr lang="zh-CN" altLang="en-US" sz="2000" kern="0" dirty="0" err="1" smtClean="0">
              <a:latin typeface="楷体" panose="02010609060101010101" charset="-122"/>
              <a:ea typeface="楷体" panose="02010609060101010101" charset="-122"/>
              <a:cs typeface="Arial Unicode MS" panose="020B0604020202020204" pitchFamily="34" charset="-128"/>
            </a:endParaRPr>
          </a:p>
        </p:txBody>
      </p:sp>
      <p:pic>
        <p:nvPicPr>
          <p:cNvPr id="112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75917" y="3602040"/>
            <a:ext cx="3330784" cy="249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2900" y="3419375"/>
            <a:ext cx="3818531" cy="285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415101" y="1698412"/>
          <a:ext cx="10108031" cy="3934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5" name="直接连接符 4"/>
          <p:cNvCxnSpPr/>
          <p:nvPr/>
        </p:nvCxnSpPr>
        <p:spPr>
          <a:xfrm>
            <a:off x="1650365" y="4121785"/>
            <a:ext cx="1682750" cy="10795"/>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Box 5"/>
          <p:cNvSpPr txBox="1">
            <a:spLocks noChangeArrowheads="1"/>
          </p:cNvSpPr>
          <p:nvPr/>
        </p:nvSpPr>
        <p:spPr bwMode="auto">
          <a:xfrm>
            <a:off x="810684" y="540504"/>
            <a:ext cx="10553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endParaRPr kumimoji="0" lang="zh-CN" altLang="en-US">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001184" y="1128784"/>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1" name="矩形 10"/>
          <p:cNvSpPr/>
          <p:nvPr/>
        </p:nvSpPr>
        <p:spPr>
          <a:xfrm>
            <a:off x="795867" y="574360"/>
            <a:ext cx="3064933"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defRPr/>
            </a:pPr>
            <a:r>
              <a:rPr kumimoji="1" lang="zh-CN" altLang="en-US" sz="3200" b="1" dirty="0" smtClean="0">
                <a:solidFill>
                  <a:schemeClr val="tx1"/>
                </a:solidFill>
                <a:latin typeface="Calibri" panose="020F0502020204030204" charset="0"/>
                <a:ea typeface="宋体" panose="02010600030101010101" pitchFamily="2" charset="-122"/>
              </a:rPr>
              <a:t>多种聚类</a:t>
            </a:r>
            <a:r>
              <a:rPr kumimoji="1" lang="zh-CN" altLang="en-US" sz="3200" b="1" dirty="0">
                <a:solidFill>
                  <a:schemeClr val="tx1"/>
                </a:solidFill>
                <a:latin typeface="Calibri" panose="020F0502020204030204" charset="0"/>
                <a:ea typeface="宋体" panose="02010600030101010101" pitchFamily="2" charset="-122"/>
              </a:rPr>
              <a:t>算法</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3" name="TextBox 2"/>
          <p:cNvSpPr txBox="1"/>
          <p:nvPr/>
        </p:nvSpPr>
        <p:spPr>
          <a:xfrm>
            <a:off x="810684" y="1667027"/>
            <a:ext cx="9982324" cy="4616450"/>
          </a:xfrm>
          <a:prstGeom prst="rect">
            <a:avLst/>
          </a:prstGeom>
          <a:noFill/>
        </p:spPr>
        <p:txBody>
          <a:bodyPr wrap="square" lIns="0" tIns="0" rIns="0" bIns="0" rtlCol="0">
            <a:spAutoFit/>
          </a:bodyPr>
          <a:lstStyle/>
          <a:p>
            <a:pPr lvl="1"/>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基于层次聚类（</a:t>
            </a:r>
            <a:r>
              <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rPr>
              <a:t>Hierarchical Method</a:t>
            </a:r>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lvl="2"/>
            <a:r>
              <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rPr>
              <a:t>BIRCH</a:t>
            </a:r>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rPr>
              <a:t>Balanced Iterative Reducing and Clustering Using Hierarchies</a:t>
            </a:r>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lvl="2"/>
            <a:r>
              <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rPr>
              <a:t>CURE</a:t>
            </a:r>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rPr>
              <a:t>Clustering Using Representatives</a:t>
            </a:r>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lvl="1"/>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基于划分的聚类</a:t>
            </a:r>
            <a:endPar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lvl="2"/>
            <a:r>
              <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rPr>
              <a:t>K</a:t>
            </a:r>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均值（</a:t>
            </a:r>
            <a:r>
              <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rPr>
              <a:t>K-Means</a:t>
            </a:r>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lvl="1"/>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基于密度的聚类</a:t>
            </a:r>
            <a:endPar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lvl="2"/>
            <a:r>
              <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rPr>
              <a:t>DBSCAN</a:t>
            </a:r>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rPr>
              <a:t>Density-based spatial clustering of applications with noise</a:t>
            </a:r>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lvl="2"/>
            <a:r>
              <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rPr>
              <a:t>OPTICS</a:t>
            </a:r>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rPr>
              <a:t>Ordering Points To Identify the Clustering Structure</a:t>
            </a:r>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lvl="1"/>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基于机器学习的聚类</a:t>
            </a:r>
            <a:endPar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lvl="1"/>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基于约束的聚类</a:t>
            </a:r>
            <a:endPar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lvl="1"/>
            <a:r>
              <a:rPr lang="zh-CN" altLang="en-US" sz="2400" dirty="0">
                <a:solidFill>
                  <a:srgbClr val="000000"/>
                </a:solidFill>
                <a:latin typeface="Times New Roman" panose="02020603050405020304" pitchFamily="18" charset="0"/>
                <a:ea typeface="楷体" panose="02010609060101010101" charset="-122"/>
                <a:cs typeface="Times New Roman" panose="02020603050405020304" pitchFamily="18" charset="0"/>
              </a:rPr>
              <a:t>基于网络的聚类</a:t>
            </a:r>
            <a:endParaRPr lang="en-US" altLang="zh-CN" sz="24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fontAlgn="base">
              <a:spcBef>
                <a:spcPct val="50000"/>
              </a:spcBef>
              <a:spcAft>
                <a:spcPct val="0"/>
              </a:spcAft>
              <a:buClr>
                <a:srgbClr val="F0AB00"/>
              </a:buClr>
              <a:buSzPct val="80000"/>
            </a:pPr>
            <a:endParaRPr lang="zh-CN" altLang="en-US" sz="2400" kern="0" dirty="0" err="1" smtClean="0">
              <a:latin typeface="Times New Roman" panose="02020603050405020304" pitchFamily="18" charset="0"/>
              <a:ea typeface="楷体" panose="02010609060101010101" charset="-122"/>
              <a:cs typeface="Times New Roman" panose="02020603050405020304" pitchFamily="18" charset="0"/>
            </a:endParaRPr>
          </a:p>
        </p:txBody>
      </p:sp>
      <p:pic>
        <p:nvPicPr>
          <p:cNvPr id="1229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23705" y="4567555"/>
            <a:ext cx="2868295" cy="2289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Box 5"/>
          <p:cNvSpPr txBox="1">
            <a:spLocks noChangeArrowheads="1"/>
          </p:cNvSpPr>
          <p:nvPr/>
        </p:nvSpPr>
        <p:spPr bwMode="auto">
          <a:xfrm>
            <a:off x="810684" y="540504"/>
            <a:ext cx="10553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endParaRPr kumimoji="0" lang="zh-CN" altLang="en-US">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001184" y="1128784"/>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1" name="矩形 10"/>
          <p:cNvSpPr/>
          <p:nvPr/>
        </p:nvSpPr>
        <p:spPr>
          <a:xfrm>
            <a:off x="492459" y="595522"/>
            <a:ext cx="3064933"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defRPr/>
            </a:pPr>
            <a:r>
              <a:rPr kumimoji="1" lang="zh-CN" altLang="en-US" sz="3200" b="1" dirty="0">
                <a:solidFill>
                  <a:schemeClr val="tx1"/>
                </a:solidFill>
                <a:latin typeface="Calibri" panose="020F0502020204030204" charset="0"/>
                <a:ea typeface="宋体" panose="02010600030101010101" pitchFamily="2" charset="-122"/>
              </a:rPr>
              <a:t>回归分析</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69639" name="TextBox 5"/>
          <p:cNvSpPr txBox="1">
            <a:spLocks noChangeArrowheads="1"/>
          </p:cNvSpPr>
          <p:nvPr/>
        </p:nvSpPr>
        <p:spPr bwMode="auto">
          <a:xfrm>
            <a:off x="810684" y="574361"/>
            <a:ext cx="3695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pitchFamily="34" charset="-122"/>
              <a:ea typeface="微软雅黑" panose="020B0503020204020204" pitchFamily="34" charset="-122"/>
            </a:endParaRPr>
          </a:p>
        </p:txBody>
      </p:sp>
      <p:pic>
        <p:nvPicPr>
          <p:cNvPr id="10" name="Picture 413"/>
          <p:cNvPicPr/>
          <p:nvPr/>
        </p:nvPicPr>
        <p:blipFill>
          <a:blip r:embed="rId1"/>
          <a:stretch>
            <a:fillRect/>
          </a:stretch>
        </p:blipFill>
        <p:spPr>
          <a:xfrm>
            <a:off x="7850601" y="2868853"/>
            <a:ext cx="4136716" cy="3283434"/>
          </a:xfrm>
          <a:prstGeom prst="rect">
            <a:avLst/>
          </a:prstGeom>
        </p:spPr>
      </p:pic>
      <p:sp>
        <p:nvSpPr>
          <p:cNvPr id="3" name="TextBox 2"/>
          <p:cNvSpPr txBox="1"/>
          <p:nvPr/>
        </p:nvSpPr>
        <p:spPr>
          <a:xfrm>
            <a:off x="556895" y="1187450"/>
            <a:ext cx="10650855" cy="5694045"/>
          </a:xfrm>
          <a:prstGeom prst="rect">
            <a:avLst/>
          </a:prstGeom>
          <a:noFill/>
        </p:spPr>
        <p:txBody>
          <a:bodyPr wrap="square" lIns="0" tIns="0" rIns="0" bIns="0" rtlCol="0">
            <a:spAutoFit/>
          </a:bodyPr>
          <a:lstStyle/>
          <a:p>
            <a:pPr marL="285750" indent="0" fontAlgn="auto">
              <a:lnSpc>
                <a:spcPct val="130000"/>
              </a:lnSpc>
              <a:spcBef>
                <a:spcPts val="1200"/>
              </a:spcBef>
              <a:buFont typeface="Wingdings" panose="05000000000000000000" pitchFamily="2" charset="2"/>
              <a:buChar char="Ø"/>
            </a:pPr>
            <a:r>
              <a:rPr lang="zh-CN" altLang="en-US" sz="2000" dirty="0">
                <a:solidFill>
                  <a:srgbClr val="000000"/>
                </a:solidFill>
                <a:latin typeface="楷体" panose="02010609060101010101" charset="-122"/>
                <a:ea typeface="楷体" panose="02010609060101010101" charset="-122"/>
                <a:cs typeface="楷体" panose="02010609060101010101" charset="-122"/>
              </a:rPr>
              <a:t>回归分析是一种研究自变量和因变量之间关系的预测模型，用于分析当自变量发生变化时，因变量的变化值</a:t>
            </a:r>
            <a:endParaRPr lang="en-US" altLang="zh-CN" sz="2000" dirty="0">
              <a:solidFill>
                <a:srgbClr val="000000"/>
              </a:solidFill>
              <a:latin typeface="楷体" panose="02010609060101010101" charset="-122"/>
              <a:ea typeface="楷体" panose="02010609060101010101" charset="-122"/>
              <a:cs typeface="楷体" panose="02010609060101010101" charset="-122"/>
            </a:endParaRPr>
          </a:p>
          <a:p>
            <a:pPr marL="285750" indent="0" fontAlgn="auto">
              <a:lnSpc>
                <a:spcPct val="130000"/>
              </a:lnSpc>
              <a:spcBef>
                <a:spcPts val="1200"/>
              </a:spcBef>
              <a:buFont typeface="Wingdings" panose="05000000000000000000" pitchFamily="2" charset="2"/>
              <a:buChar char="Ø"/>
            </a:pPr>
            <a:r>
              <a:rPr lang="zh-CN" altLang="en-US" sz="2000" dirty="0">
                <a:solidFill>
                  <a:srgbClr val="000000"/>
                </a:solidFill>
                <a:latin typeface="楷体" panose="02010609060101010101" charset="-122"/>
                <a:ea typeface="楷体" panose="02010609060101010101" charset="-122"/>
                <a:cs typeface="楷体" panose="02010609060101010101" charset="-122"/>
              </a:rPr>
              <a:t>回归分析可以用于定性预测分析和定量分析各变量间的相关关系</a:t>
            </a:r>
            <a:endParaRPr lang="en-US" altLang="zh-CN" sz="2000" dirty="0">
              <a:solidFill>
                <a:srgbClr val="000000"/>
              </a:solidFill>
              <a:latin typeface="楷体" panose="02010609060101010101" charset="-122"/>
              <a:ea typeface="楷体" panose="02010609060101010101" charset="-122"/>
              <a:cs typeface="楷体" panose="02010609060101010101" charset="-122"/>
            </a:endParaRPr>
          </a:p>
          <a:p>
            <a:pPr marL="285750" indent="0" fontAlgn="auto">
              <a:lnSpc>
                <a:spcPct val="130000"/>
              </a:lnSpc>
              <a:spcBef>
                <a:spcPts val="1200"/>
              </a:spcBef>
              <a:buFont typeface="Wingdings" panose="05000000000000000000" pitchFamily="2" charset="2"/>
              <a:buChar char="Ø"/>
            </a:pPr>
            <a:r>
              <a:rPr lang="zh-CN" altLang="en-US" sz="2000" dirty="0">
                <a:solidFill>
                  <a:srgbClr val="000000"/>
                </a:solidFill>
                <a:latin typeface="楷体" panose="02010609060101010101" charset="-122"/>
                <a:ea typeface="楷体" panose="02010609060101010101" charset="-122"/>
                <a:cs typeface="楷体" panose="02010609060101010101" charset="-122"/>
              </a:rPr>
              <a:t>回归分析包括</a:t>
            </a:r>
            <a:endParaRPr lang="en-US" altLang="zh-CN" sz="2000" dirty="0">
              <a:solidFill>
                <a:srgbClr val="000000"/>
              </a:solidFill>
              <a:latin typeface="楷体" panose="02010609060101010101" charset="-122"/>
              <a:ea typeface="楷体" panose="02010609060101010101" charset="-122"/>
              <a:cs typeface="楷体" panose="02010609060101010101" charset="-122"/>
            </a:endParaRPr>
          </a:p>
          <a:p>
            <a:pPr marL="742950" lvl="1" indent="0" fontAlgn="auto">
              <a:lnSpc>
                <a:spcPct val="130000"/>
              </a:lnSpc>
              <a:spcBef>
                <a:spcPts val="1200"/>
              </a:spcBef>
              <a:buFont typeface="Arial" panose="020B0604020202020204" pitchFamily="34" charset="0"/>
              <a:buChar char="•"/>
            </a:pPr>
            <a:r>
              <a:rPr lang="zh-CN" altLang="en-US" sz="2000" dirty="0">
                <a:solidFill>
                  <a:srgbClr val="000000"/>
                </a:solidFill>
                <a:latin typeface="楷体" panose="02010609060101010101" charset="-122"/>
                <a:ea typeface="楷体" panose="02010609060101010101" charset="-122"/>
                <a:cs typeface="楷体" panose="02010609060101010101" charset="-122"/>
              </a:rPr>
              <a:t>线性回归</a:t>
            </a:r>
            <a:endParaRPr lang="en-US" altLang="zh-CN" sz="2000" dirty="0">
              <a:solidFill>
                <a:srgbClr val="000000"/>
              </a:solidFill>
              <a:latin typeface="楷体" panose="02010609060101010101" charset="-122"/>
              <a:ea typeface="楷体" panose="02010609060101010101" charset="-122"/>
              <a:cs typeface="楷体" panose="02010609060101010101" charset="-122"/>
            </a:endParaRPr>
          </a:p>
          <a:p>
            <a:pPr marL="742950" lvl="1" indent="0" fontAlgn="auto">
              <a:lnSpc>
                <a:spcPct val="130000"/>
              </a:lnSpc>
              <a:spcBef>
                <a:spcPts val="1200"/>
              </a:spcBef>
              <a:buFont typeface="Arial" panose="020B0604020202020204" pitchFamily="34" charset="0"/>
              <a:buChar char="•"/>
            </a:pPr>
            <a:r>
              <a:rPr lang="zh-CN" altLang="en-US" sz="2000" dirty="0">
                <a:solidFill>
                  <a:srgbClr val="000000"/>
                </a:solidFill>
                <a:latin typeface="楷体" panose="02010609060101010101" charset="-122"/>
                <a:ea typeface="楷体" panose="02010609060101010101" charset="-122"/>
                <a:cs typeface="楷体" panose="02010609060101010101" charset="-122"/>
              </a:rPr>
              <a:t>逻辑回归</a:t>
            </a:r>
            <a:endParaRPr lang="en-US" altLang="zh-CN" sz="2000" dirty="0">
              <a:solidFill>
                <a:srgbClr val="000000"/>
              </a:solidFill>
              <a:latin typeface="楷体" panose="02010609060101010101" charset="-122"/>
              <a:ea typeface="楷体" panose="02010609060101010101" charset="-122"/>
              <a:cs typeface="楷体" panose="02010609060101010101" charset="-122"/>
            </a:endParaRPr>
          </a:p>
          <a:p>
            <a:pPr marL="742950" lvl="1" indent="0" fontAlgn="auto">
              <a:lnSpc>
                <a:spcPct val="130000"/>
              </a:lnSpc>
              <a:spcBef>
                <a:spcPts val="1200"/>
              </a:spcBef>
              <a:buFont typeface="Arial" panose="020B0604020202020204" pitchFamily="34" charset="0"/>
              <a:buChar char="•"/>
            </a:pPr>
            <a:r>
              <a:rPr lang="zh-CN" altLang="en-US" sz="2000" dirty="0">
                <a:solidFill>
                  <a:srgbClr val="000000"/>
                </a:solidFill>
                <a:latin typeface="楷体" panose="02010609060101010101" charset="-122"/>
                <a:ea typeface="楷体" panose="02010609060101010101" charset="-122"/>
                <a:cs typeface="楷体" panose="02010609060101010101" charset="-122"/>
              </a:rPr>
              <a:t>多项式回归</a:t>
            </a:r>
            <a:endParaRPr lang="en-US" altLang="zh-CN" sz="2000" dirty="0">
              <a:solidFill>
                <a:srgbClr val="000000"/>
              </a:solidFill>
              <a:latin typeface="楷体" panose="02010609060101010101" charset="-122"/>
              <a:ea typeface="楷体" panose="02010609060101010101" charset="-122"/>
              <a:cs typeface="楷体" panose="02010609060101010101" charset="-122"/>
            </a:endParaRPr>
          </a:p>
          <a:p>
            <a:pPr marL="742950" lvl="1" indent="0" fontAlgn="auto">
              <a:lnSpc>
                <a:spcPct val="130000"/>
              </a:lnSpc>
              <a:spcBef>
                <a:spcPts val="1200"/>
              </a:spcBef>
              <a:buFont typeface="Arial" panose="020B0604020202020204" pitchFamily="34" charset="0"/>
              <a:buChar char="•"/>
            </a:pPr>
            <a:r>
              <a:rPr lang="zh-CN" altLang="en-US" sz="2000" dirty="0">
                <a:solidFill>
                  <a:srgbClr val="000000"/>
                </a:solidFill>
                <a:latin typeface="楷体" panose="02010609060101010101" charset="-122"/>
                <a:ea typeface="楷体" panose="02010609060101010101" charset="-122"/>
                <a:cs typeface="楷体" panose="02010609060101010101" charset="-122"/>
              </a:rPr>
              <a:t>逐步回归</a:t>
            </a:r>
            <a:endParaRPr lang="en-US" altLang="zh-CN" sz="2000" dirty="0">
              <a:solidFill>
                <a:srgbClr val="000000"/>
              </a:solidFill>
              <a:latin typeface="楷体" panose="02010609060101010101" charset="-122"/>
              <a:ea typeface="楷体" panose="02010609060101010101" charset="-122"/>
              <a:cs typeface="楷体" panose="02010609060101010101" charset="-122"/>
            </a:endParaRPr>
          </a:p>
          <a:p>
            <a:pPr marL="742950" lvl="1" indent="0" fontAlgn="auto">
              <a:lnSpc>
                <a:spcPct val="130000"/>
              </a:lnSpc>
              <a:spcBef>
                <a:spcPts val="1200"/>
              </a:spcBef>
              <a:buFont typeface="Arial" panose="020B0604020202020204" pitchFamily="34" charset="0"/>
              <a:buChar char="•"/>
            </a:pPr>
            <a:r>
              <a:rPr lang="zh-CN" altLang="en-US" sz="2000" dirty="0">
                <a:solidFill>
                  <a:srgbClr val="000000"/>
                </a:solidFill>
                <a:latin typeface="楷体" panose="02010609060101010101" charset="-122"/>
                <a:ea typeface="楷体" panose="02010609060101010101" charset="-122"/>
                <a:cs typeface="楷体" panose="02010609060101010101" charset="-122"/>
              </a:rPr>
              <a:t>岭回归</a:t>
            </a:r>
            <a:endParaRPr lang="en-US" altLang="zh-CN" sz="2000" dirty="0">
              <a:solidFill>
                <a:srgbClr val="000000"/>
              </a:solidFill>
              <a:latin typeface="楷体" panose="02010609060101010101" charset="-122"/>
              <a:ea typeface="楷体" panose="02010609060101010101" charset="-122"/>
              <a:cs typeface="楷体" panose="02010609060101010101" charset="-122"/>
            </a:endParaRPr>
          </a:p>
          <a:p>
            <a:pPr marL="742950" lvl="1" indent="0" fontAlgn="auto">
              <a:lnSpc>
                <a:spcPct val="130000"/>
              </a:lnSpc>
              <a:spcBef>
                <a:spcPts val="1200"/>
              </a:spcBef>
              <a:buFont typeface="Arial" panose="020B0604020202020204" pitchFamily="34" charset="0"/>
              <a:buChar char="•"/>
            </a:pPr>
            <a:r>
              <a:rPr lang="en-US" altLang="zh-CN" sz="2000" dirty="0">
                <a:solidFill>
                  <a:srgbClr val="000000"/>
                </a:solidFill>
                <a:latin typeface="楷体" panose="02010609060101010101" charset="-122"/>
                <a:ea typeface="楷体" panose="02010609060101010101" charset="-122"/>
                <a:cs typeface="楷体" panose="02010609060101010101" charset="-122"/>
              </a:rPr>
              <a:t>LASSO</a:t>
            </a:r>
            <a:r>
              <a:rPr lang="zh-CN" altLang="en-US" sz="2000" dirty="0">
                <a:solidFill>
                  <a:srgbClr val="000000"/>
                </a:solidFill>
                <a:latin typeface="楷体" panose="02010609060101010101" charset="-122"/>
                <a:ea typeface="楷体" panose="02010609060101010101" charset="-122"/>
                <a:cs typeface="楷体" panose="02010609060101010101" charset="-122"/>
              </a:rPr>
              <a:t>回归</a:t>
            </a:r>
            <a:endParaRPr lang="en-US" altLang="zh-CN" sz="2000" dirty="0">
              <a:solidFill>
                <a:srgbClr val="000000"/>
              </a:solidFill>
              <a:latin typeface="楷体" panose="02010609060101010101" charset="-122"/>
              <a:ea typeface="楷体" panose="02010609060101010101" charset="-122"/>
              <a:cs typeface="楷体" panose="02010609060101010101" charset="-122"/>
            </a:endParaRPr>
          </a:p>
          <a:p>
            <a:pPr fontAlgn="base">
              <a:spcBef>
                <a:spcPct val="50000"/>
              </a:spcBef>
              <a:spcAft>
                <a:spcPct val="0"/>
              </a:spcAft>
              <a:buClr>
                <a:srgbClr val="F0AB00"/>
              </a:buClr>
              <a:buSzPct val="80000"/>
            </a:pPr>
            <a:endParaRPr lang="zh-CN" altLang="en-US" sz="2000" kern="0" dirty="0" err="1" smtClean="0">
              <a:latin typeface="楷体" panose="02010609060101010101" charset="-122"/>
              <a:ea typeface="楷体" panose="02010609060101010101" charset="-122"/>
              <a:cs typeface="楷体" panose="02010609060101010101"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398" y="2828928"/>
            <a:ext cx="4761260" cy="332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Box 5"/>
          <p:cNvSpPr txBox="1">
            <a:spLocks noChangeArrowheads="1"/>
          </p:cNvSpPr>
          <p:nvPr/>
        </p:nvSpPr>
        <p:spPr bwMode="auto">
          <a:xfrm>
            <a:off x="810684" y="540504"/>
            <a:ext cx="10553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endParaRPr kumimoji="0" lang="zh-CN" altLang="en-US">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001184" y="1128784"/>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1" name="矩形 10"/>
          <p:cNvSpPr/>
          <p:nvPr/>
        </p:nvSpPr>
        <p:spPr>
          <a:xfrm>
            <a:off x="795867" y="574360"/>
            <a:ext cx="3064933"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defRPr/>
            </a:pPr>
            <a:r>
              <a:rPr kumimoji="1" lang="zh-CN" altLang="en-US" sz="3200" b="1" dirty="0">
                <a:solidFill>
                  <a:schemeClr val="tx1"/>
                </a:solidFill>
                <a:latin typeface="Calibri" panose="020F0502020204030204" charset="0"/>
                <a:ea typeface="宋体" panose="02010600030101010101" pitchFamily="2" charset="-122"/>
              </a:rPr>
              <a:t>关联分析</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3" name="TextBox 2"/>
          <p:cNvSpPr txBox="1"/>
          <p:nvPr/>
        </p:nvSpPr>
        <p:spPr>
          <a:xfrm>
            <a:off x="567055" y="1292860"/>
            <a:ext cx="10874375" cy="3893185"/>
          </a:xfrm>
          <a:prstGeom prst="rect">
            <a:avLst/>
          </a:prstGeom>
          <a:noFill/>
        </p:spPr>
        <p:txBody>
          <a:bodyPr wrap="square" lIns="0" tIns="0" rIns="0" bIns="0" rtlCol="0">
            <a:spAutoFit/>
          </a:bodyPr>
          <a:lstStyle/>
          <a:p>
            <a:pPr marL="457200" indent="0" fontAlgn="auto">
              <a:lnSpc>
                <a:spcPct val="130000"/>
              </a:lnSpc>
              <a:spcBef>
                <a:spcPts val="1200"/>
              </a:spcBef>
              <a:buFont typeface="Wingdings" panose="05000000000000000000" pitchFamily="2" charset="2"/>
              <a:buChar char="Ø"/>
            </a:pPr>
            <a:r>
              <a:rPr lang="zh-CN" altLang="en-US" sz="2400" dirty="0">
                <a:solidFill>
                  <a:srgbClr val="000000"/>
                </a:solidFill>
                <a:latin typeface="楷体" panose="02010609060101010101" charset="-122"/>
                <a:ea typeface="楷体" panose="02010609060101010101" charset="-122"/>
                <a:cs typeface="楷体" panose="02010609060101010101" charset="-122"/>
              </a:rPr>
              <a:t>关联分析（</a:t>
            </a:r>
            <a:r>
              <a:rPr lang="en-US" altLang="zh-CN" sz="2400" dirty="0">
                <a:solidFill>
                  <a:srgbClr val="000000"/>
                </a:solidFill>
                <a:latin typeface="楷体" panose="02010609060101010101" charset="-122"/>
                <a:ea typeface="楷体" panose="02010609060101010101" charset="-122"/>
                <a:cs typeface="楷体" panose="02010609060101010101" charset="-122"/>
              </a:rPr>
              <a:t>Associative Analysis </a:t>
            </a:r>
            <a:r>
              <a:rPr lang="zh-CN" altLang="en-US" sz="2400" dirty="0">
                <a:solidFill>
                  <a:srgbClr val="000000"/>
                </a:solidFill>
                <a:latin typeface="楷体" panose="02010609060101010101" charset="-122"/>
                <a:ea typeface="楷体" panose="02010609060101010101" charset="-122"/>
                <a:cs typeface="楷体" panose="02010609060101010101" charset="-122"/>
              </a:rPr>
              <a:t>）通过对数据集中某些属性同时出现的规律和模式来发现其中的属性间的关联、相关、因果等</a:t>
            </a:r>
            <a:r>
              <a:rPr lang="zh-CN" altLang="en-US" sz="2400" dirty="0" smtClean="0">
                <a:solidFill>
                  <a:srgbClr val="000000"/>
                </a:solidFill>
                <a:latin typeface="楷体" panose="02010609060101010101" charset="-122"/>
                <a:ea typeface="楷体" panose="02010609060101010101" charset="-122"/>
                <a:cs typeface="楷体" panose="02010609060101010101" charset="-122"/>
              </a:rPr>
              <a:t>关系，典型</a:t>
            </a:r>
            <a:r>
              <a:rPr lang="zh-CN" altLang="en-US" sz="2400" dirty="0">
                <a:solidFill>
                  <a:srgbClr val="000000"/>
                </a:solidFill>
                <a:latin typeface="楷体" panose="02010609060101010101" charset="-122"/>
                <a:ea typeface="楷体" panose="02010609060101010101" charset="-122"/>
                <a:cs typeface="楷体" panose="02010609060101010101" charset="-122"/>
              </a:rPr>
              <a:t>应用是购物篮</a:t>
            </a:r>
            <a:r>
              <a:rPr lang="zh-CN" altLang="en-US" sz="2400" dirty="0" smtClean="0">
                <a:solidFill>
                  <a:srgbClr val="000000"/>
                </a:solidFill>
                <a:latin typeface="楷体" panose="02010609060101010101" charset="-122"/>
                <a:ea typeface="楷体" panose="02010609060101010101" charset="-122"/>
                <a:cs typeface="楷体" panose="02010609060101010101" charset="-122"/>
              </a:rPr>
              <a:t>分析。</a:t>
            </a:r>
            <a:endParaRPr lang="en-US" altLang="zh-CN" sz="2400" dirty="0">
              <a:latin typeface="楷体" panose="02010609060101010101" charset="-122"/>
              <a:ea typeface="楷体" panose="02010609060101010101" charset="-122"/>
              <a:cs typeface="楷体" panose="02010609060101010101" charset="-122"/>
            </a:endParaRPr>
          </a:p>
          <a:p>
            <a:pPr marL="457200" indent="0" fontAlgn="auto">
              <a:lnSpc>
                <a:spcPct val="130000"/>
              </a:lnSpc>
              <a:spcBef>
                <a:spcPts val="1200"/>
              </a:spcBef>
              <a:buFont typeface="Wingdings" panose="05000000000000000000" pitchFamily="2" charset="2"/>
              <a:buChar char="Ø"/>
            </a:pPr>
            <a:r>
              <a:rPr lang="zh-CN" altLang="en-US" sz="2400" dirty="0">
                <a:solidFill>
                  <a:srgbClr val="000000"/>
                </a:solidFill>
                <a:latin typeface="楷体" panose="02010609060101010101" charset="-122"/>
                <a:ea typeface="楷体" panose="02010609060101010101" charset="-122"/>
                <a:cs typeface="楷体" panose="02010609060101010101" charset="-122"/>
              </a:rPr>
              <a:t>关联分析包括</a:t>
            </a:r>
            <a:r>
              <a:rPr lang="en-US" altLang="zh-CN" sz="2400" dirty="0" err="1">
                <a:solidFill>
                  <a:srgbClr val="000000"/>
                </a:solidFill>
                <a:latin typeface="楷体" panose="02010609060101010101" charset="-122"/>
                <a:ea typeface="楷体" panose="02010609060101010101" charset="-122"/>
                <a:cs typeface="楷体" panose="02010609060101010101" charset="-122"/>
              </a:rPr>
              <a:t>Apriori</a:t>
            </a:r>
            <a:r>
              <a:rPr lang="zh-CN" altLang="en-US" sz="2400" dirty="0">
                <a:solidFill>
                  <a:srgbClr val="000000"/>
                </a:solidFill>
                <a:latin typeface="楷体" panose="02010609060101010101" charset="-122"/>
                <a:ea typeface="楷体" panose="02010609060101010101" charset="-122"/>
                <a:cs typeface="楷体" panose="02010609060101010101" charset="-122"/>
              </a:rPr>
              <a:t>算法和</a:t>
            </a:r>
            <a:r>
              <a:rPr lang="en-US" altLang="zh-CN" sz="2400" dirty="0">
                <a:solidFill>
                  <a:srgbClr val="000000"/>
                </a:solidFill>
                <a:latin typeface="楷体" panose="02010609060101010101" charset="-122"/>
                <a:ea typeface="楷体" panose="02010609060101010101" charset="-122"/>
                <a:cs typeface="楷体" panose="02010609060101010101" charset="-122"/>
              </a:rPr>
              <a:t>FP-Growth</a:t>
            </a:r>
            <a:r>
              <a:rPr lang="zh-CN" altLang="en-US" sz="2400" dirty="0" smtClean="0">
                <a:solidFill>
                  <a:srgbClr val="000000"/>
                </a:solidFill>
                <a:latin typeface="楷体" panose="02010609060101010101" charset="-122"/>
                <a:ea typeface="楷体" panose="02010609060101010101" charset="-122"/>
                <a:cs typeface="楷体" panose="02010609060101010101" charset="-122"/>
              </a:rPr>
              <a:t>算法。</a:t>
            </a:r>
            <a:endParaRPr lang="en-US" altLang="zh-CN" sz="2400" dirty="0">
              <a:solidFill>
                <a:srgbClr val="000000"/>
              </a:solidFill>
              <a:latin typeface="楷体" panose="02010609060101010101" charset="-122"/>
              <a:ea typeface="楷体" panose="02010609060101010101" charset="-122"/>
              <a:cs typeface="楷体" panose="02010609060101010101" charset="-122"/>
            </a:endParaRPr>
          </a:p>
          <a:p>
            <a:pPr marL="457200" indent="0" fontAlgn="auto">
              <a:lnSpc>
                <a:spcPct val="130000"/>
              </a:lnSpc>
              <a:spcBef>
                <a:spcPts val="1200"/>
              </a:spcBef>
              <a:buFont typeface="Wingdings" panose="05000000000000000000" pitchFamily="2" charset="2"/>
              <a:buChar char="Ø"/>
            </a:pPr>
            <a:r>
              <a:rPr lang="zh-CN" altLang="en-US" sz="2400" dirty="0" smtClean="0">
                <a:solidFill>
                  <a:srgbClr val="000000"/>
                </a:solidFill>
                <a:latin typeface="楷体" panose="02010609060101010101" charset="-122"/>
                <a:ea typeface="楷体" panose="02010609060101010101" charset="-122"/>
                <a:cs typeface="楷体" panose="02010609060101010101" charset="-122"/>
              </a:rPr>
              <a:t>关联分析已经在客户购物行为分析、电子推荐、</a:t>
            </a:r>
            <a:endParaRPr lang="zh-CN" altLang="en-US" sz="2400" dirty="0" smtClean="0">
              <a:solidFill>
                <a:srgbClr val="000000"/>
              </a:solidFill>
              <a:latin typeface="楷体" panose="02010609060101010101" charset="-122"/>
              <a:ea typeface="楷体" panose="02010609060101010101" charset="-122"/>
              <a:cs typeface="楷体" panose="02010609060101010101" charset="-122"/>
            </a:endParaRPr>
          </a:p>
          <a:p>
            <a:pPr marL="457200" indent="0" fontAlgn="auto">
              <a:lnSpc>
                <a:spcPct val="130000"/>
              </a:lnSpc>
              <a:spcBef>
                <a:spcPts val="1200"/>
              </a:spcBef>
              <a:buFont typeface="Wingdings" panose="05000000000000000000" pitchFamily="2" charset="2"/>
              <a:buNone/>
            </a:pPr>
            <a:r>
              <a:rPr lang="en-US" altLang="zh-CN" sz="2400" dirty="0" smtClean="0">
                <a:solidFill>
                  <a:srgbClr val="000000"/>
                </a:solidFill>
                <a:latin typeface="楷体" panose="02010609060101010101" charset="-122"/>
                <a:ea typeface="楷体" panose="02010609060101010101" charset="-122"/>
                <a:cs typeface="楷体" panose="02010609060101010101" charset="-122"/>
              </a:rPr>
              <a:t>  </a:t>
            </a:r>
            <a:r>
              <a:rPr lang="zh-CN" altLang="en-US" sz="2400" dirty="0" smtClean="0">
                <a:solidFill>
                  <a:srgbClr val="000000"/>
                </a:solidFill>
                <a:latin typeface="楷体" panose="02010609060101010101" charset="-122"/>
                <a:ea typeface="楷体" panose="02010609060101010101" charset="-122"/>
                <a:cs typeface="楷体" panose="02010609060101010101" charset="-122"/>
              </a:rPr>
              <a:t>产品质量检测、文档主题分析等得到了广泛应用。</a:t>
            </a:r>
            <a:endParaRPr lang="en-US" altLang="zh-CN" sz="2400" dirty="0">
              <a:solidFill>
                <a:srgbClr val="000000"/>
              </a:solidFill>
              <a:latin typeface="楷体" panose="02010609060101010101" charset="-122"/>
              <a:ea typeface="楷体" panose="02010609060101010101" charset="-122"/>
              <a:cs typeface="楷体" panose="02010609060101010101" charset="-122"/>
            </a:endParaRPr>
          </a:p>
          <a:p>
            <a:pPr fontAlgn="base">
              <a:spcBef>
                <a:spcPct val="50000"/>
              </a:spcBef>
              <a:spcAft>
                <a:spcPct val="0"/>
              </a:spcAft>
              <a:buClr>
                <a:srgbClr val="F0AB00"/>
              </a:buClr>
              <a:buSzPct val="80000"/>
            </a:pPr>
            <a:endParaRPr lang="zh-CN" altLang="en-US" sz="2400" kern="0" dirty="0" err="1" smtClean="0">
              <a:latin typeface="楷体" panose="02010609060101010101" charset="-122"/>
              <a:ea typeface="楷体" panose="02010609060101010101" charset="-122"/>
              <a:cs typeface="楷体" panose="02010609060101010101" charset="-122"/>
            </a:endParaRPr>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29880" y="2798445"/>
            <a:ext cx="3820160" cy="291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TextBox 5"/>
          <p:cNvSpPr txBox="1">
            <a:spLocks noChangeArrowheads="1"/>
          </p:cNvSpPr>
          <p:nvPr/>
        </p:nvSpPr>
        <p:spPr bwMode="auto">
          <a:xfrm>
            <a:off x="10312400" y="6234970"/>
            <a:ext cx="6350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latin typeface="Calibri" panose="020F0502020204030204" charset="0"/>
              </a:rPr>
              <a:t>&lt;</a:t>
            </a:r>
            <a:endParaRPr lang="zh-CN" altLang="en-US" sz="1200">
              <a:latin typeface="Calibri" panose="020F0502020204030204" charset="0"/>
            </a:endParaRPr>
          </a:p>
        </p:txBody>
      </p:sp>
      <p:sp>
        <p:nvSpPr>
          <p:cNvPr id="7" name="TextBox 5"/>
          <p:cNvSpPr txBox="1">
            <a:spLocks noChangeArrowheads="1"/>
          </p:cNvSpPr>
          <p:nvPr/>
        </p:nvSpPr>
        <p:spPr bwMode="auto">
          <a:xfrm>
            <a:off x="342898" y="586721"/>
            <a:ext cx="7291916" cy="6127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0"/>
              </a:spcBef>
              <a:buNone/>
            </a:pPr>
            <a:r>
              <a:rPr kumimoji="0" lang="zh-CN" altLang="en-US" dirty="0" smtClean="0">
                <a:solidFill>
                  <a:schemeClr val="bg1"/>
                </a:solidFill>
                <a:latin typeface="微软雅黑" panose="020B0503020204020204" pitchFamily="34" charset="-122"/>
                <a:ea typeface="微软雅黑" panose="020B0503020204020204" pitchFamily="34" charset="-122"/>
              </a:rPr>
              <a:t>分布式机器学习</a:t>
            </a:r>
            <a:endParaRPr kumimoji="0"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849967" y="1202510"/>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pic>
        <p:nvPicPr>
          <p:cNvPr id="798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608" y="1522193"/>
            <a:ext cx="5570180" cy="313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664" y="1522193"/>
            <a:ext cx="3673235" cy="1981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732" y="3755106"/>
            <a:ext cx="4355683"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pPr>
              <a:defRPr/>
            </a:pPr>
            <a:r>
              <a:rPr lang="zh-CN" altLang="en-US" smtClean="0"/>
              <a:t>复旦大学 赵卫东</a:t>
            </a:r>
            <a:endParaRPr lang="en-US" altLang="zh-C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TextBox 5"/>
          <p:cNvSpPr txBox="1">
            <a:spLocks noChangeArrowheads="1"/>
          </p:cNvSpPr>
          <p:nvPr/>
        </p:nvSpPr>
        <p:spPr bwMode="auto">
          <a:xfrm>
            <a:off x="10312400" y="6234970"/>
            <a:ext cx="6350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latin typeface="Calibri" panose="020F0502020204030204" charset="0"/>
              </a:rPr>
              <a:t>&lt;</a:t>
            </a:r>
            <a:endParaRPr lang="zh-CN" altLang="en-US" sz="1200">
              <a:latin typeface="Calibri" panose="020F0502020204030204" charset="0"/>
            </a:endParaRPr>
          </a:p>
        </p:txBody>
      </p:sp>
      <p:sp>
        <p:nvSpPr>
          <p:cNvPr id="7" name="TextBox 5"/>
          <p:cNvSpPr txBox="1">
            <a:spLocks noChangeArrowheads="1"/>
          </p:cNvSpPr>
          <p:nvPr/>
        </p:nvSpPr>
        <p:spPr bwMode="auto">
          <a:xfrm>
            <a:off x="342898" y="586721"/>
            <a:ext cx="7291916" cy="6127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0"/>
              </a:spcBef>
              <a:buNone/>
            </a:pPr>
            <a:r>
              <a:rPr lang="zh-CN" altLang="en-US" b="1" dirty="0">
                <a:solidFill>
                  <a:schemeClr val="bg1"/>
                </a:solidFill>
              </a:rPr>
              <a:t>并行化</a:t>
            </a:r>
            <a:r>
              <a:rPr lang="zh-CN" altLang="en-US" b="1" dirty="0" smtClean="0">
                <a:solidFill>
                  <a:schemeClr val="bg1"/>
                </a:solidFill>
              </a:rPr>
              <a:t>的机器学习算法</a:t>
            </a:r>
            <a:endParaRPr kumimoji="0"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849967" y="1202510"/>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2" name="TextBox 1"/>
          <p:cNvSpPr txBox="1"/>
          <p:nvPr/>
        </p:nvSpPr>
        <p:spPr>
          <a:xfrm>
            <a:off x="560070" y="1696720"/>
            <a:ext cx="7810500" cy="2031365"/>
          </a:xfrm>
          <a:prstGeom prst="rect">
            <a:avLst/>
          </a:prstGeom>
          <a:noFill/>
        </p:spPr>
        <p:txBody>
          <a:bodyPr wrap="square" lIns="0" tIns="0" rIns="0" bIns="0" rtlCol="0">
            <a:spAutoFit/>
          </a:bodyPr>
          <a:lstStyle/>
          <a:p>
            <a:pPr indent="0" fontAlgn="base">
              <a:spcBef>
                <a:spcPct val="50000"/>
              </a:spcBef>
              <a:spcAft>
                <a:spcPct val="0"/>
              </a:spcAft>
              <a:buClr>
                <a:srgbClr val="F0AB00"/>
              </a:buClr>
              <a:buSzPct val="80000"/>
              <a:buFont typeface="Wingdings" panose="05000000000000000000" pitchFamily="2" charset="2"/>
              <a:buNone/>
            </a:pPr>
            <a:r>
              <a:rPr lang="zh-CN" altLang="en-US" sz="2400" kern="0" dirty="0" smtClean="0">
                <a:latin typeface="楷体" panose="02010609060101010101" charset="-122"/>
                <a:ea typeface="楷体" panose="02010609060101010101" charset="-122"/>
                <a:cs typeface="楷体" panose="02010609060101010101" charset="-122"/>
              </a:rPr>
              <a:t>基于</a:t>
            </a:r>
            <a:r>
              <a:rPr lang="en-US" altLang="zh-CN" sz="2400" kern="0" dirty="0" err="1" smtClean="0">
                <a:latin typeface="楷体" panose="02010609060101010101" charset="-122"/>
                <a:ea typeface="楷体" panose="02010609060101010101" charset="-122"/>
                <a:cs typeface="楷体" panose="02010609060101010101" charset="-122"/>
              </a:rPr>
              <a:t>MapReduce</a:t>
            </a:r>
            <a:r>
              <a:rPr lang="zh-CN" altLang="en-US" sz="2400" kern="0" dirty="0" smtClean="0">
                <a:latin typeface="楷体" panose="02010609060101010101" charset="-122"/>
                <a:ea typeface="楷体" panose="02010609060101010101" charset="-122"/>
                <a:cs typeface="楷体" panose="02010609060101010101" charset="-122"/>
              </a:rPr>
              <a:t>计算框架，还有多种分布式机器学习算法：</a:t>
            </a:r>
            <a:endParaRPr lang="en-US" altLang="zh-CN" sz="2400" kern="0" dirty="0" smtClean="0">
              <a:latin typeface="楷体" panose="02010609060101010101" charset="-122"/>
              <a:ea typeface="楷体" panose="02010609060101010101" charset="-122"/>
              <a:cs typeface="楷体" panose="02010609060101010101" charset="-122"/>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en-US" sz="2400" kern="0" dirty="0">
                <a:latin typeface="楷体" panose="02010609060101010101" charset="-122"/>
                <a:ea typeface="楷体" panose="02010609060101010101" charset="-122"/>
                <a:cs typeface="楷体" panose="02010609060101010101" charset="-122"/>
              </a:rPr>
              <a:t>并行化的聚类算法</a:t>
            </a:r>
            <a:endParaRPr lang="en-US" altLang="zh-CN" sz="2400" kern="0" dirty="0">
              <a:latin typeface="楷体" panose="02010609060101010101" charset="-122"/>
              <a:ea typeface="楷体" panose="02010609060101010101" charset="-122"/>
              <a:cs typeface="楷体" panose="02010609060101010101" charset="-122"/>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en-US" sz="2400" kern="0" dirty="0">
                <a:latin typeface="楷体" panose="02010609060101010101" charset="-122"/>
                <a:ea typeface="楷体" panose="02010609060101010101" charset="-122"/>
                <a:cs typeface="楷体" panose="02010609060101010101" charset="-122"/>
              </a:rPr>
              <a:t>并行化的关联分析算法</a:t>
            </a:r>
            <a:endParaRPr lang="en-US" altLang="zh-CN" sz="2400" kern="0" dirty="0">
              <a:latin typeface="楷体" panose="02010609060101010101" charset="-122"/>
              <a:ea typeface="楷体" panose="02010609060101010101" charset="-122"/>
              <a:cs typeface="楷体" panose="02010609060101010101" charset="-122"/>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zh-CN" altLang="en-US" sz="2400" kern="0" dirty="0">
                <a:latin typeface="楷体" panose="02010609060101010101" charset="-122"/>
                <a:ea typeface="楷体" panose="02010609060101010101" charset="-122"/>
                <a:cs typeface="楷体" panose="02010609060101010101" charset="-122"/>
              </a:rPr>
              <a:t>并行化的多元线性回归分析</a:t>
            </a:r>
            <a:endParaRPr lang="zh-CN" altLang="en-US" sz="2400" kern="0" dirty="0">
              <a:latin typeface="楷体" panose="02010609060101010101" charset="-122"/>
              <a:ea typeface="楷体" panose="02010609060101010101" charset="-122"/>
              <a:cs typeface="楷体" panose="02010609060101010101" charset="-122"/>
            </a:endParaRPr>
          </a:p>
        </p:txBody>
      </p:sp>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38852" y="2218492"/>
            <a:ext cx="5073426" cy="3125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页脚占位符 2"/>
          <p:cNvSpPr>
            <a:spLocks noGrp="1"/>
          </p:cNvSpPr>
          <p:nvPr>
            <p:ph type="ftr" sz="quarter" idx="11"/>
          </p:nvPr>
        </p:nvSpPr>
        <p:spPr/>
        <p:txBody>
          <a:bodyPr/>
          <a:lstStyle/>
          <a:p>
            <a:pPr>
              <a:defRPr/>
            </a:pPr>
            <a:r>
              <a:rPr lang="zh-CN" altLang="en-US" smtClean="0"/>
              <a:t>复旦大学 赵卫东</a:t>
            </a:r>
            <a:endParaRPr lang="en-US" altLang="zh-C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415101" y="1698412"/>
          <a:ext cx="10108031" cy="3934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5" name="直接连接符 4"/>
          <p:cNvCxnSpPr/>
          <p:nvPr/>
        </p:nvCxnSpPr>
        <p:spPr>
          <a:xfrm>
            <a:off x="6760845" y="4294505"/>
            <a:ext cx="1682750" cy="1079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5868" y="574360"/>
            <a:ext cx="4301274"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7171" name="TextBox 5"/>
          <p:cNvSpPr txBox="1">
            <a:spLocks noChangeArrowheads="1"/>
          </p:cNvSpPr>
          <p:nvPr/>
        </p:nvSpPr>
        <p:spPr bwMode="auto">
          <a:xfrm>
            <a:off x="795867" y="599484"/>
            <a:ext cx="42024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zh-CN" altLang="en-US" b="1" dirty="0"/>
              <a:t>机器学习常见问题</a:t>
            </a:r>
            <a:endParaRPr lang="zh-CN" altLang="en-US" b="1" dirty="0"/>
          </a:p>
        </p:txBody>
      </p:sp>
      <p:cxnSp>
        <p:nvCxnSpPr>
          <p:cNvPr id="13" name="直接连接符 13"/>
          <p:cNvCxnSpPr/>
          <p:nvPr/>
        </p:nvCxnSpPr>
        <p:spPr>
          <a:xfrm>
            <a:off x="1849967" y="1128784"/>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7174" name="矩形 3"/>
          <p:cNvSpPr>
            <a:spLocks noChangeArrowheads="1"/>
          </p:cNvSpPr>
          <p:nvPr/>
        </p:nvSpPr>
        <p:spPr bwMode="auto">
          <a:xfrm>
            <a:off x="795867" y="1678974"/>
            <a:ext cx="363347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buFont typeface="Wingdings" panose="05000000000000000000" pitchFamily="2" charset="2"/>
              <a:buChar char="Ø"/>
            </a:pPr>
            <a:r>
              <a:rPr lang="zh-CN" altLang="en-US" sz="2400" dirty="0" smtClean="0">
                <a:solidFill>
                  <a:srgbClr val="000000"/>
                </a:solidFill>
                <a:latin typeface="楷体" panose="02010609060101010101" charset="-122"/>
                <a:ea typeface="楷体" panose="02010609060101010101" charset="-122"/>
              </a:rPr>
              <a:t>数据质量</a:t>
            </a:r>
            <a:r>
              <a:rPr lang="zh-CN" altLang="en-US" sz="2400" dirty="0">
                <a:solidFill>
                  <a:srgbClr val="000000"/>
                </a:solidFill>
                <a:latin typeface="楷体" panose="02010609060101010101" charset="-122"/>
                <a:ea typeface="楷体" panose="02010609060101010101" charset="-122"/>
              </a:rPr>
              <a:t>问题与预处理</a:t>
            </a:r>
            <a:endParaRPr lang="en-US" altLang="zh-CN" sz="2400" dirty="0">
              <a:solidFill>
                <a:srgbClr val="000000"/>
              </a:solidFill>
              <a:latin typeface="楷体" panose="02010609060101010101" charset="-122"/>
              <a:ea typeface="楷体" panose="02010609060101010101" charset="-122"/>
            </a:endParaRPr>
          </a:p>
          <a:p>
            <a:pPr>
              <a:buFont typeface="Wingdings" panose="05000000000000000000" pitchFamily="2" charset="2"/>
              <a:buChar char="Ø"/>
            </a:pPr>
            <a:r>
              <a:rPr lang="zh-CN" altLang="en-US" sz="2400" dirty="0" smtClean="0">
                <a:solidFill>
                  <a:srgbClr val="000000"/>
                </a:solidFill>
                <a:latin typeface="楷体" panose="02010609060101010101" charset="-122"/>
                <a:ea typeface="楷体" panose="02010609060101010101" charset="-122"/>
              </a:rPr>
              <a:t>机器学习常见</a:t>
            </a:r>
            <a:r>
              <a:rPr lang="zh-CN" altLang="en-US" sz="2400" dirty="0">
                <a:solidFill>
                  <a:srgbClr val="000000"/>
                </a:solidFill>
                <a:latin typeface="楷体" panose="02010609060101010101" charset="-122"/>
                <a:ea typeface="楷体" panose="02010609060101010101" charset="-122"/>
              </a:rPr>
              <a:t>陷阱</a:t>
            </a:r>
            <a:endParaRPr lang="en-US" altLang="zh-CN" sz="2400" dirty="0">
              <a:solidFill>
                <a:srgbClr val="000000"/>
              </a:solidFill>
              <a:latin typeface="楷体" panose="02010609060101010101" charset="-122"/>
              <a:ea typeface="楷体" panose="02010609060101010101" charset="-122"/>
            </a:endParaRPr>
          </a:p>
          <a:p>
            <a:pPr>
              <a:buFont typeface="Wingdings" panose="05000000000000000000" pitchFamily="2" charset="2"/>
              <a:buChar char="Ø"/>
            </a:pPr>
            <a:r>
              <a:rPr lang="zh-CN" altLang="en-US" sz="2400" dirty="0">
                <a:solidFill>
                  <a:srgbClr val="000000"/>
                </a:solidFill>
                <a:latin typeface="楷体" panose="02010609060101010101" charset="-122"/>
                <a:ea typeface="楷体" panose="02010609060101010101" charset="-122"/>
              </a:rPr>
              <a:t>机器学习方法的选择</a:t>
            </a:r>
            <a:endParaRPr lang="en-US" altLang="zh-CN" sz="2400" dirty="0">
              <a:solidFill>
                <a:srgbClr val="000000"/>
              </a:solidFill>
              <a:latin typeface="楷体" panose="02010609060101010101" charset="-122"/>
              <a:ea typeface="楷体" panose="02010609060101010101" charset="-122"/>
            </a:endParaRPr>
          </a:p>
          <a:p>
            <a:pPr>
              <a:buFont typeface="Wingdings" panose="05000000000000000000" pitchFamily="2" charset="2"/>
              <a:buChar char="Ø"/>
            </a:pPr>
            <a:r>
              <a:rPr lang="zh-CN" altLang="en-US" sz="2400" dirty="0">
                <a:solidFill>
                  <a:srgbClr val="000000"/>
                </a:solidFill>
                <a:latin typeface="楷体" panose="02010609060101010101" charset="-122"/>
                <a:ea typeface="楷体" panose="02010609060101010101" charset="-122"/>
              </a:rPr>
              <a:t>机器学习结果的</a:t>
            </a:r>
            <a:r>
              <a:rPr lang="zh-CN" altLang="en-US" sz="2400" dirty="0" smtClean="0">
                <a:solidFill>
                  <a:srgbClr val="000000"/>
                </a:solidFill>
                <a:latin typeface="楷体" panose="02010609060101010101" charset="-122"/>
                <a:ea typeface="楷体" panose="02010609060101010101" charset="-122"/>
              </a:rPr>
              <a:t>评价</a:t>
            </a:r>
            <a:endParaRPr lang="en-US" altLang="zh-CN" sz="2400" dirty="0">
              <a:solidFill>
                <a:srgbClr val="000000"/>
              </a:solidFill>
              <a:latin typeface="楷体" panose="02010609060101010101" charset="-122"/>
              <a:ea typeface="楷体" panose="02010609060101010101" charset="-122"/>
            </a:endParaRPr>
          </a:p>
        </p:txBody>
      </p:sp>
    </p:spTree>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5868" y="574360"/>
            <a:ext cx="1877484"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4339" name="TextBox 5"/>
          <p:cNvSpPr txBox="1">
            <a:spLocks noChangeArrowheads="1"/>
          </p:cNvSpPr>
          <p:nvPr/>
        </p:nvSpPr>
        <p:spPr bwMode="auto">
          <a:xfrm>
            <a:off x="810683" y="574361"/>
            <a:ext cx="4983923" cy="6127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zh-CN" altLang="en-US" b="1" dirty="0"/>
              <a:t>数据质量问题与预处理</a:t>
            </a:r>
            <a:endParaRPr lang="zh-CN" altLang="en-US" b="1" dirty="0"/>
          </a:p>
        </p:txBody>
      </p:sp>
      <p:cxnSp>
        <p:nvCxnSpPr>
          <p:cNvPr id="13" name="直接连接符 13"/>
          <p:cNvCxnSpPr/>
          <p:nvPr/>
        </p:nvCxnSpPr>
        <p:spPr>
          <a:xfrm>
            <a:off x="1849967" y="1173016"/>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4342" name="矩形 3"/>
          <p:cNvSpPr>
            <a:spLocks noChangeArrowheads="1"/>
          </p:cNvSpPr>
          <p:nvPr/>
        </p:nvSpPr>
        <p:spPr bwMode="auto">
          <a:xfrm>
            <a:off x="795867" y="1678974"/>
            <a:ext cx="10727266" cy="448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700" dirty="0">
                <a:solidFill>
                  <a:srgbClr val="000000"/>
                </a:solidFill>
                <a:latin typeface="楷体" panose="02010609060101010101" charset="-122"/>
                <a:ea typeface="楷体" panose="02010609060101010101" charset="-122"/>
                <a:cs typeface="楷体" panose="02010609060101010101" charset="-122"/>
              </a:rPr>
              <a:t>数据质量要求数据是完整的和真实的，并且具有一致性和可靠性</a:t>
            </a:r>
            <a:endParaRPr lang="en-US" altLang="zh-CN" sz="2700" dirty="0">
              <a:solidFill>
                <a:srgbClr val="000000"/>
              </a:solidFill>
              <a:latin typeface="楷体" panose="02010609060101010101" charset="-122"/>
              <a:ea typeface="楷体" panose="02010609060101010101" charset="-122"/>
              <a:cs typeface="楷体" panose="02010609060101010101" charset="-122"/>
            </a:endParaRPr>
          </a:p>
          <a:p>
            <a:r>
              <a:rPr lang="zh-CN" altLang="en-US" sz="2700" dirty="0">
                <a:solidFill>
                  <a:srgbClr val="000000"/>
                </a:solidFill>
                <a:latin typeface="楷体" panose="02010609060101010101" charset="-122"/>
                <a:ea typeface="楷体" panose="02010609060101010101" charset="-122"/>
                <a:cs typeface="楷体" panose="02010609060101010101" charset="-122"/>
              </a:rPr>
              <a:t>“垃圾进，垃圾出”</a:t>
            </a:r>
            <a:endParaRPr lang="en-US" altLang="zh-CN" sz="2700" dirty="0">
              <a:solidFill>
                <a:srgbClr val="000000"/>
              </a:solidFill>
              <a:latin typeface="楷体" panose="02010609060101010101" charset="-122"/>
              <a:ea typeface="楷体" panose="02010609060101010101" charset="-122"/>
              <a:cs typeface="楷体" panose="02010609060101010101" charset="-122"/>
            </a:endParaRPr>
          </a:p>
          <a:p>
            <a:r>
              <a:rPr lang="zh-CN" altLang="en-US" sz="2700" dirty="0">
                <a:solidFill>
                  <a:srgbClr val="000000"/>
                </a:solidFill>
                <a:latin typeface="楷体" panose="02010609060101010101" charset="-122"/>
                <a:ea typeface="楷体" panose="02010609060101010101" charset="-122"/>
                <a:cs typeface="楷体" panose="02010609060101010101" charset="-122"/>
              </a:rPr>
              <a:t>数据预处理占用</a:t>
            </a:r>
            <a:r>
              <a:rPr lang="zh-CN" altLang="en-US" sz="2700" dirty="0" smtClean="0">
                <a:solidFill>
                  <a:srgbClr val="000000"/>
                </a:solidFill>
                <a:latin typeface="楷体" panose="02010609060101010101" charset="-122"/>
                <a:ea typeface="楷体" panose="02010609060101010101" charset="-122"/>
                <a:cs typeface="楷体" panose="02010609060101010101" charset="-122"/>
              </a:rPr>
              <a:t>整个机器学习项目</a:t>
            </a:r>
            <a:r>
              <a:rPr lang="en-US" altLang="zh-CN" sz="2700" dirty="0">
                <a:solidFill>
                  <a:srgbClr val="000000"/>
                </a:solidFill>
                <a:latin typeface="楷体" panose="02010609060101010101" charset="-122"/>
                <a:ea typeface="楷体" panose="02010609060101010101" charset="-122"/>
                <a:cs typeface="楷体" panose="02010609060101010101" charset="-122"/>
              </a:rPr>
              <a:t>60%</a:t>
            </a:r>
            <a:r>
              <a:rPr lang="zh-CN" altLang="en-US" sz="2700" dirty="0">
                <a:solidFill>
                  <a:srgbClr val="000000"/>
                </a:solidFill>
                <a:latin typeface="楷体" panose="02010609060101010101" charset="-122"/>
                <a:ea typeface="楷体" panose="02010609060101010101" charset="-122"/>
                <a:cs typeface="楷体" panose="02010609060101010101" charset="-122"/>
              </a:rPr>
              <a:t>的工作量</a:t>
            </a:r>
            <a:endParaRPr lang="en-US" altLang="zh-CN" sz="2700" dirty="0">
              <a:solidFill>
                <a:srgbClr val="000000"/>
              </a:solidFill>
              <a:latin typeface="楷体" panose="02010609060101010101" charset="-122"/>
              <a:ea typeface="楷体" panose="02010609060101010101" charset="-122"/>
              <a:cs typeface="楷体" panose="02010609060101010101" charset="-122"/>
            </a:endParaRPr>
          </a:p>
          <a:p>
            <a:r>
              <a:rPr lang="zh-CN" altLang="en-US" sz="2700" dirty="0">
                <a:solidFill>
                  <a:srgbClr val="000000"/>
                </a:solidFill>
                <a:latin typeface="楷体" panose="02010609060101010101" charset="-122"/>
                <a:ea typeface="楷体" panose="02010609060101010101" charset="-122"/>
                <a:cs typeface="楷体" panose="02010609060101010101" charset="-122"/>
              </a:rPr>
              <a:t>问题</a:t>
            </a:r>
            <a:endParaRPr lang="en-US" altLang="zh-CN" sz="2700" dirty="0">
              <a:solidFill>
                <a:srgbClr val="000000"/>
              </a:solidFill>
              <a:latin typeface="楷体" panose="02010609060101010101" charset="-122"/>
              <a:ea typeface="楷体" panose="02010609060101010101" charset="-122"/>
              <a:cs typeface="楷体" panose="02010609060101010101" charset="-122"/>
            </a:endParaRPr>
          </a:p>
          <a:p>
            <a:pPr lvl="1">
              <a:buFont typeface="Arial" panose="020B0604020202020204" pitchFamily="34" charset="0"/>
              <a:buChar char="•"/>
            </a:pPr>
            <a:r>
              <a:rPr lang="zh-CN" altLang="en-US" sz="1900" dirty="0">
                <a:solidFill>
                  <a:srgbClr val="000000"/>
                </a:solidFill>
              </a:rPr>
              <a:t>数据量较少</a:t>
            </a:r>
            <a:endParaRPr lang="en-US" altLang="zh-CN" sz="1900" dirty="0">
              <a:solidFill>
                <a:srgbClr val="000000"/>
              </a:solidFill>
            </a:endParaRPr>
          </a:p>
          <a:p>
            <a:pPr lvl="1">
              <a:buFont typeface="Arial" panose="020B0604020202020204" pitchFamily="34" charset="0"/>
              <a:buChar char="•"/>
            </a:pPr>
            <a:r>
              <a:rPr lang="zh-CN" altLang="en-US" sz="1900" dirty="0">
                <a:solidFill>
                  <a:srgbClr val="000000"/>
                </a:solidFill>
              </a:rPr>
              <a:t>数据量过多</a:t>
            </a:r>
            <a:endParaRPr lang="en-US" altLang="zh-CN" sz="1900" dirty="0">
              <a:solidFill>
                <a:srgbClr val="000000"/>
              </a:solidFill>
            </a:endParaRPr>
          </a:p>
          <a:p>
            <a:pPr lvl="1">
              <a:buFont typeface="Arial" panose="020B0604020202020204" pitchFamily="34" charset="0"/>
              <a:buChar char="•"/>
            </a:pPr>
            <a:r>
              <a:rPr lang="zh-CN" altLang="en-US" sz="1900" dirty="0">
                <a:solidFill>
                  <a:srgbClr val="000000"/>
                </a:solidFill>
              </a:rPr>
              <a:t>维度灾难</a:t>
            </a:r>
            <a:endParaRPr lang="en-US" altLang="zh-CN" sz="1900" dirty="0">
              <a:solidFill>
                <a:srgbClr val="000000"/>
              </a:solidFill>
            </a:endParaRPr>
          </a:p>
          <a:p>
            <a:pPr lvl="1">
              <a:buFont typeface="Arial" panose="020B0604020202020204" pitchFamily="34" charset="0"/>
              <a:buChar char="•"/>
            </a:pPr>
            <a:r>
              <a:rPr lang="zh-CN" altLang="en-US" sz="1900" dirty="0">
                <a:solidFill>
                  <a:srgbClr val="000000"/>
                </a:solidFill>
              </a:rPr>
              <a:t>数据不完整</a:t>
            </a:r>
            <a:endParaRPr lang="en-US" altLang="zh-CN" sz="1900" dirty="0">
              <a:solidFill>
                <a:srgbClr val="000000"/>
              </a:solidFill>
            </a:endParaRPr>
          </a:p>
          <a:p>
            <a:pPr lvl="1">
              <a:buFont typeface="Arial" panose="020B0604020202020204" pitchFamily="34" charset="0"/>
              <a:buChar char="•"/>
            </a:pPr>
            <a:r>
              <a:rPr lang="zh-CN" altLang="en-US" sz="1900" dirty="0">
                <a:solidFill>
                  <a:srgbClr val="000000"/>
                </a:solidFill>
              </a:rPr>
              <a:t>异常数据</a:t>
            </a:r>
            <a:endParaRPr lang="en-US" altLang="zh-CN" sz="1900" dirty="0">
              <a:solidFill>
                <a:srgbClr val="000000"/>
              </a:solidFill>
            </a:endParaRPr>
          </a:p>
          <a:p>
            <a:pPr lvl="1">
              <a:buFont typeface="Arial" panose="020B0604020202020204" pitchFamily="34" charset="0"/>
              <a:buChar char="•"/>
            </a:pPr>
            <a:r>
              <a:rPr lang="zh-CN" altLang="en-US" sz="1900" dirty="0">
                <a:solidFill>
                  <a:srgbClr val="000000"/>
                </a:solidFill>
              </a:rPr>
              <a:t>重复数据</a:t>
            </a:r>
            <a:endParaRPr lang="en-US" altLang="zh-CN" sz="1900" dirty="0">
              <a:solidFill>
                <a:srgbClr val="000000"/>
              </a:solidFill>
            </a:endParaRPr>
          </a:p>
          <a:p>
            <a:pPr lvl="1">
              <a:buFont typeface="Arial" panose="020B0604020202020204" pitchFamily="34" charset="0"/>
              <a:buChar char="•"/>
            </a:pPr>
            <a:r>
              <a:rPr lang="zh-CN" altLang="en-US" sz="1900" dirty="0">
                <a:solidFill>
                  <a:srgbClr val="000000"/>
                </a:solidFill>
              </a:rPr>
              <a:t>数据不一致</a:t>
            </a:r>
            <a:endParaRPr lang="zh-CN" altLang="en-US" sz="1900" dirty="0">
              <a:solidFill>
                <a:srgbClr val="000000"/>
              </a:solidFill>
            </a:endParaRPr>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57874" y="3429000"/>
            <a:ext cx="4666035" cy="2818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Box 5"/>
          <p:cNvSpPr txBox="1">
            <a:spLocks noChangeArrowheads="1"/>
          </p:cNvSpPr>
          <p:nvPr/>
        </p:nvSpPr>
        <p:spPr bwMode="auto">
          <a:xfrm>
            <a:off x="810684" y="540504"/>
            <a:ext cx="10553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endParaRPr kumimoji="0" lang="zh-CN" altLang="en-US">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001184" y="1128784"/>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1" name="矩形 10"/>
          <p:cNvSpPr/>
          <p:nvPr/>
        </p:nvSpPr>
        <p:spPr>
          <a:xfrm>
            <a:off x="795867" y="574360"/>
            <a:ext cx="3064933"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defRPr/>
            </a:pPr>
            <a:r>
              <a:rPr kumimoji="1" lang="zh-CN" altLang="en-US" sz="3200" b="1" dirty="0">
                <a:solidFill>
                  <a:schemeClr val="tx1"/>
                </a:solidFill>
                <a:latin typeface="Calibri" panose="020F0502020204030204" charset="0"/>
                <a:ea typeface="宋体" panose="02010600030101010101" pitchFamily="2" charset="-122"/>
              </a:rPr>
              <a:t>数据量较少</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16391" name="TextBox 5"/>
          <p:cNvSpPr txBox="1">
            <a:spLocks noChangeArrowheads="1"/>
          </p:cNvSpPr>
          <p:nvPr/>
        </p:nvSpPr>
        <p:spPr bwMode="auto">
          <a:xfrm>
            <a:off x="810684" y="574361"/>
            <a:ext cx="3695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810684" y="1460378"/>
            <a:ext cx="10324951" cy="3277870"/>
          </a:xfrm>
          <a:prstGeom prst="rect">
            <a:avLst/>
          </a:prstGeom>
          <a:noFill/>
        </p:spPr>
        <p:txBody>
          <a:bodyPr wrap="square" lIns="0" tIns="0" rIns="0" bIns="0" rtlCol="0">
            <a:spAutoFit/>
          </a:bodyPr>
          <a:lstStyle/>
          <a:p>
            <a:pPr marL="457200" indent="-457200">
              <a:buFont typeface="Wingdings" panose="05000000000000000000" pitchFamily="2" charset="2"/>
              <a:buChar char="Ø"/>
            </a:pPr>
            <a:r>
              <a:rPr lang="zh-CN" altLang="en-US" sz="2400" dirty="0">
                <a:latin typeface="楷体" panose="02010609060101010101" charset="-122"/>
                <a:ea typeface="楷体" panose="02010609060101010101" charset="-122"/>
                <a:cs typeface="楷体" panose="02010609060101010101" charset="-122"/>
              </a:rPr>
              <a:t>数据挖掘需要一定的数据量作</a:t>
            </a:r>
            <a:r>
              <a:rPr lang="zh-CN" altLang="en-US" sz="2400" dirty="0" smtClean="0">
                <a:latin typeface="楷体" panose="02010609060101010101" charset="-122"/>
                <a:ea typeface="楷体" panose="02010609060101010101" charset="-122"/>
                <a:cs typeface="楷体" panose="02010609060101010101" charset="-122"/>
              </a:rPr>
              <a:t>支撑，尽量覆盖领域。</a:t>
            </a:r>
            <a:endParaRPr lang="en-US" altLang="zh-CN" sz="2400" dirty="0">
              <a:latin typeface="楷体" panose="02010609060101010101" charset="-122"/>
              <a:ea typeface="楷体" panose="02010609060101010101" charset="-122"/>
              <a:cs typeface="楷体" panose="02010609060101010101" charset="-122"/>
            </a:endParaRPr>
          </a:p>
          <a:p>
            <a:pPr marL="457200" indent="-457200">
              <a:buFont typeface="Wingdings" panose="05000000000000000000" pitchFamily="2" charset="2"/>
              <a:buChar char="Ø"/>
            </a:pPr>
            <a:r>
              <a:rPr lang="zh-CN" altLang="en-US" sz="2400" dirty="0">
                <a:latin typeface="楷体" panose="02010609060101010101" charset="-122"/>
                <a:ea typeface="楷体" panose="02010609060101010101" charset="-122"/>
                <a:cs typeface="楷体" panose="02010609060101010101" charset="-122"/>
              </a:rPr>
              <a:t>数据量增多，其中的规律会越发明显，也更易发现与分析目标相关的因素</a:t>
            </a:r>
            <a:endParaRPr lang="en-US" altLang="zh-CN" sz="2400" dirty="0">
              <a:latin typeface="楷体" panose="02010609060101010101" charset="-122"/>
              <a:ea typeface="楷体" panose="02010609060101010101" charset="-122"/>
              <a:cs typeface="楷体" panose="02010609060101010101" charset="-122"/>
            </a:endParaRPr>
          </a:p>
          <a:p>
            <a:pPr lvl="1">
              <a:buFont typeface="Wingdings" panose="05000000000000000000" pitchFamily="2" charset="2"/>
              <a:buChar char="Ø"/>
            </a:pPr>
            <a:r>
              <a:rPr lang="zh-CN" altLang="en-US" sz="2400" dirty="0">
                <a:latin typeface="楷体" panose="02010609060101010101" charset="-122"/>
                <a:ea typeface="楷体" panose="02010609060101010101" charset="-122"/>
                <a:cs typeface="楷体" panose="02010609060101010101" charset="-122"/>
              </a:rPr>
              <a:t>神经网络</a:t>
            </a:r>
            <a:endParaRPr lang="en-US" altLang="zh-CN" sz="2400" dirty="0">
              <a:latin typeface="楷体" panose="02010609060101010101" charset="-122"/>
              <a:ea typeface="楷体" panose="02010609060101010101" charset="-122"/>
              <a:cs typeface="楷体" panose="02010609060101010101" charset="-122"/>
            </a:endParaRPr>
          </a:p>
          <a:p>
            <a:pPr lvl="1">
              <a:buFont typeface="Wingdings" panose="05000000000000000000" pitchFamily="2" charset="2"/>
              <a:buChar char="Ø"/>
            </a:pPr>
            <a:r>
              <a:rPr lang="zh-CN" altLang="en-US" sz="2400" dirty="0">
                <a:latin typeface="楷体" panose="02010609060101010101" charset="-122"/>
                <a:ea typeface="楷体" panose="02010609060101010101" charset="-122"/>
                <a:cs typeface="楷体" panose="02010609060101010101" charset="-122"/>
              </a:rPr>
              <a:t>深度学习</a:t>
            </a:r>
            <a:endParaRPr lang="en-US" altLang="zh-CN" sz="2400" dirty="0">
              <a:latin typeface="楷体" panose="02010609060101010101" charset="-122"/>
              <a:ea typeface="楷体" panose="02010609060101010101" charset="-122"/>
              <a:cs typeface="楷体" panose="02010609060101010101" charset="-122"/>
            </a:endParaRPr>
          </a:p>
          <a:p>
            <a:pPr marL="457200" indent="-457200">
              <a:buFont typeface="Wingdings" panose="05000000000000000000" pitchFamily="2" charset="2"/>
              <a:buChar char="Ø"/>
            </a:pPr>
            <a:r>
              <a:rPr lang="zh-CN" altLang="en-US" sz="2400" dirty="0">
                <a:latin typeface="楷体" panose="02010609060101010101" charset="-122"/>
                <a:ea typeface="楷体" panose="02010609060101010101" charset="-122"/>
                <a:cs typeface="楷体" panose="02010609060101010101" charset="-122"/>
              </a:rPr>
              <a:t>一般来说，数据量是自变量数量的</a:t>
            </a:r>
            <a:r>
              <a:rPr lang="en-US" altLang="zh-CN" sz="2400" dirty="0">
                <a:latin typeface="楷体" panose="02010609060101010101" charset="-122"/>
                <a:ea typeface="楷体" panose="02010609060101010101" charset="-122"/>
                <a:cs typeface="楷体" panose="02010609060101010101" charset="-122"/>
              </a:rPr>
              <a:t>10</a:t>
            </a:r>
            <a:r>
              <a:rPr lang="en-US" altLang="zh-CN" sz="2400" dirty="0">
                <a:latin typeface="宋体" panose="02010600030101010101" pitchFamily="2" charset="-122"/>
                <a:ea typeface="宋体" panose="02010600030101010101" pitchFamily="2"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20</a:t>
            </a:r>
            <a:r>
              <a:rPr lang="zh-CN" altLang="en-US" sz="2400" dirty="0">
                <a:latin typeface="楷体" panose="02010609060101010101" charset="-122"/>
                <a:ea typeface="楷体" panose="02010609060101010101" charset="-122"/>
                <a:cs typeface="楷体" panose="02010609060101010101" charset="-122"/>
              </a:rPr>
              <a:t>倍为</a:t>
            </a:r>
            <a:r>
              <a:rPr lang="zh-CN" altLang="en-US" sz="2400" dirty="0" smtClean="0">
                <a:latin typeface="楷体" panose="02010609060101010101" charset="-122"/>
                <a:ea typeface="楷体" panose="02010609060101010101" charset="-122"/>
                <a:cs typeface="楷体" panose="02010609060101010101" charset="-122"/>
              </a:rPr>
              <a:t>佳。</a:t>
            </a:r>
            <a:endParaRPr lang="en-US" altLang="zh-CN" sz="2400" dirty="0">
              <a:latin typeface="楷体" panose="02010609060101010101" charset="-122"/>
              <a:ea typeface="楷体" panose="02010609060101010101" charset="-122"/>
              <a:cs typeface="楷体" panose="02010609060101010101" charset="-122"/>
            </a:endParaRPr>
          </a:p>
          <a:p>
            <a:pPr marL="457200" indent="-457200">
              <a:buFont typeface="Wingdings" panose="05000000000000000000" pitchFamily="2" charset="2"/>
              <a:buChar char="Ø"/>
            </a:pPr>
            <a:r>
              <a:rPr lang="zh-CN" altLang="en-US" sz="2400" dirty="0">
                <a:latin typeface="楷体" panose="02010609060101010101" charset="-122"/>
                <a:ea typeface="楷体" panose="02010609060101010101" charset="-122"/>
                <a:cs typeface="楷体" panose="02010609060101010101" charset="-122"/>
              </a:rPr>
              <a:t>数据样本需要有足够的覆盖范围，需要覆盖与分析</a:t>
            </a:r>
            <a:endParaRPr lang="zh-CN" altLang="en-US" sz="2400" dirty="0">
              <a:latin typeface="楷体" panose="02010609060101010101" charset="-122"/>
              <a:ea typeface="楷体" panose="02010609060101010101" charset="-122"/>
              <a:cs typeface="楷体" panose="02010609060101010101" charset="-122"/>
            </a:endParaRPr>
          </a:p>
          <a:p>
            <a:pPr indent="0">
              <a:buFont typeface="Wingdings" panose="05000000000000000000" pitchFamily="2" charset="2"/>
              <a:buNone/>
            </a:pPr>
            <a:r>
              <a:rPr lang="en-US" altLang="zh-CN" sz="2400" dirty="0">
                <a:latin typeface="楷体" panose="02010609060101010101" charset="-122"/>
                <a:ea typeface="楷体" panose="02010609060101010101" charset="-122"/>
                <a:cs typeface="楷体" panose="02010609060101010101" charset="-122"/>
              </a:rPr>
              <a:t>   </a:t>
            </a:r>
            <a:r>
              <a:rPr lang="zh-CN" altLang="en-US" sz="2400" dirty="0">
                <a:latin typeface="楷体" panose="02010609060101010101" charset="-122"/>
                <a:ea typeface="楷体" panose="02010609060101010101" charset="-122"/>
                <a:cs typeface="楷体" panose="02010609060101010101" charset="-122"/>
              </a:rPr>
              <a:t>目标相关的维</a:t>
            </a:r>
            <a:r>
              <a:rPr lang="zh-CN" altLang="en-US" sz="2400" dirty="0" smtClean="0">
                <a:latin typeface="楷体" panose="02010609060101010101" charset="-122"/>
                <a:ea typeface="楷体" panose="02010609060101010101" charset="-122"/>
                <a:cs typeface="楷体" panose="02010609060101010101" charset="-122"/>
              </a:rPr>
              <a:t>度。</a:t>
            </a:r>
            <a:endParaRPr lang="en-US" altLang="zh-CN" sz="2400" dirty="0">
              <a:latin typeface="楷体" panose="02010609060101010101" charset="-122"/>
              <a:ea typeface="楷体" panose="02010609060101010101" charset="-122"/>
              <a:cs typeface="楷体" panose="02010609060101010101" charset="-122"/>
            </a:endParaRPr>
          </a:p>
          <a:p>
            <a:pPr marL="457200" indent="-457200">
              <a:buFont typeface="Wingdings" panose="05000000000000000000" pitchFamily="2" charset="2"/>
              <a:buChar char="Ø"/>
            </a:pPr>
            <a:endParaRPr lang="en-US" altLang="zh-CN" dirty="0"/>
          </a:p>
          <a:p>
            <a:pPr fontAlgn="base">
              <a:spcBef>
                <a:spcPct val="50000"/>
              </a:spcBef>
              <a:spcAft>
                <a:spcPct val="0"/>
              </a:spcAft>
              <a:buClr>
                <a:srgbClr val="F0AB00"/>
              </a:buClr>
              <a:buSzPct val="80000"/>
            </a:pPr>
            <a:endParaRPr lang="zh-CN" altLang="en-US" kern="0" dirty="0" err="1" smtClean="0">
              <a:ea typeface="Arial Unicode MS" panose="020B0604020202020204" pitchFamily="34" charset="-128"/>
              <a:cs typeface="Arial Unicode MS" panose="020B0604020202020204" pitchFamily="34" charset="-128"/>
            </a:endParaRPr>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54332" y="3216748"/>
            <a:ext cx="3910275" cy="3010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Box 5"/>
          <p:cNvSpPr txBox="1">
            <a:spLocks noChangeArrowheads="1"/>
          </p:cNvSpPr>
          <p:nvPr/>
        </p:nvSpPr>
        <p:spPr bwMode="auto">
          <a:xfrm>
            <a:off x="810684" y="540504"/>
            <a:ext cx="10553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endParaRPr kumimoji="0" lang="zh-CN" altLang="en-US">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001184" y="1128784"/>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1" name="矩形 10"/>
          <p:cNvSpPr/>
          <p:nvPr/>
        </p:nvSpPr>
        <p:spPr>
          <a:xfrm>
            <a:off x="795867" y="574360"/>
            <a:ext cx="3064933"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defRPr/>
            </a:pPr>
            <a:r>
              <a:rPr kumimoji="1" lang="zh-CN" altLang="en-US" sz="3200" b="1" dirty="0">
                <a:solidFill>
                  <a:schemeClr val="tx1"/>
                </a:solidFill>
                <a:latin typeface="Calibri" panose="020F0502020204030204" charset="0"/>
                <a:ea typeface="宋体" panose="02010600030101010101" pitchFamily="2" charset="-122"/>
              </a:rPr>
              <a:t>数据量过多</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17415" name="TextBox 5"/>
          <p:cNvSpPr txBox="1">
            <a:spLocks noChangeArrowheads="1"/>
          </p:cNvSpPr>
          <p:nvPr/>
        </p:nvSpPr>
        <p:spPr bwMode="auto">
          <a:xfrm>
            <a:off x="810684" y="574361"/>
            <a:ext cx="3695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933450" y="1490092"/>
            <a:ext cx="9874304" cy="3877945"/>
          </a:xfrm>
          <a:prstGeom prst="rect">
            <a:avLst/>
          </a:prstGeom>
          <a:noFill/>
        </p:spPr>
        <p:txBody>
          <a:bodyPr wrap="square" lIns="0" tIns="0" rIns="0" bIns="0" rtlCol="0">
            <a:spAutoFit/>
          </a:bodyPr>
          <a:lstStyle/>
          <a:p>
            <a:pPr marL="457200" indent="-457200" fontAlgn="auto">
              <a:lnSpc>
                <a:spcPct val="150000"/>
              </a:lnSpc>
              <a:buFont typeface="Wingdings" panose="05000000000000000000" pitchFamily="2" charset="2"/>
              <a:buChar char="Ø"/>
            </a:pPr>
            <a:r>
              <a:rPr lang="zh-CN" altLang="en-US" sz="2400" dirty="0">
                <a:latin typeface="楷体" panose="02010609060101010101" charset="-122"/>
                <a:ea typeface="楷体" panose="02010609060101010101" charset="-122"/>
              </a:rPr>
              <a:t>数据量过多时，对全部数据集进行分析要</a:t>
            </a:r>
            <a:r>
              <a:rPr lang="zh-CN" altLang="en-US" sz="2400" dirty="0">
                <a:solidFill>
                  <a:srgbClr val="0070C0"/>
                </a:solidFill>
                <a:latin typeface="楷体" panose="02010609060101010101" charset="-122"/>
                <a:ea typeface="楷体" panose="02010609060101010101" charset="-122"/>
              </a:rPr>
              <a:t>耗费更多的计算资源</a:t>
            </a:r>
            <a:r>
              <a:rPr lang="zh-CN" altLang="en-US" sz="2400" dirty="0">
                <a:latin typeface="楷体" panose="02010609060101010101" charset="-122"/>
                <a:ea typeface="楷体" panose="02010609060101010101" charset="-122"/>
              </a:rPr>
              <a:t>，要求</a:t>
            </a:r>
            <a:r>
              <a:rPr lang="zh-CN" altLang="en-US" sz="2400" dirty="0">
                <a:solidFill>
                  <a:srgbClr val="0070C0"/>
                </a:solidFill>
                <a:latin typeface="楷体" panose="02010609060101010101" charset="-122"/>
                <a:ea typeface="楷体" panose="02010609060101010101" charset="-122"/>
              </a:rPr>
              <a:t>硬件配置较高。应对措施：</a:t>
            </a:r>
            <a:r>
              <a:rPr lang="zh-CN" altLang="en-US" sz="2400" dirty="0">
                <a:latin typeface="楷体" panose="02010609060101010101" charset="-122"/>
                <a:ea typeface="楷体" panose="02010609060101010101" charset="-122"/>
              </a:rPr>
              <a:t>可应用数据采样技术随机提取样本</a:t>
            </a:r>
            <a:r>
              <a:rPr lang="zh-CN" altLang="en-US" sz="2400" dirty="0" smtClean="0">
                <a:latin typeface="楷体" panose="02010609060101010101" charset="-122"/>
                <a:ea typeface="楷体" panose="02010609060101010101" charset="-122"/>
              </a:rPr>
              <a:t>子集。</a:t>
            </a:r>
            <a:endParaRPr lang="en-US" altLang="zh-CN" sz="2400" dirty="0">
              <a:latin typeface="楷体" panose="02010609060101010101" charset="-122"/>
              <a:ea typeface="楷体" panose="02010609060101010101" charset="-122"/>
            </a:endParaRPr>
          </a:p>
          <a:p>
            <a:pPr marL="457200" indent="-457200" fontAlgn="auto">
              <a:lnSpc>
                <a:spcPct val="150000"/>
              </a:lnSpc>
              <a:buFont typeface="Wingdings" panose="05000000000000000000" pitchFamily="2" charset="2"/>
              <a:buChar char="Ø"/>
            </a:pPr>
            <a:r>
              <a:rPr lang="zh-CN" altLang="en-US" sz="2400" dirty="0">
                <a:latin typeface="楷体" panose="02010609060101010101" charset="-122"/>
                <a:ea typeface="楷体" panose="02010609060101010101" charset="-122"/>
              </a:rPr>
              <a:t>对海量的同质化数据。</a:t>
            </a:r>
            <a:r>
              <a:rPr lang="zh-CN" altLang="en-US" sz="2400" dirty="0">
                <a:solidFill>
                  <a:srgbClr val="0070C0"/>
                </a:solidFill>
                <a:latin typeface="楷体" panose="02010609060101010101" charset="-122"/>
                <a:ea typeface="楷体" panose="02010609060101010101" charset="-122"/>
                <a:sym typeface="+mn-ea"/>
              </a:rPr>
              <a:t>应对措施：</a:t>
            </a:r>
            <a:r>
              <a:rPr lang="zh-CN" altLang="en-US" sz="2400" dirty="0">
                <a:latin typeface="楷体" panose="02010609060101010101" charset="-122"/>
                <a:ea typeface="楷体" panose="02010609060101010101" charset="-122"/>
              </a:rPr>
              <a:t>可通过聚集技术按照时间、空间等属性进行均值等汇总，减少数据</a:t>
            </a:r>
            <a:r>
              <a:rPr lang="zh-CN" altLang="en-US" sz="2400" dirty="0" smtClean="0">
                <a:latin typeface="楷体" panose="02010609060101010101" charset="-122"/>
                <a:ea typeface="楷体" panose="02010609060101010101" charset="-122"/>
              </a:rPr>
              <a:t>数量。</a:t>
            </a:r>
            <a:endParaRPr lang="en-US" altLang="zh-CN" sz="2400" dirty="0">
              <a:latin typeface="楷体" panose="02010609060101010101" charset="-122"/>
              <a:ea typeface="楷体" panose="02010609060101010101" charset="-122"/>
            </a:endParaRPr>
          </a:p>
          <a:p>
            <a:pPr marL="457200" indent="-457200" fontAlgn="auto">
              <a:lnSpc>
                <a:spcPct val="150000"/>
              </a:lnSpc>
              <a:buFont typeface="Wingdings" panose="05000000000000000000" pitchFamily="2" charset="2"/>
              <a:buChar char="Ø"/>
            </a:pPr>
            <a:r>
              <a:rPr lang="zh-CN" altLang="en-US" sz="2400" dirty="0">
                <a:latin typeface="楷体" panose="02010609060101010101" charset="-122"/>
                <a:ea typeface="楷体" panose="02010609060101010101" charset="-122"/>
              </a:rPr>
              <a:t>数据集不平衡问题可能导致出现较大的结果误差。</a:t>
            </a:r>
            <a:r>
              <a:rPr lang="zh-CN" altLang="en-US" sz="2400" dirty="0">
                <a:solidFill>
                  <a:srgbClr val="0070C0"/>
                </a:solidFill>
                <a:latin typeface="楷体" panose="02010609060101010101" charset="-122"/>
                <a:ea typeface="楷体" panose="02010609060101010101" charset="-122"/>
                <a:sym typeface="+mn-ea"/>
              </a:rPr>
              <a:t>应对措施：</a:t>
            </a:r>
            <a:r>
              <a:rPr lang="zh-CN" altLang="en-US" sz="2400" dirty="0">
                <a:latin typeface="楷体" panose="02010609060101010101" charset="-122"/>
                <a:ea typeface="楷体" panose="02010609060101010101" charset="-122"/>
              </a:rPr>
              <a:t>因此要对数据集应用采样技术或对异常数据进行复制，提高其占</a:t>
            </a:r>
            <a:r>
              <a:rPr lang="zh-CN" altLang="en-US" sz="2400" dirty="0" smtClean="0">
                <a:latin typeface="楷体" panose="02010609060101010101" charset="-122"/>
                <a:ea typeface="楷体" panose="02010609060101010101" charset="-122"/>
              </a:rPr>
              <a:t>比。</a:t>
            </a:r>
            <a:endParaRPr lang="en-US" altLang="zh-CN" sz="2400" dirty="0">
              <a:latin typeface="楷体" panose="02010609060101010101" charset="-122"/>
              <a:ea typeface="楷体" panose="02010609060101010101" charset="-122"/>
            </a:endParaRPr>
          </a:p>
          <a:p>
            <a:pPr fontAlgn="base">
              <a:spcBef>
                <a:spcPct val="50000"/>
              </a:spcBef>
              <a:spcAft>
                <a:spcPct val="0"/>
              </a:spcAft>
              <a:buClr>
                <a:srgbClr val="F0AB00"/>
              </a:buClr>
              <a:buSzPct val="80000"/>
            </a:pPr>
            <a:endParaRPr lang="zh-CN" altLang="en-US" sz="2400" kern="0" dirty="0" err="1" smtClean="0">
              <a:latin typeface="楷体" panose="02010609060101010101" charset="-122"/>
              <a:ea typeface="楷体" panose="02010609060101010101" charset="-122"/>
              <a:cs typeface="Arial Unicode MS" panose="020B0604020202020204" pitchFamily="34" charset="-128"/>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795868" y="479136"/>
            <a:ext cx="3621617" cy="57346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8196" name="TextBox 5"/>
          <p:cNvSpPr txBox="1">
            <a:spLocks noChangeArrowheads="1"/>
          </p:cNvSpPr>
          <p:nvPr/>
        </p:nvSpPr>
        <p:spPr bwMode="auto">
          <a:xfrm>
            <a:off x="889000" y="443162"/>
            <a:ext cx="26924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a:t>
            </a:r>
            <a:r>
              <a:rPr lang="zh-CN" altLang="zh-CN" b="1" dirty="0" smtClean="0"/>
              <a:t>定义</a:t>
            </a:r>
            <a:endParaRPr kumimoji="0"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849967" y="1040319"/>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226" name="文本框 13"/>
          <p:cNvSpPr txBox="1">
            <a:spLocks noChangeArrowheads="1"/>
          </p:cNvSpPr>
          <p:nvPr/>
        </p:nvSpPr>
        <p:spPr bwMode="auto">
          <a:xfrm>
            <a:off x="889000" y="1395415"/>
            <a:ext cx="10213643" cy="439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3" tIns="60952" rIns="121903" bIns="60952">
            <a:spAutoFit/>
          </a:bodyPr>
          <a:lstStyle>
            <a:lvl1pPr eaLnBrk="0" hangingPunct="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marL="342900" indent="-342900">
              <a:lnSpc>
                <a:spcPct val="150000"/>
              </a:lnSpc>
              <a:buFont typeface="Wingdings" panose="05000000000000000000" pitchFamily="2" charset="2"/>
              <a:buChar char="Ø"/>
            </a:pPr>
            <a:r>
              <a:rPr lang="zh-CN" altLang="zh-CN" sz="2000" dirty="0"/>
              <a:t>机器学习</a:t>
            </a:r>
            <a:r>
              <a:rPr lang="en-US" altLang="zh-CN" sz="2000" dirty="0"/>
              <a:t>(Machine Learning)</a:t>
            </a:r>
            <a:r>
              <a:rPr lang="zh-CN" altLang="zh-CN" sz="2000" dirty="0"/>
              <a:t>是计算机科学的子领域，也是人工智能的一个分支和实现方式。</a:t>
            </a:r>
            <a:r>
              <a:rPr lang="en-US" altLang="zh-CN" sz="2000" dirty="0"/>
              <a:t>Tom Mitchell</a:t>
            </a:r>
            <a:r>
              <a:rPr lang="zh-CN" altLang="zh-CN" sz="2000" dirty="0"/>
              <a:t>在他</a:t>
            </a:r>
            <a:r>
              <a:rPr lang="en-US" altLang="zh-CN" sz="2000" dirty="0"/>
              <a:t>1997</a:t>
            </a:r>
            <a:r>
              <a:rPr lang="zh-CN" altLang="zh-CN" sz="2000" dirty="0"/>
              <a:t>年出版的《</a:t>
            </a:r>
            <a:r>
              <a:rPr lang="en-US" altLang="zh-CN" sz="2000" dirty="0"/>
              <a:t>Machine Learning</a:t>
            </a:r>
            <a:r>
              <a:rPr lang="zh-CN" altLang="zh-CN" sz="2000" dirty="0"/>
              <a:t>》一书中指出</a:t>
            </a:r>
            <a:r>
              <a:rPr lang="zh-CN" altLang="zh-CN" sz="2000" b="1" dirty="0">
                <a:solidFill>
                  <a:srgbClr val="0070C0"/>
                </a:solidFill>
              </a:rPr>
              <a:t>机器学习这门学科所关注的是计算机程序如何随着经验积累自动提高性能。</a:t>
            </a:r>
            <a:r>
              <a:rPr lang="zh-CN" altLang="zh-CN" sz="2000" dirty="0"/>
              <a:t>同时给出了形式化的描述：</a:t>
            </a:r>
            <a:r>
              <a:rPr lang="zh-CN" altLang="zh-CN" sz="2000" b="1" dirty="0">
                <a:solidFill>
                  <a:srgbClr val="0070C0"/>
                </a:solidFill>
              </a:rPr>
              <a:t>对于某类任务</a:t>
            </a:r>
            <a:r>
              <a:rPr lang="en-US" altLang="zh-CN" sz="2000" b="1" dirty="0">
                <a:solidFill>
                  <a:srgbClr val="0070C0"/>
                </a:solidFill>
              </a:rPr>
              <a:t>T</a:t>
            </a:r>
            <a:r>
              <a:rPr lang="zh-CN" altLang="zh-CN" sz="2000" b="1" dirty="0">
                <a:solidFill>
                  <a:srgbClr val="0070C0"/>
                </a:solidFill>
              </a:rPr>
              <a:t>和性能度量</a:t>
            </a:r>
            <a:r>
              <a:rPr lang="en-US" altLang="zh-CN" sz="2000" b="1" dirty="0">
                <a:solidFill>
                  <a:srgbClr val="0070C0"/>
                </a:solidFill>
              </a:rPr>
              <a:t>P</a:t>
            </a:r>
            <a:r>
              <a:rPr lang="zh-CN" altLang="zh-CN" sz="2000" b="1" dirty="0">
                <a:solidFill>
                  <a:srgbClr val="0070C0"/>
                </a:solidFill>
              </a:rPr>
              <a:t>，如果一个计算机程序在</a:t>
            </a:r>
            <a:r>
              <a:rPr lang="en-US" altLang="zh-CN" sz="2000" b="1" dirty="0">
                <a:solidFill>
                  <a:srgbClr val="0070C0"/>
                </a:solidFill>
              </a:rPr>
              <a:t>T</a:t>
            </a:r>
            <a:r>
              <a:rPr lang="zh-CN" altLang="zh-CN" sz="2000" b="1" dirty="0">
                <a:solidFill>
                  <a:srgbClr val="0070C0"/>
                </a:solidFill>
              </a:rPr>
              <a:t>上以</a:t>
            </a:r>
            <a:r>
              <a:rPr lang="en-US" altLang="zh-CN" sz="2000" b="1" dirty="0">
                <a:solidFill>
                  <a:srgbClr val="0070C0"/>
                </a:solidFill>
              </a:rPr>
              <a:t>P</a:t>
            </a:r>
            <a:r>
              <a:rPr lang="zh-CN" altLang="zh-CN" sz="2000" b="1" dirty="0">
                <a:solidFill>
                  <a:srgbClr val="0070C0"/>
                </a:solidFill>
              </a:rPr>
              <a:t>衡量的性能随着经验</a:t>
            </a:r>
            <a:r>
              <a:rPr lang="en-US" altLang="zh-CN" sz="2000" b="1" dirty="0">
                <a:solidFill>
                  <a:srgbClr val="0070C0"/>
                </a:solidFill>
              </a:rPr>
              <a:t>E</a:t>
            </a:r>
            <a:r>
              <a:rPr lang="zh-CN" altLang="zh-CN" sz="2000" b="1" dirty="0">
                <a:solidFill>
                  <a:srgbClr val="0070C0"/>
                </a:solidFill>
              </a:rPr>
              <a:t>而自我完善，那么就称这个计算机程序在从经验</a:t>
            </a:r>
            <a:r>
              <a:rPr lang="en-US" altLang="zh-CN" sz="2000" b="1" dirty="0">
                <a:solidFill>
                  <a:srgbClr val="0070C0"/>
                </a:solidFill>
              </a:rPr>
              <a:t>E</a:t>
            </a:r>
            <a:r>
              <a:rPr lang="zh-CN" altLang="zh-CN" sz="2000" b="1" dirty="0">
                <a:solidFill>
                  <a:srgbClr val="0070C0"/>
                </a:solidFill>
              </a:rPr>
              <a:t>学习</a:t>
            </a:r>
            <a:r>
              <a:rPr lang="zh-CN" altLang="zh-CN" sz="2000" b="1" dirty="0" smtClean="0">
                <a:solidFill>
                  <a:srgbClr val="0070C0"/>
                </a:solidFill>
              </a:rPr>
              <a:t>。</a:t>
            </a:r>
            <a:endParaRPr lang="en-US" altLang="zh-CN" sz="2000" b="1" dirty="0" smtClean="0"/>
          </a:p>
          <a:p>
            <a:pPr marL="342900" indent="-342900">
              <a:lnSpc>
                <a:spcPct val="150000"/>
              </a:lnSpc>
              <a:buFont typeface="Wingdings" panose="05000000000000000000" pitchFamily="2" charset="2"/>
              <a:buChar char="Ø"/>
            </a:pPr>
            <a:r>
              <a:rPr lang="zh-CN" altLang="en-US" sz="2000" dirty="0"/>
              <a:t>机器学习</a:t>
            </a:r>
            <a:r>
              <a:rPr lang="zh-CN" altLang="en-US" sz="2000" dirty="0">
                <a:solidFill>
                  <a:srgbClr val="C00000"/>
                </a:solidFill>
              </a:rPr>
              <a:t>是一门用来设计算法的学科，这些算法能够从数据中构造预测和描述模型。</a:t>
            </a:r>
            <a:endParaRPr lang="zh-CN" altLang="zh-CN" sz="2000" dirty="0"/>
          </a:p>
          <a:p>
            <a:pPr marL="342900" indent="-342900">
              <a:lnSpc>
                <a:spcPct val="150000"/>
              </a:lnSpc>
              <a:buFont typeface="Wingdings" panose="05000000000000000000" pitchFamily="2" charset="2"/>
              <a:buChar char="Ø"/>
            </a:pPr>
            <a:r>
              <a:rPr lang="zh-CN" altLang="zh-CN" sz="2000" dirty="0"/>
              <a:t>机器学习主要的</a:t>
            </a:r>
            <a:r>
              <a:rPr lang="zh-CN" altLang="zh-CN" sz="2000" b="1" dirty="0"/>
              <a:t>理论基础涉及到概率论、数理统计、数值逼近、最优化理论、计算复杂理论等，核心要素是数据、算法和模型。</a:t>
            </a:r>
            <a:endParaRPr lang="zh-CN" altLang="zh-CN" sz="2000" b="1" dirty="0"/>
          </a:p>
          <a:p>
            <a:pPr algn="just" eaLnBrk="1" hangingPunct="1">
              <a:lnSpc>
                <a:spcPct val="150000"/>
              </a:lnSpc>
              <a:spcBef>
                <a:spcPct val="0"/>
              </a:spcBef>
              <a:buClr>
                <a:schemeClr val="accent6">
                  <a:lumMod val="75000"/>
                </a:schemeClr>
              </a:buClr>
              <a:buFont typeface="Arial" panose="020B0604020202020204" pitchFamily="34" charset="0"/>
              <a:buNone/>
              <a:defRPr/>
            </a:pPr>
            <a:endParaRPr lang="zh-CN" altLang="en-US" sz="20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Box 5"/>
          <p:cNvSpPr txBox="1">
            <a:spLocks noChangeArrowheads="1"/>
          </p:cNvSpPr>
          <p:nvPr/>
        </p:nvSpPr>
        <p:spPr bwMode="auto">
          <a:xfrm>
            <a:off x="810684" y="540504"/>
            <a:ext cx="10553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endParaRPr kumimoji="0" lang="zh-CN" altLang="en-US">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001184" y="1128784"/>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1" name="矩形 10"/>
          <p:cNvSpPr/>
          <p:nvPr/>
        </p:nvSpPr>
        <p:spPr>
          <a:xfrm>
            <a:off x="795867" y="574360"/>
            <a:ext cx="3064933"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defRPr/>
            </a:pPr>
            <a:r>
              <a:rPr kumimoji="1" lang="zh-CN" altLang="en-US" sz="3200" b="1" dirty="0">
                <a:solidFill>
                  <a:schemeClr val="tx1"/>
                </a:solidFill>
                <a:latin typeface="Calibri" panose="020F0502020204030204" charset="0"/>
                <a:ea typeface="宋体" panose="02010600030101010101" pitchFamily="2" charset="-122"/>
              </a:rPr>
              <a:t>维度灾难</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18439" name="TextBox 5"/>
          <p:cNvSpPr txBox="1">
            <a:spLocks noChangeArrowheads="1"/>
          </p:cNvSpPr>
          <p:nvPr/>
        </p:nvSpPr>
        <p:spPr bwMode="auto">
          <a:xfrm>
            <a:off x="810684" y="574361"/>
            <a:ext cx="3695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810684" y="1519417"/>
            <a:ext cx="10711566" cy="3138805"/>
          </a:xfrm>
          <a:prstGeom prst="rect">
            <a:avLst/>
          </a:prstGeom>
          <a:noFill/>
        </p:spPr>
        <p:txBody>
          <a:bodyPr wrap="square" lIns="0" tIns="0" rIns="0" bIns="0" rtlCol="0">
            <a:spAutoFit/>
          </a:bodyPr>
          <a:lstStyle/>
          <a:p>
            <a:pPr marL="457200" indent="-457200">
              <a:buFont typeface="Wingdings" panose="05000000000000000000" pitchFamily="2" charset="2"/>
              <a:buChar char="Ø"/>
              <a:defRPr/>
            </a:pPr>
            <a:r>
              <a:rPr lang="zh-CN" altLang="en-US" sz="2400" dirty="0">
                <a:latin typeface="楷体" panose="02010609060101010101" charset="-122"/>
                <a:ea typeface="楷体" panose="02010609060101010101" charset="-122"/>
                <a:cs typeface="楷体" panose="02010609060101010101" charset="-122"/>
              </a:rPr>
              <a:t>当数据中的自变量较多时，会出现维度灾难</a:t>
            </a:r>
            <a:r>
              <a:rPr lang="zh-CN" altLang="en-US" sz="2400" dirty="0" smtClean="0">
                <a:latin typeface="楷体" panose="02010609060101010101" charset="-122"/>
                <a:ea typeface="楷体" panose="02010609060101010101" charset="-122"/>
                <a:cs typeface="楷体" panose="02010609060101010101" charset="-122"/>
              </a:rPr>
              <a:t>问题。</a:t>
            </a:r>
            <a:endParaRPr lang="en-US" altLang="zh-CN" sz="2400" dirty="0">
              <a:latin typeface="楷体" panose="02010609060101010101" charset="-122"/>
              <a:ea typeface="楷体" panose="02010609060101010101" charset="-122"/>
              <a:cs typeface="楷体" panose="02010609060101010101" charset="-122"/>
            </a:endParaRPr>
          </a:p>
          <a:p>
            <a:pPr marL="457200" indent="-457200">
              <a:buFont typeface="Wingdings" panose="05000000000000000000" pitchFamily="2" charset="2"/>
              <a:buChar char="Ø"/>
              <a:defRPr/>
            </a:pPr>
            <a:r>
              <a:rPr lang="zh-CN" altLang="en-US" sz="2400" dirty="0">
                <a:latin typeface="楷体" panose="02010609060101010101" charset="-122"/>
                <a:ea typeface="楷体" panose="02010609060101010101" charset="-122"/>
                <a:cs typeface="楷体" panose="02010609060101010101" charset="-122"/>
              </a:rPr>
              <a:t>特别是在矩阵数据中，其中冗余变量占比比较高时，可用数据变成稀疏矩阵，在分类算法处理时就没办法可靠地进行类别划分，在聚类算法中则容易使聚类质量</a:t>
            </a:r>
            <a:r>
              <a:rPr lang="zh-CN" altLang="en-US" sz="2400" dirty="0" smtClean="0">
                <a:latin typeface="楷体" panose="02010609060101010101" charset="-122"/>
                <a:ea typeface="楷体" panose="02010609060101010101" charset="-122"/>
                <a:cs typeface="楷体" panose="02010609060101010101" charset="-122"/>
              </a:rPr>
              <a:t>下降。</a:t>
            </a:r>
            <a:endParaRPr lang="en-US" altLang="zh-CN" sz="2400" dirty="0">
              <a:latin typeface="楷体" panose="02010609060101010101" charset="-122"/>
              <a:ea typeface="楷体" panose="02010609060101010101" charset="-122"/>
              <a:cs typeface="楷体" panose="02010609060101010101" charset="-122"/>
            </a:endParaRPr>
          </a:p>
          <a:p>
            <a:pPr indent="0">
              <a:buFont typeface="Wingdings" panose="05000000000000000000" pitchFamily="2" charset="2"/>
              <a:buNone/>
              <a:defRPr/>
            </a:pPr>
            <a:r>
              <a:rPr lang="en-US" altLang="zh-CN" sz="2400" dirty="0">
                <a:solidFill>
                  <a:srgbClr val="0070C0"/>
                </a:solidFill>
                <a:latin typeface="楷体" panose="02010609060101010101" charset="-122"/>
                <a:ea typeface="楷体" panose="02010609060101010101" charset="-122"/>
                <a:sym typeface="+mn-ea"/>
              </a:rPr>
              <a:t>   </a:t>
            </a:r>
            <a:r>
              <a:rPr lang="zh-CN" altLang="en-US" sz="2400" dirty="0">
                <a:solidFill>
                  <a:srgbClr val="0070C0"/>
                </a:solidFill>
                <a:latin typeface="楷体" panose="02010609060101010101" charset="-122"/>
                <a:ea typeface="楷体" panose="02010609060101010101" charset="-122"/>
                <a:sym typeface="+mn-ea"/>
              </a:rPr>
              <a:t>应对措施：</a:t>
            </a:r>
            <a:r>
              <a:rPr lang="zh-CN" altLang="en-US" sz="2400" dirty="0">
                <a:latin typeface="楷体" panose="02010609060101010101" charset="-122"/>
                <a:ea typeface="楷体" panose="02010609060101010101" charset="-122"/>
                <a:cs typeface="楷体" panose="02010609060101010101" charset="-122"/>
              </a:rPr>
              <a:t>可采用线性代数的相关方法将数据从高维空间影射到低维空间中。</a:t>
            </a:r>
            <a:endParaRPr lang="en-US" altLang="zh-CN" sz="2400" dirty="0">
              <a:latin typeface="楷体" panose="02010609060101010101" charset="-122"/>
              <a:ea typeface="楷体" panose="02010609060101010101" charset="-122"/>
              <a:cs typeface="楷体" panose="02010609060101010101" charset="-122"/>
            </a:endParaRPr>
          </a:p>
          <a:p>
            <a:pPr lvl="1">
              <a:defRPr/>
            </a:pPr>
            <a:r>
              <a:rPr lang="zh-CN" altLang="en-US" sz="2400" dirty="0">
                <a:latin typeface="楷体" panose="02010609060101010101" charset="-122"/>
                <a:ea typeface="楷体" panose="02010609060101010101" charset="-122"/>
                <a:cs typeface="楷体" panose="02010609060101010101" charset="-122"/>
              </a:rPr>
              <a:t>主成分分析（</a:t>
            </a:r>
            <a:r>
              <a:rPr lang="en-US" altLang="zh-CN" sz="2400" dirty="0">
                <a:latin typeface="楷体" panose="02010609060101010101" charset="-122"/>
                <a:ea typeface="楷体" panose="02010609060101010101" charset="-122"/>
                <a:cs typeface="楷体" panose="02010609060101010101" charset="-122"/>
              </a:rPr>
              <a:t>PCA</a:t>
            </a:r>
            <a:r>
              <a:rPr lang="zh-CN" altLang="en-US" sz="2400" dirty="0">
                <a:latin typeface="楷体" panose="02010609060101010101" charset="-122"/>
                <a:ea typeface="楷体" panose="02010609060101010101" charset="-122"/>
                <a:cs typeface="楷体" panose="02010609060101010101" charset="-122"/>
              </a:rPr>
              <a:t>）</a:t>
            </a:r>
            <a:endParaRPr lang="en-US" altLang="zh-CN" sz="2400" dirty="0">
              <a:latin typeface="楷体" panose="02010609060101010101" charset="-122"/>
              <a:ea typeface="楷体" panose="02010609060101010101" charset="-122"/>
              <a:cs typeface="楷体" panose="02010609060101010101" charset="-122"/>
            </a:endParaRPr>
          </a:p>
          <a:p>
            <a:pPr lvl="1">
              <a:defRPr/>
            </a:pPr>
            <a:r>
              <a:rPr lang="zh-CN" altLang="en-US" sz="2400" dirty="0">
                <a:latin typeface="楷体" panose="02010609060101010101" charset="-122"/>
                <a:ea typeface="楷体" panose="02010609060101010101" charset="-122"/>
                <a:cs typeface="楷体" panose="02010609060101010101" charset="-122"/>
              </a:rPr>
              <a:t>奇异值分解（</a:t>
            </a:r>
            <a:r>
              <a:rPr lang="en-US" altLang="zh-CN" sz="2400" dirty="0">
                <a:latin typeface="楷体" panose="02010609060101010101" charset="-122"/>
                <a:ea typeface="楷体" panose="02010609060101010101" charset="-122"/>
                <a:cs typeface="楷体" panose="02010609060101010101" charset="-122"/>
              </a:rPr>
              <a:t>SVD</a:t>
            </a:r>
            <a:r>
              <a:rPr lang="zh-CN" altLang="en-US" sz="2400" dirty="0">
                <a:latin typeface="楷体" panose="02010609060101010101" charset="-122"/>
                <a:ea typeface="楷体" panose="02010609060101010101" charset="-122"/>
                <a:cs typeface="楷体" panose="02010609060101010101" charset="-122"/>
              </a:rPr>
              <a:t>）</a:t>
            </a:r>
            <a:endParaRPr lang="en-US" altLang="zh-CN" sz="2400" dirty="0">
              <a:latin typeface="楷体" panose="02010609060101010101" charset="-122"/>
              <a:ea typeface="楷体" panose="02010609060101010101" charset="-122"/>
              <a:cs typeface="楷体" panose="02010609060101010101" charset="-122"/>
            </a:endParaRPr>
          </a:p>
          <a:p>
            <a:pPr fontAlgn="base">
              <a:spcBef>
                <a:spcPct val="50000"/>
              </a:spcBef>
              <a:spcAft>
                <a:spcPct val="0"/>
              </a:spcAft>
              <a:buClr>
                <a:srgbClr val="F0AB00"/>
              </a:buClr>
              <a:buSzPct val="80000"/>
            </a:pPr>
            <a:endParaRPr lang="zh-CN" altLang="en-US" sz="2400" dirty="0" err="1">
              <a:latin typeface="楷体" panose="02010609060101010101" charset="-122"/>
              <a:ea typeface="楷体" panose="02010609060101010101" charset="-122"/>
              <a:cs typeface="楷体" panose="02010609060101010101" charset="-122"/>
            </a:endParaRPr>
          </a:p>
        </p:txBody>
      </p:sp>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18206" y="3430270"/>
            <a:ext cx="4416545" cy="295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Box 5"/>
          <p:cNvSpPr txBox="1">
            <a:spLocks noChangeArrowheads="1"/>
          </p:cNvSpPr>
          <p:nvPr/>
        </p:nvSpPr>
        <p:spPr bwMode="auto">
          <a:xfrm>
            <a:off x="810684" y="540504"/>
            <a:ext cx="10553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endParaRPr kumimoji="0" lang="zh-CN" altLang="en-US">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001184" y="1129057"/>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1" name="矩形 10"/>
          <p:cNvSpPr/>
          <p:nvPr/>
        </p:nvSpPr>
        <p:spPr>
          <a:xfrm>
            <a:off x="795867" y="574360"/>
            <a:ext cx="3064933"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defRPr/>
            </a:pPr>
            <a:r>
              <a:rPr kumimoji="1" lang="zh-CN" altLang="en-US" sz="3200" b="1" dirty="0">
                <a:solidFill>
                  <a:schemeClr val="tx1"/>
                </a:solidFill>
                <a:latin typeface="Calibri" panose="020F0502020204030204" charset="0"/>
                <a:ea typeface="宋体" panose="02010600030101010101" pitchFamily="2" charset="-122"/>
              </a:rPr>
              <a:t>数据不完整</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22535" name="TextBox 5"/>
          <p:cNvSpPr txBox="1">
            <a:spLocks noChangeArrowheads="1"/>
          </p:cNvSpPr>
          <p:nvPr/>
        </p:nvSpPr>
        <p:spPr bwMode="auto">
          <a:xfrm>
            <a:off x="810684" y="574361"/>
            <a:ext cx="3695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933207" y="1445776"/>
            <a:ext cx="10698869" cy="3523615"/>
          </a:xfrm>
          <a:prstGeom prst="rect">
            <a:avLst/>
          </a:prstGeom>
          <a:noFill/>
        </p:spPr>
        <p:txBody>
          <a:bodyPr wrap="square" lIns="0" tIns="0" rIns="0" bIns="0" rtlCol="0">
            <a:spAutoFit/>
          </a:bodyPr>
          <a:lstStyle/>
          <a:p>
            <a:pPr marL="457200" indent="0" fontAlgn="auto">
              <a:spcBef>
                <a:spcPts val="600"/>
              </a:spcBef>
              <a:buFont typeface="Wingdings" panose="05000000000000000000" pitchFamily="2" charset="2"/>
              <a:buChar char="Ø"/>
            </a:pPr>
            <a:r>
              <a:rPr lang="zh-CN" altLang="en-US" sz="2400" dirty="0">
                <a:latin typeface="楷体" panose="02010609060101010101" charset="-122"/>
                <a:ea typeface="楷体" panose="02010609060101010101" charset="-122"/>
              </a:rPr>
              <a:t>数据的种类要多，种类多少直接影响数据挖掘方法的选择，可以通过编写程序抓取外部数据作为</a:t>
            </a:r>
            <a:r>
              <a:rPr lang="zh-CN" altLang="en-US" sz="2400" dirty="0" smtClean="0">
                <a:latin typeface="楷体" panose="02010609060101010101" charset="-122"/>
                <a:ea typeface="楷体" panose="02010609060101010101" charset="-122"/>
              </a:rPr>
              <a:t>补充。</a:t>
            </a:r>
            <a:endParaRPr lang="en-US" altLang="zh-CN" sz="2400" dirty="0">
              <a:latin typeface="楷体" panose="02010609060101010101" charset="-122"/>
              <a:ea typeface="楷体" panose="02010609060101010101" charset="-122"/>
            </a:endParaRPr>
          </a:p>
          <a:p>
            <a:pPr marL="457200" indent="0" fontAlgn="auto">
              <a:spcBef>
                <a:spcPts val="600"/>
              </a:spcBef>
              <a:buFont typeface="Wingdings" panose="05000000000000000000" pitchFamily="2" charset="2"/>
              <a:buChar char="Ø"/>
            </a:pPr>
            <a:r>
              <a:rPr lang="zh-CN" altLang="en-US" sz="2400" dirty="0">
                <a:latin typeface="楷体" panose="02010609060101010101" charset="-122"/>
                <a:ea typeface="楷体" panose="02010609060101010101" charset="-122"/>
              </a:rPr>
              <a:t>数据缺失也是数据不完整的一种表现，包括了空白值、空值、无效值</a:t>
            </a:r>
            <a:r>
              <a:rPr lang="zh-CN" altLang="en-US" sz="2400" dirty="0" smtClean="0">
                <a:latin typeface="楷体" panose="02010609060101010101" charset="-122"/>
                <a:ea typeface="楷体" panose="02010609060101010101" charset="-122"/>
              </a:rPr>
              <a:t>等。</a:t>
            </a:r>
            <a:endParaRPr lang="en-US" altLang="zh-CN" sz="2400" dirty="0">
              <a:latin typeface="楷体" panose="02010609060101010101" charset="-122"/>
              <a:ea typeface="楷体" panose="02010609060101010101" charset="-122"/>
            </a:endParaRPr>
          </a:p>
          <a:p>
            <a:pPr marL="457200" indent="0" fontAlgn="auto">
              <a:spcBef>
                <a:spcPts val="600"/>
              </a:spcBef>
              <a:buFont typeface="Wingdings" panose="05000000000000000000" pitchFamily="2" charset="2"/>
              <a:buChar char="Ø"/>
            </a:pPr>
            <a:r>
              <a:rPr lang="zh-CN" altLang="en-US" sz="2400" dirty="0">
                <a:latin typeface="楷体" panose="02010609060101010101" charset="-122"/>
                <a:ea typeface="楷体" panose="02010609060101010101" charset="-122"/>
              </a:rPr>
              <a:t>需要针对不同原因对缺失值进行数据预处理，有多种方法可以操作：</a:t>
            </a:r>
            <a:endParaRPr lang="en-US" altLang="zh-CN" sz="2400" dirty="0">
              <a:latin typeface="楷体" panose="02010609060101010101" charset="-122"/>
              <a:ea typeface="楷体" panose="02010609060101010101" charset="-122"/>
            </a:endParaRPr>
          </a:p>
          <a:p>
            <a:pPr lvl="1" indent="0" fontAlgn="auto">
              <a:spcBef>
                <a:spcPts val="600"/>
              </a:spcBef>
            </a:pPr>
            <a:r>
              <a:rPr lang="zh-CN" altLang="en-US" sz="2400" dirty="0">
                <a:latin typeface="楷体" panose="02010609060101010101" charset="-122"/>
                <a:ea typeface="楷体" panose="02010609060101010101" charset="-122"/>
              </a:rPr>
              <a:t>采用众数、中位数、均值、最短距离等方法进行人为补充；</a:t>
            </a:r>
            <a:endParaRPr lang="en-US" altLang="zh-CN" sz="2400" dirty="0">
              <a:latin typeface="楷体" panose="02010609060101010101" charset="-122"/>
              <a:ea typeface="楷体" panose="02010609060101010101" charset="-122"/>
            </a:endParaRPr>
          </a:p>
          <a:p>
            <a:pPr lvl="1" indent="0" fontAlgn="auto">
              <a:spcBef>
                <a:spcPts val="600"/>
              </a:spcBef>
            </a:pPr>
            <a:r>
              <a:rPr lang="zh-CN" altLang="en-US" sz="2400" dirty="0">
                <a:latin typeface="楷体" panose="02010609060101010101" charset="-122"/>
                <a:ea typeface="楷体" panose="02010609060101010101" charset="-122"/>
              </a:rPr>
              <a:t>通过回归或贝叶斯定理等预测缺失值；</a:t>
            </a:r>
            <a:endParaRPr lang="en-US" altLang="zh-CN" sz="2400" dirty="0">
              <a:latin typeface="楷体" panose="02010609060101010101" charset="-122"/>
              <a:ea typeface="楷体" panose="02010609060101010101" charset="-122"/>
            </a:endParaRPr>
          </a:p>
          <a:p>
            <a:pPr lvl="1" indent="0" fontAlgn="auto">
              <a:spcBef>
                <a:spcPts val="600"/>
              </a:spcBef>
            </a:pPr>
            <a:r>
              <a:rPr lang="zh-CN" altLang="en-US" sz="2400" dirty="0">
                <a:latin typeface="楷体" panose="02010609060101010101" charset="-122"/>
                <a:ea typeface="楷体" panose="02010609060101010101" charset="-122"/>
              </a:rPr>
              <a:t>删除含有缺失值的数据。</a:t>
            </a:r>
            <a:endParaRPr lang="zh-CN" altLang="en-US" sz="2400" dirty="0">
              <a:latin typeface="楷体" panose="02010609060101010101" charset="-122"/>
              <a:ea typeface="楷体" panose="02010609060101010101" charset="-122"/>
            </a:endParaRPr>
          </a:p>
          <a:p>
            <a:pPr fontAlgn="base">
              <a:spcBef>
                <a:spcPct val="50000"/>
              </a:spcBef>
              <a:spcAft>
                <a:spcPct val="0"/>
              </a:spcAft>
              <a:buClr>
                <a:srgbClr val="F0AB00"/>
              </a:buClr>
              <a:buSzPct val="80000"/>
            </a:pPr>
            <a:endParaRPr lang="zh-CN" altLang="en-US" sz="2400" kern="0" dirty="0" err="1" smtClean="0">
              <a:latin typeface="楷体" panose="02010609060101010101" charset="-122"/>
              <a:ea typeface="楷体" panose="02010609060101010101" charset="-122"/>
              <a:cs typeface="Arial Unicode MS" panose="020B0604020202020204" pitchFamily="34" charset="-128"/>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Box 5"/>
          <p:cNvSpPr txBox="1">
            <a:spLocks noChangeArrowheads="1"/>
          </p:cNvSpPr>
          <p:nvPr/>
        </p:nvSpPr>
        <p:spPr bwMode="auto">
          <a:xfrm>
            <a:off x="810684" y="540504"/>
            <a:ext cx="10553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endParaRPr kumimoji="0" lang="zh-CN" altLang="en-US">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001184" y="1128784"/>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11" name="矩形 10"/>
          <p:cNvSpPr/>
          <p:nvPr/>
        </p:nvSpPr>
        <p:spPr>
          <a:xfrm>
            <a:off x="795867" y="574360"/>
            <a:ext cx="3064933"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defRPr/>
            </a:pPr>
            <a:r>
              <a:rPr kumimoji="1" lang="zh-CN" altLang="en-US" sz="3200" b="1" dirty="0">
                <a:solidFill>
                  <a:schemeClr val="tx1"/>
                </a:solidFill>
                <a:latin typeface="Calibri" panose="020F0502020204030204" charset="0"/>
                <a:ea typeface="宋体" panose="02010600030101010101" pitchFamily="2" charset="-122"/>
              </a:rPr>
              <a:t>异常数据</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23559" name="TextBox 5"/>
          <p:cNvSpPr txBox="1">
            <a:spLocks noChangeArrowheads="1"/>
          </p:cNvSpPr>
          <p:nvPr/>
        </p:nvSpPr>
        <p:spPr bwMode="auto">
          <a:xfrm>
            <a:off x="810684" y="574361"/>
            <a:ext cx="3695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pitchFamily="34" charset="-122"/>
              <a:ea typeface="微软雅黑" panose="020B0503020204020204" pitchFamily="34" charset="-122"/>
            </a:endParaRPr>
          </a:p>
        </p:txBody>
      </p:sp>
      <p:pic>
        <p:nvPicPr>
          <p:cNvPr id="10" name="Picture 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15779" y="3034716"/>
            <a:ext cx="4328555" cy="306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810684" y="1431175"/>
            <a:ext cx="10712200" cy="1815465"/>
          </a:xfrm>
          <a:prstGeom prst="rect">
            <a:avLst/>
          </a:prstGeom>
          <a:noFill/>
        </p:spPr>
        <p:txBody>
          <a:bodyPr wrap="square" lIns="0" tIns="0" rIns="0" bIns="0" rtlCol="0">
            <a:spAutoFit/>
          </a:bodyPr>
          <a:lstStyle/>
          <a:p>
            <a:pPr marL="457200" indent="-457200" fontAlgn="auto">
              <a:spcBef>
                <a:spcPts val="600"/>
              </a:spcBef>
              <a:buFont typeface="Wingdings" panose="05000000000000000000" pitchFamily="2" charset="2"/>
              <a:buChar char="Ø"/>
            </a:pPr>
            <a:r>
              <a:rPr lang="zh-CN" altLang="en-US" sz="2400" dirty="0">
                <a:latin typeface="楷体" panose="02010609060101010101" charset="-122"/>
                <a:ea typeface="楷体" panose="02010609060101010101" charset="-122"/>
              </a:rPr>
              <a:t>异常数据分为错误的数据和小概率事件（又称稀有事件）两类；</a:t>
            </a:r>
            <a:endParaRPr lang="en-US" altLang="zh-CN" sz="2400" dirty="0">
              <a:latin typeface="楷体" panose="02010609060101010101" charset="-122"/>
              <a:ea typeface="楷体" panose="02010609060101010101" charset="-122"/>
            </a:endParaRPr>
          </a:p>
          <a:p>
            <a:pPr marL="457200" indent="-457200" fontAlgn="auto">
              <a:spcBef>
                <a:spcPts val="600"/>
              </a:spcBef>
              <a:buFont typeface="Wingdings" panose="05000000000000000000" pitchFamily="2" charset="2"/>
              <a:buChar char="Ø"/>
            </a:pPr>
            <a:r>
              <a:rPr lang="zh-CN" altLang="en-US" sz="2400" dirty="0">
                <a:latin typeface="楷体" panose="02010609060101010101" charset="-122"/>
                <a:ea typeface="楷体" panose="02010609060101010101" charset="-122"/>
              </a:rPr>
              <a:t>对错误数据，需要将其剔除或修正；</a:t>
            </a:r>
            <a:endParaRPr lang="en-US" altLang="zh-CN" sz="2400" dirty="0">
              <a:latin typeface="楷体" panose="02010609060101010101" charset="-122"/>
              <a:ea typeface="楷体" panose="02010609060101010101" charset="-122"/>
            </a:endParaRPr>
          </a:p>
          <a:p>
            <a:pPr marL="457200" indent="-457200" fontAlgn="auto">
              <a:spcBef>
                <a:spcPts val="600"/>
              </a:spcBef>
              <a:buFont typeface="Wingdings" panose="05000000000000000000" pitchFamily="2" charset="2"/>
              <a:buChar char="Ø"/>
            </a:pPr>
            <a:r>
              <a:rPr lang="zh-CN" altLang="en-US" sz="2400" dirty="0">
                <a:latin typeface="楷体" panose="02010609060101010101" charset="-122"/>
                <a:ea typeface="楷体" panose="02010609060101010101" charset="-122"/>
              </a:rPr>
              <a:t>对稀有事件，如信用卡欺诈行为、垃圾邮件，需要重点分析其特征。</a:t>
            </a:r>
            <a:endParaRPr lang="en-US" altLang="zh-CN" sz="2400" dirty="0">
              <a:latin typeface="楷体" panose="02010609060101010101" charset="-122"/>
              <a:ea typeface="楷体" panose="02010609060101010101" charset="-122"/>
            </a:endParaRPr>
          </a:p>
          <a:p>
            <a:pPr fontAlgn="base">
              <a:spcBef>
                <a:spcPct val="50000"/>
              </a:spcBef>
              <a:spcAft>
                <a:spcPct val="0"/>
              </a:spcAft>
              <a:buClr>
                <a:srgbClr val="F0AB00"/>
              </a:buClr>
              <a:buSzPct val="80000"/>
            </a:pPr>
            <a:endParaRPr lang="zh-CN" altLang="en-US" sz="2400" kern="0" dirty="0" err="1" smtClean="0">
              <a:latin typeface="楷体" panose="02010609060101010101" charset="-122"/>
              <a:ea typeface="楷体" panose="02010609060101010101" charset="-122"/>
              <a:cs typeface="Arial Unicode MS" panose="020B0604020202020204" pitchFamily="34" charset="-128"/>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5868" y="574360"/>
            <a:ext cx="1877484"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38915" name="TextBox 5"/>
          <p:cNvSpPr txBox="1">
            <a:spLocks noChangeArrowheads="1"/>
          </p:cNvSpPr>
          <p:nvPr/>
        </p:nvSpPr>
        <p:spPr bwMode="auto">
          <a:xfrm>
            <a:off x="810685" y="574361"/>
            <a:ext cx="4600564" cy="6127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0"/>
              </a:spcBef>
              <a:buFontTx/>
              <a:buNone/>
              <a:defRPr/>
            </a:pPr>
            <a:r>
              <a:rPr lang="zh-CN" altLang="en-US" b="1" dirty="0"/>
              <a:t>数据分析常见</a:t>
            </a:r>
            <a:r>
              <a:rPr lang="zh-CN" altLang="en-US" b="1" dirty="0" smtClean="0"/>
              <a:t>陷阱（</a:t>
            </a:r>
            <a:r>
              <a:rPr lang="en-US" altLang="zh-CN" b="1" dirty="0" smtClean="0"/>
              <a:t>1</a:t>
            </a:r>
            <a:r>
              <a:rPr lang="zh-CN" altLang="en-US" b="1" dirty="0" smtClean="0"/>
              <a:t>）</a:t>
            </a:r>
            <a:endParaRPr lang="zh-CN" altLang="en-US" b="1" dirty="0"/>
          </a:p>
        </p:txBody>
      </p:sp>
      <p:cxnSp>
        <p:nvCxnSpPr>
          <p:cNvPr id="13" name="直接连接符 13"/>
          <p:cNvCxnSpPr/>
          <p:nvPr/>
        </p:nvCxnSpPr>
        <p:spPr>
          <a:xfrm>
            <a:off x="1849967" y="1188034"/>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38918" name="矩形 3"/>
          <p:cNvSpPr>
            <a:spLocks noChangeArrowheads="1"/>
          </p:cNvSpPr>
          <p:nvPr/>
        </p:nvSpPr>
        <p:spPr bwMode="auto">
          <a:xfrm>
            <a:off x="795867" y="1307595"/>
            <a:ext cx="10727266" cy="479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indent="0" fontAlgn="auto">
              <a:spcBef>
                <a:spcPts val="0"/>
              </a:spcBef>
              <a:spcAft>
                <a:spcPts val="600"/>
              </a:spcAft>
            </a:pPr>
            <a:r>
              <a:rPr lang="zh-CN" altLang="en-US" sz="2400" dirty="0">
                <a:solidFill>
                  <a:srgbClr val="0070C0"/>
                </a:solidFill>
                <a:latin typeface="楷体" panose="02010609060101010101" charset="-122"/>
                <a:ea typeface="楷体" panose="02010609060101010101" charset="-122"/>
              </a:rPr>
              <a:t>错误理解相关关系</a:t>
            </a:r>
            <a:endParaRPr lang="en-US" altLang="zh-CN" sz="2400" dirty="0">
              <a:solidFill>
                <a:srgbClr val="0070C0"/>
              </a:solidFill>
              <a:latin typeface="楷体" panose="02010609060101010101" charset="-122"/>
              <a:ea typeface="楷体" panose="02010609060101010101" charset="-122"/>
            </a:endParaRPr>
          </a:p>
          <a:p>
            <a:pPr lvl="1" indent="0" fontAlgn="auto">
              <a:spcBef>
                <a:spcPts val="0"/>
              </a:spcBef>
              <a:spcAft>
                <a:spcPts val="600"/>
              </a:spcAft>
            </a:pPr>
            <a:r>
              <a:rPr lang="zh-CN" altLang="en-US" sz="2400" dirty="0">
                <a:solidFill>
                  <a:srgbClr val="000000"/>
                </a:solidFill>
                <a:latin typeface="楷体" panose="02010609060101010101" charset="-122"/>
                <a:ea typeface="楷体" panose="02010609060101010101" charset="-122"/>
              </a:rPr>
              <a:t>事物间的相关性并不意味着存在因果关系，或者有可能其因果关系颠倒了</a:t>
            </a:r>
            <a:endParaRPr lang="en-US" altLang="zh-CN" sz="2400" dirty="0">
              <a:solidFill>
                <a:srgbClr val="000000"/>
              </a:solidFill>
              <a:latin typeface="楷体" panose="02010609060101010101" charset="-122"/>
              <a:ea typeface="楷体" panose="02010609060101010101" charset="-122"/>
            </a:endParaRPr>
          </a:p>
          <a:p>
            <a:pPr lvl="1" indent="0" fontAlgn="auto">
              <a:spcBef>
                <a:spcPts val="0"/>
              </a:spcBef>
              <a:spcAft>
                <a:spcPts val="600"/>
              </a:spcAft>
            </a:pPr>
            <a:r>
              <a:rPr lang="zh-CN" altLang="en-US" sz="2400" dirty="0">
                <a:solidFill>
                  <a:srgbClr val="000000"/>
                </a:solidFill>
                <a:latin typeface="楷体" panose="02010609060101010101" charset="-122"/>
                <a:ea typeface="楷体" panose="02010609060101010101" charset="-122"/>
              </a:rPr>
              <a:t>需要深入理解业务，规避大部分错误</a:t>
            </a:r>
            <a:endParaRPr lang="en-US" altLang="zh-CN" sz="2400" dirty="0">
              <a:solidFill>
                <a:srgbClr val="000000"/>
              </a:solidFill>
              <a:latin typeface="楷体" panose="02010609060101010101" charset="-122"/>
              <a:ea typeface="楷体" panose="02010609060101010101" charset="-122"/>
            </a:endParaRPr>
          </a:p>
          <a:p>
            <a:pPr lvl="1" indent="0" fontAlgn="auto">
              <a:spcBef>
                <a:spcPts val="0"/>
              </a:spcBef>
              <a:spcAft>
                <a:spcPts val="600"/>
              </a:spcAft>
            </a:pPr>
            <a:r>
              <a:rPr lang="zh-CN" altLang="en-US" sz="2400" dirty="0">
                <a:solidFill>
                  <a:srgbClr val="000000"/>
                </a:solidFill>
                <a:latin typeface="楷体" panose="02010609060101010101" charset="-122"/>
                <a:ea typeface="楷体" panose="02010609060101010101" charset="-122"/>
              </a:rPr>
              <a:t>需要分析是否由第三方变量同时引起两种变量的变化，找出其原因</a:t>
            </a:r>
            <a:endParaRPr lang="en-US" altLang="zh-CN" sz="2400" dirty="0">
              <a:solidFill>
                <a:srgbClr val="000000"/>
              </a:solidFill>
              <a:latin typeface="楷体" panose="02010609060101010101" charset="-122"/>
              <a:ea typeface="楷体" panose="02010609060101010101" charset="-122"/>
            </a:endParaRPr>
          </a:p>
          <a:p>
            <a:pPr indent="0" fontAlgn="auto">
              <a:spcBef>
                <a:spcPts val="0"/>
              </a:spcBef>
              <a:spcAft>
                <a:spcPts val="600"/>
              </a:spcAft>
            </a:pPr>
            <a:r>
              <a:rPr lang="zh-CN" altLang="en-US" sz="2400" dirty="0">
                <a:solidFill>
                  <a:srgbClr val="0070C0"/>
                </a:solidFill>
                <a:latin typeface="楷体" panose="02010609060101010101" charset="-122"/>
                <a:ea typeface="楷体" panose="02010609060101010101" charset="-122"/>
              </a:rPr>
              <a:t>错误的比较对象</a:t>
            </a:r>
            <a:endParaRPr lang="en-US" altLang="zh-CN" sz="2400" dirty="0">
              <a:solidFill>
                <a:srgbClr val="0070C0"/>
              </a:solidFill>
              <a:latin typeface="楷体" panose="02010609060101010101" charset="-122"/>
              <a:ea typeface="楷体" panose="02010609060101010101" charset="-122"/>
            </a:endParaRPr>
          </a:p>
          <a:p>
            <a:pPr lvl="1" indent="0" fontAlgn="auto">
              <a:spcBef>
                <a:spcPts val="0"/>
              </a:spcBef>
              <a:spcAft>
                <a:spcPts val="600"/>
              </a:spcAft>
            </a:pPr>
            <a:r>
              <a:rPr lang="zh-CN" altLang="en-US" sz="2400" dirty="0">
                <a:solidFill>
                  <a:srgbClr val="000000"/>
                </a:solidFill>
                <a:latin typeface="楷体" panose="02010609060101010101" charset="-122"/>
                <a:ea typeface="楷体" panose="02010609060101010101" charset="-122"/>
              </a:rPr>
              <a:t>机器学习中的结果或效果进行比较时，容易将不同样本集进行结果比较，比较对象不合理，其结果自然无效，结论便不能成立</a:t>
            </a:r>
            <a:endParaRPr lang="en-US" altLang="zh-CN" sz="2400" dirty="0">
              <a:solidFill>
                <a:srgbClr val="000000"/>
              </a:solidFill>
              <a:latin typeface="楷体" panose="02010609060101010101" charset="-122"/>
              <a:ea typeface="楷体" panose="02010609060101010101" charset="-122"/>
            </a:endParaRPr>
          </a:p>
          <a:p>
            <a:pPr indent="0" fontAlgn="auto">
              <a:spcBef>
                <a:spcPts val="0"/>
              </a:spcBef>
              <a:spcAft>
                <a:spcPts val="600"/>
              </a:spcAft>
            </a:pPr>
            <a:r>
              <a:rPr lang="zh-CN" altLang="en-US" sz="2400" dirty="0">
                <a:solidFill>
                  <a:srgbClr val="0070C0"/>
                </a:solidFill>
                <a:latin typeface="楷体" panose="02010609060101010101" charset="-122"/>
                <a:ea typeface="楷体" panose="02010609060101010101" charset="-122"/>
              </a:rPr>
              <a:t>数据抽样</a:t>
            </a:r>
            <a:endParaRPr lang="en-US" altLang="zh-CN" sz="2400" dirty="0">
              <a:solidFill>
                <a:srgbClr val="0070C0"/>
              </a:solidFill>
              <a:latin typeface="楷体" panose="02010609060101010101" charset="-122"/>
              <a:ea typeface="楷体" panose="02010609060101010101" charset="-122"/>
            </a:endParaRPr>
          </a:p>
          <a:p>
            <a:pPr lvl="1" indent="0" fontAlgn="auto">
              <a:spcBef>
                <a:spcPts val="0"/>
              </a:spcBef>
              <a:spcAft>
                <a:spcPts val="600"/>
              </a:spcAft>
            </a:pPr>
            <a:r>
              <a:rPr lang="zh-CN" altLang="en-US" sz="2400" dirty="0">
                <a:solidFill>
                  <a:srgbClr val="000000"/>
                </a:solidFill>
                <a:latin typeface="楷体" panose="02010609060101010101" charset="-122"/>
                <a:ea typeface="楷体" panose="02010609060101010101" charset="-122"/>
              </a:rPr>
              <a:t>数据抽样时如果出现偏差可能会影响分析结果</a:t>
            </a:r>
            <a:endParaRPr lang="en-US" altLang="zh-CN" sz="2400" dirty="0">
              <a:solidFill>
                <a:srgbClr val="000000"/>
              </a:solidFill>
              <a:latin typeface="楷体" panose="02010609060101010101" charset="-122"/>
              <a:ea typeface="楷体" panose="02010609060101010101" charset="-122"/>
            </a:endParaRPr>
          </a:p>
          <a:p>
            <a:pPr lvl="1" indent="0" fontAlgn="auto">
              <a:spcBef>
                <a:spcPts val="0"/>
              </a:spcBef>
              <a:spcAft>
                <a:spcPts val="600"/>
              </a:spcAft>
            </a:pPr>
            <a:r>
              <a:rPr lang="zh-CN" altLang="en-US" sz="2400" dirty="0">
                <a:solidFill>
                  <a:srgbClr val="000000"/>
                </a:solidFill>
                <a:latin typeface="楷体" panose="02010609060101010101" charset="-122"/>
                <a:ea typeface="楷体" panose="02010609060101010101" charset="-122"/>
              </a:rPr>
              <a:t>需要考虑采样标准</a:t>
            </a:r>
            <a:endParaRPr lang="en-US" altLang="zh-CN" sz="2400" dirty="0">
              <a:solidFill>
                <a:srgbClr val="000000"/>
              </a:solidFill>
              <a:latin typeface="楷体" panose="02010609060101010101" charset="-122"/>
              <a:ea typeface="楷体" panose="02010609060101010101" charset="-122"/>
            </a:endParaRPr>
          </a:p>
        </p:txBody>
      </p:sp>
    </p:spTree>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5868" y="574360"/>
            <a:ext cx="1877484"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40963" name="TextBox 5"/>
          <p:cNvSpPr txBox="1">
            <a:spLocks noChangeArrowheads="1"/>
          </p:cNvSpPr>
          <p:nvPr/>
        </p:nvSpPr>
        <p:spPr bwMode="auto">
          <a:xfrm>
            <a:off x="810685" y="574361"/>
            <a:ext cx="4364651" cy="6127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0"/>
              </a:spcBef>
              <a:buFontTx/>
              <a:buNone/>
              <a:defRPr/>
            </a:pPr>
            <a:r>
              <a:rPr lang="zh-CN" altLang="en-US" b="1" dirty="0"/>
              <a:t>数据分析常见</a:t>
            </a:r>
            <a:r>
              <a:rPr lang="zh-CN" altLang="en-US" b="1" dirty="0" smtClean="0"/>
              <a:t>陷阱（</a:t>
            </a:r>
            <a:r>
              <a:rPr lang="en-US" altLang="zh-CN" b="1" dirty="0" smtClean="0"/>
              <a:t>2</a:t>
            </a:r>
            <a:r>
              <a:rPr lang="zh-CN" altLang="en-US" b="1" dirty="0" smtClean="0"/>
              <a:t>）</a:t>
            </a:r>
            <a:endParaRPr lang="zh-CN" altLang="en-US" b="1" dirty="0"/>
          </a:p>
        </p:txBody>
      </p:sp>
      <p:cxnSp>
        <p:nvCxnSpPr>
          <p:cNvPr id="13" name="直接连接符 13"/>
          <p:cNvCxnSpPr/>
          <p:nvPr/>
        </p:nvCxnSpPr>
        <p:spPr>
          <a:xfrm>
            <a:off x="1849967" y="1175406"/>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40966" name="矩形 3"/>
          <p:cNvSpPr>
            <a:spLocks noChangeArrowheads="1"/>
          </p:cNvSpPr>
          <p:nvPr/>
        </p:nvSpPr>
        <p:spPr bwMode="auto">
          <a:xfrm>
            <a:off x="907814" y="1452125"/>
            <a:ext cx="9839303" cy="49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3" tIns="60952" rIns="121903" bIns="60952">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a:solidFill>
                  <a:srgbClr val="0070C0"/>
                </a:solidFill>
                <a:latin typeface="楷体" panose="02010609060101010101" charset="-122"/>
                <a:ea typeface="楷体" panose="02010609060101010101" charset="-122"/>
              </a:rPr>
              <a:t>忽略或关注极值</a:t>
            </a:r>
            <a:endParaRPr lang="en-US" altLang="zh-CN" sz="2400" dirty="0">
              <a:solidFill>
                <a:srgbClr val="0070C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忽视极值可能失去某类样本或丢失某项重要特征</a:t>
            </a:r>
            <a:endParaRPr lang="en-US" altLang="zh-CN" sz="2400" dirty="0">
              <a:solidFill>
                <a:srgbClr val="00000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过于关注极值可能会对结果造成偏差，影响结论</a:t>
            </a:r>
            <a:endParaRPr lang="en-US" altLang="zh-CN" sz="2400" dirty="0">
              <a:solidFill>
                <a:srgbClr val="000000"/>
              </a:solidFill>
              <a:latin typeface="楷体" panose="02010609060101010101" charset="-122"/>
              <a:ea typeface="楷体" panose="02010609060101010101" charset="-122"/>
            </a:endParaRPr>
          </a:p>
          <a:p>
            <a:r>
              <a:rPr lang="zh-CN" altLang="en-US" sz="2400" dirty="0">
                <a:solidFill>
                  <a:srgbClr val="0070C0"/>
                </a:solidFill>
                <a:latin typeface="楷体" panose="02010609060101010101" charset="-122"/>
                <a:ea typeface="楷体" panose="02010609060101010101" charset="-122"/>
              </a:rPr>
              <a:t>相信巧合数据</a:t>
            </a:r>
            <a:endParaRPr lang="en-US" altLang="zh-CN" sz="2400" dirty="0">
              <a:solidFill>
                <a:srgbClr val="0070C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实验中多次重复实验可避免巧合数据的出现</a:t>
            </a:r>
            <a:endParaRPr lang="en-US" altLang="zh-CN" sz="2400" dirty="0">
              <a:solidFill>
                <a:srgbClr val="000000"/>
              </a:solidFill>
              <a:latin typeface="楷体" panose="02010609060101010101" charset="-122"/>
              <a:ea typeface="楷体" panose="02010609060101010101" charset="-122"/>
            </a:endParaRPr>
          </a:p>
          <a:p>
            <a:r>
              <a:rPr lang="zh-CN" altLang="en-US" sz="2400" dirty="0">
                <a:solidFill>
                  <a:srgbClr val="0070C0"/>
                </a:solidFill>
                <a:latin typeface="楷体" panose="02010609060101010101" charset="-122"/>
                <a:ea typeface="楷体" panose="02010609060101010101" charset="-122"/>
              </a:rPr>
              <a:t>数据未做归一化</a:t>
            </a:r>
            <a:endParaRPr lang="en-US" altLang="zh-CN" sz="2400" dirty="0">
              <a:solidFill>
                <a:srgbClr val="0070C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两个数据进行比较时，容易进行总数比较，而忽视比例的比较</a:t>
            </a:r>
            <a:endParaRPr lang="en-US" altLang="zh-CN" sz="2400" dirty="0">
              <a:solidFill>
                <a:srgbClr val="000000"/>
              </a:solidFill>
              <a:latin typeface="楷体" panose="02010609060101010101" charset="-122"/>
              <a:ea typeface="楷体" panose="02010609060101010101" charset="-122"/>
            </a:endParaRPr>
          </a:p>
          <a:p>
            <a:r>
              <a:rPr lang="zh-CN" altLang="en-US" sz="2400" dirty="0">
                <a:solidFill>
                  <a:srgbClr val="0070C0"/>
                </a:solidFill>
                <a:latin typeface="楷体" panose="02010609060101010101" charset="-122"/>
                <a:ea typeface="楷体" panose="02010609060101010101" charset="-122"/>
              </a:rPr>
              <a:t>忽视第三方数据</a:t>
            </a:r>
            <a:endParaRPr lang="en-US" altLang="zh-CN" sz="2400" dirty="0">
              <a:solidFill>
                <a:srgbClr val="0070C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搜集或使用爬虫获得更多数据使数据源更丰富</a:t>
            </a:r>
            <a:endParaRPr lang="en-US" altLang="zh-CN" sz="2400" dirty="0">
              <a:solidFill>
                <a:srgbClr val="000000"/>
              </a:solidFill>
              <a:latin typeface="楷体" panose="02010609060101010101" charset="-122"/>
              <a:ea typeface="楷体" panose="02010609060101010101" charset="-122"/>
            </a:endParaRPr>
          </a:p>
          <a:p>
            <a:r>
              <a:rPr lang="zh-CN" altLang="en-US" sz="2400" dirty="0">
                <a:solidFill>
                  <a:srgbClr val="0070C0"/>
                </a:solidFill>
                <a:latin typeface="楷体" panose="02010609060101010101" charset="-122"/>
                <a:ea typeface="楷体" panose="02010609060101010101" charset="-122"/>
              </a:rPr>
              <a:t>过度关心统计指标</a:t>
            </a:r>
            <a:endParaRPr lang="en-US" altLang="zh-CN" sz="2400" dirty="0">
              <a:solidFill>
                <a:srgbClr val="0070C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可能会忽视某些方法或结论成立的前提条件</a:t>
            </a:r>
            <a:endParaRPr lang="en-US" altLang="zh-CN" sz="2400" dirty="0">
              <a:solidFill>
                <a:srgbClr val="000000"/>
              </a:solidFill>
              <a:latin typeface="楷体" panose="02010609060101010101" charset="-122"/>
              <a:ea typeface="楷体" panose="02010609060101010101" charset="-122"/>
            </a:endParaRPr>
          </a:p>
        </p:txBody>
      </p:sp>
    </p:spTree>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5868" y="574360"/>
            <a:ext cx="1877484"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43011" name="TextBox 5"/>
          <p:cNvSpPr txBox="1">
            <a:spLocks noChangeArrowheads="1"/>
          </p:cNvSpPr>
          <p:nvPr/>
        </p:nvSpPr>
        <p:spPr bwMode="auto">
          <a:xfrm>
            <a:off x="810685" y="574361"/>
            <a:ext cx="3947583" cy="6127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0"/>
              </a:spcBef>
              <a:buFontTx/>
              <a:buNone/>
              <a:defRPr/>
            </a:pPr>
            <a:r>
              <a:rPr lang="zh-CN" altLang="en-US" b="1" dirty="0"/>
              <a:t>机器学习方法的选择</a:t>
            </a:r>
            <a:endParaRPr lang="zh-CN" altLang="en-US" b="1" dirty="0"/>
          </a:p>
        </p:txBody>
      </p:sp>
      <p:cxnSp>
        <p:nvCxnSpPr>
          <p:cNvPr id="13" name="直接连接符 13"/>
          <p:cNvCxnSpPr/>
          <p:nvPr/>
        </p:nvCxnSpPr>
        <p:spPr>
          <a:xfrm>
            <a:off x="1849967" y="1169810"/>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43014" name="矩形 3"/>
          <p:cNvSpPr>
            <a:spLocks noChangeArrowheads="1"/>
          </p:cNvSpPr>
          <p:nvPr/>
        </p:nvSpPr>
        <p:spPr bwMode="auto">
          <a:xfrm>
            <a:off x="449463" y="1678761"/>
            <a:ext cx="11140079" cy="344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3" tIns="60952" rIns="121903" bIns="60952">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buFont typeface="Wingdings" panose="05000000000000000000" pitchFamily="2" charset="2"/>
              <a:buChar char="Ø"/>
            </a:pPr>
            <a:r>
              <a:rPr lang="zh-CN" altLang="en-US" sz="2400" dirty="0">
                <a:solidFill>
                  <a:srgbClr val="0070C0"/>
                </a:solidFill>
                <a:latin typeface="楷体" panose="02010609060101010101" charset="-122"/>
                <a:ea typeface="楷体" panose="02010609060101010101" charset="-122"/>
              </a:rPr>
              <a:t>理解目标要</a:t>
            </a:r>
            <a:r>
              <a:rPr lang="zh-CN" altLang="en-US" sz="2400" dirty="0" smtClean="0">
                <a:solidFill>
                  <a:srgbClr val="0070C0"/>
                </a:solidFill>
                <a:latin typeface="楷体" panose="02010609060101010101" charset="-122"/>
                <a:ea typeface="楷体" panose="02010609060101010101" charset="-122"/>
              </a:rPr>
              <a:t>求是机器学习方法</a:t>
            </a:r>
            <a:r>
              <a:rPr lang="zh-CN" altLang="en-US" sz="2400" dirty="0">
                <a:solidFill>
                  <a:srgbClr val="0070C0"/>
                </a:solidFill>
                <a:latin typeface="楷体" panose="02010609060101010101" charset="-122"/>
                <a:ea typeface="楷体" panose="02010609060101010101" charset="-122"/>
              </a:rPr>
              <a:t>选择的关键</a:t>
            </a:r>
            <a:r>
              <a:rPr lang="zh-CN" altLang="en-US" sz="2400" dirty="0">
                <a:solidFill>
                  <a:srgbClr val="000000"/>
                </a:solidFill>
                <a:latin typeface="楷体" panose="02010609060101010101" charset="-122"/>
                <a:ea typeface="楷体" panose="02010609060101010101" charset="-122"/>
              </a:rPr>
              <a:t>，首先要对问题进行分类，如果数据集中有标签则可进行监督式学习，反之可应用无监督学习</a:t>
            </a:r>
            <a:endParaRPr lang="en-US" altLang="zh-CN" sz="2400" dirty="0">
              <a:solidFill>
                <a:srgbClr val="000000"/>
              </a:solidFill>
              <a:latin typeface="楷体" panose="02010609060101010101" charset="-122"/>
              <a:ea typeface="楷体" panose="02010609060101010101" charset="-122"/>
            </a:endParaRPr>
          </a:p>
          <a:p>
            <a:pPr>
              <a:buFont typeface="Wingdings" panose="05000000000000000000" pitchFamily="2" charset="2"/>
              <a:buChar char="Ø"/>
            </a:pPr>
            <a:r>
              <a:rPr lang="zh-CN" altLang="en-US" sz="2400" dirty="0">
                <a:solidFill>
                  <a:srgbClr val="0070C0"/>
                </a:solidFill>
                <a:latin typeface="楷体" panose="02010609060101010101" charset="-122"/>
                <a:ea typeface="楷体" panose="02010609060101010101" charset="-122"/>
              </a:rPr>
              <a:t>熟悉各</a:t>
            </a:r>
            <a:r>
              <a:rPr lang="zh-CN" altLang="en-US" sz="2400" dirty="0" smtClean="0">
                <a:solidFill>
                  <a:srgbClr val="0070C0"/>
                </a:solidFill>
                <a:latin typeface="楷体" panose="02010609060101010101" charset="-122"/>
                <a:ea typeface="楷体" panose="02010609060101010101" charset="-122"/>
              </a:rPr>
              <a:t>类</a:t>
            </a:r>
            <a:r>
              <a:rPr lang="zh-CN" altLang="en-US" sz="2400" dirty="0">
                <a:solidFill>
                  <a:srgbClr val="0070C0"/>
                </a:solidFill>
                <a:latin typeface="楷体" panose="02010609060101010101" charset="-122"/>
                <a:ea typeface="楷体" panose="02010609060101010101" charset="-122"/>
              </a:rPr>
              <a:t>机器学习</a:t>
            </a:r>
            <a:r>
              <a:rPr lang="zh-CN" altLang="en-US" sz="2400" dirty="0" smtClean="0">
                <a:solidFill>
                  <a:srgbClr val="0070C0"/>
                </a:solidFill>
                <a:latin typeface="楷体" panose="02010609060101010101" charset="-122"/>
                <a:ea typeface="楷体" panose="02010609060101010101" charset="-122"/>
              </a:rPr>
              <a:t>方法的</a:t>
            </a:r>
            <a:r>
              <a:rPr lang="zh-CN" altLang="en-US" sz="2400" dirty="0">
                <a:solidFill>
                  <a:srgbClr val="0070C0"/>
                </a:solidFill>
                <a:latin typeface="楷体" panose="02010609060101010101" charset="-122"/>
                <a:ea typeface="楷体" panose="02010609060101010101" charset="-122"/>
              </a:rPr>
              <a:t>特性是分析方法选择的基础</a:t>
            </a:r>
            <a:r>
              <a:rPr lang="zh-CN" altLang="en-US" sz="2400" dirty="0">
                <a:solidFill>
                  <a:srgbClr val="000000"/>
                </a:solidFill>
                <a:latin typeface="楷体" panose="02010609060101010101" charset="-122"/>
                <a:ea typeface="楷体" panose="02010609060101010101" charset="-122"/>
              </a:rPr>
              <a:t>，不仅需要了解如何使用各类分析算法，还要了解其实现的原理</a:t>
            </a:r>
            <a:endParaRPr lang="en-US" altLang="zh-CN" sz="2400" dirty="0">
              <a:solidFill>
                <a:srgbClr val="000000"/>
              </a:solidFill>
              <a:latin typeface="楷体" panose="02010609060101010101" charset="-122"/>
              <a:ea typeface="楷体" panose="02010609060101010101" charset="-122"/>
            </a:endParaRPr>
          </a:p>
          <a:p>
            <a:pPr>
              <a:buFont typeface="Wingdings" panose="05000000000000000000" pitchFamily="2" charset="2"/>
              <a:buChar char="Ø"/>
            </a:pPr>
            <a:r>
              <a:rPr lang="zh-CN" altLang="en-US" sz="2400" dirty="0">
                <a:solidFill>
                  <a:srgbClr val="0070C0"/>
                </a:solidFill>
                <a:latin typeface="楷体" panose="02010609060101010101" charset="-122"/>
                <a:ea typeface="楷体" panose="02010609060101010101" charset="-122"/>
              </a:rPr>
              <a:t>在选择模型前</a:t>
            </a:r>
            <a:r>
              <a:rPr lang="zh-CN" altLang="en-US" sz="2400" dirty="0" smtClean="0">
                <a:solidFill>
                  <a:srgbClr val="0070C0"/>
                </a:solidFill>
                <a:latin typeface="楷体" panose="02010609060101010101" charset="-122"/>
                <a:ea typeface="楷体" panose="02010609060101010101" charset="-122"/>
              </a:rPr>
              <a:t>，要</a:t>
            </a:r>
            <a:r>
              <a:rPr lang="zh-CN" altLang="en-US" sz="2400" dirty="0">
                <a:solidFill>
                  <a:srgbClr val="0070C0"/>
                </a:solidFill>
                <a:latin typeface="楷体" panose="02010609060101010101" charset="-122"/>
                <a:ea typeface="楷体" panose="02010609060101010101" charset="-122"/>
              </a:rPr>
              <a:t>对数据进行探索性分析</a:t>
            </a:r>
            <a:endParaRPr lang="en-US" altLang="zh-CN" sz="2400" dirty="0">
              <a:solidFill>
                <a:srgbClr val="000000"/>
              </a:solidFill>
              <a:latin typeface="楷体" panose="02010609060101010101" charset="-122"/>
              <a:ea typeface="楷体" panose="02010609060101010101" charset="-122"/>
            </a:endParaRPr>
          </a:p>
          <a:p>
            <a:pPr>
              <a:buFont typeface="Wingdings" panose="05000000000000000000" pitchFamily="2" charset="2"/>
              <a:buChar char="Ø"/>
            </a:pPr>
            <a:r>
              <a:rPr lang="zh-CN" altLang="en-US" sz="2400" dirty="0">
                <a:solidFill>
                  <a:srgbClr val="0070C0"/>
                </a:solidFill>
                <a:latin typeface="楷体" panose="02010609060101010101" charset="-122"/>
                <a:ea typeface="楷体" panose="02010609060101010101" charset="-122"/>
              </a:rPr>
              <a:t>机器学习方法</a:t>
            </a:r>
            <a:r>
              <a:rPr lang="zh-CN" altLang="en-US" sz="2400" dirty="0" smtClean="0">
                <a:solidFill>
                  <a:srgbClr val="0070C0"/>
                </a:solidFill>
                <a:latin typeface="楷体" panose="02010609060101010101" charset="-122"/>
                <a:ea typeface="楷体" panose="02010609060101010101" charset="-122"/>
              </a:rPr>
              <a:t>选择</a:t>
            </a:r>
            <a:r>
              <a:rPr lang="zh-CN" altLang="en-US" sz="2400" dirty="0">
                <a:solidFill>
                  <a:srgbClr val="0070C0"/>
                </a:solidFill>
                <a:latin typeface="楷体" panose="02010609060101010101" charset="-122"/>
                <a:ea typeface="楷体" panose="02010609060101010101" charset="-122"/>
              </a:rPr>
              <a:t>过程中可在几个可能模型中分析选出较优的模型</a:t>
            </a:r>
            <a:endParaRPr lang="en-US" altLang="zh-CN" sz="2400" dirty="0">
              <a:solidFill>
                <a:srgbClr val="000000"/>
              </a:solidFill>
              <a:latin typeface="楷体" panose="02010609060101010101" charset="-122"/>
              <a:ea typeface="楷体" panose="02010609060101010101" charset="-122"/>
            </a:endParaRPr>
          </a:p>
          <a:p>
            <a:pPr>
              <a:buFont typeface="Wingdings" panose="05000000000000000000" pitchFamily="2" charset="2"/>
              <a:buChar char="Ø"/>
            </a:pPr>
            <a:r>
              <a:rPr lang="zh-CN" altLang="en-US" sz="2400" dirty="0">
                <a:solidFill>
                  <a:srgbClr val="0070C0"/>
                </a:solidFill>
                <a:latin typeface="楷体" panose="02010609060101010101" charset="-122"/>
                <a:ea typeface="楷体" panose="02010609060101010101" charset="-122"/>
              </a:rPr>
              <a:t>选择模型后，比较不同模型的拟合程度</a:t>
            </a:r>
            <a:r>
              <a:rPr lang="zh-CN" altLang="en-US" sz="2400" dirty="0">
                <a:solidFill>
                  <a:srgbClr val="000000"/>
                </a:solidFill>
                <a:latin typeface="楷体" panose="02010609060101010101" charset="-122"/>
                <a:ea typeface="楷体" panose="02010609060101010101" charset="-122"/>
              </a:rPr>
              <a:t>，反复调整参数使模型结果趋于稳定</a:t>
            </a:r>
            <a:endParaRPr lang="en-US" altLang="zh-CN" sz="2400" dirty="0">
              <a:solidFill>
                <a:srgbClr val="000000"/>
              </a:solidFill>
              <a:latin typeface="楷体" panose="02010609060101010101" charset="-122"/>
              <a:ea typeface="楷体" panose="02010609060101010101" charset="-122"/>
            </a:endParaRPr>
          </a:p>
          <a:p>
            <a:endParaRPr lang="en-US" altLang="zh-CN" sz="2400" dirty="0">
              <a:solidFill>
                <a:srgbClr val="000000"/>
              </a:solidFill>
              <a:latin typeface="楷体" panose="02010609060101010101" charset="-122"/>
              <a:ea typeface="楷体" panose="02010609060101010101" charset="-122"/>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59064" y="4694860"/>
            <a:ext cx="2795177" cy="1677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415101" y="1698412"/>
          <a:ext cx="10108031" cy="3934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5" name="直接连接符 4"/>
          <p:cNvCxnSpPr/>
          <p:nvPr/>
        </p:nvCxnSpPr>
        <p:spPr>
          <a:xfrm>
            <a:off x="9439275" y="4302125"/>
            <a:ext cx="1682750" cy="10795"/>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5868" y="574360"/>
            <a:ext cx="1877484"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75779" name="TextBox 5"/>
          <p:cNvSpPr txBox="1">
            <a:spLocks noChangeArrowheads="1"/>
          </p:cNvSpPr>
          <p:nvPr/>
        </p:nvSpPr>
        <p:spPr bwMode="auto">
          <a:xfrm>
            <a:off x="810685" y="574361"/>
            <a:ext cx="7291916" cy="6127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0"/>
              </a:spcBef>
              <a:buFontTx/>
              <a:buNone/>
              <a:defRPr/>
            </a:pPr>
            <a:r>
              <a:rPr lang="zh-CN" altLang="en-US" b="1" dirty="0" smtClean="0"/>
              <a:t>机器学习项目团队</a:t>
            </a:r>
            <a:r>
              <a:rPr lang="zh-CN" altLang="en-US" b="1" dirty="0"/>
              <a:t>的组建</a:t>
            </a:r>
            <a:endParaRPr lang="zh-CN" altLang="en-US" b="1" dirty="0"/>
          </a:p>
        </p:txBody>
      </p:sp>
      <p:cxnSp>
        <p:nvCxnSpPr>
          <p:cNvPr id="13" name="直接连接符 13"/>
          <p:cNvCxnSpPr/>
          <p:nvPr/>
        </p:nvCxnSpPr>
        <p:spPr>
          <a:xfrm>
            <a:off x="1864783" y="1188034"/>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75782" name="矩形 3"/>
          <p:cNvSpPr>
            <a:spLocks noChangeArrowheads="1"/>
          </p:cNvSpPr>
          <p:nvPr/>
        </p:nvSpPr>
        <p:spPr bwMode="auto">
          <a:xfrm>
            <a:off x="810684" y="1475511"/>
            <a:ext cx="10727266" cy="359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smtClean="0">
                <a:solidFill>
                  <a:srgbClr val="000000"/>
                </a:solidFill>
                <a:latin typeface="楷体" panose="02010609060101010101" charset="-122"/>
                <a:ea typeface="楷体" panose="02010609060101010101" charset="-122"/>
              </a:rPr>
              <a:t>职能</a:t>
            </a:r>
            <a:r>
              <a:rPr lang="zh-CN" altLang="en-US" sz="2400" dirty="0">
                <a:solidFill>
                  <a:srgbClr val="000000"/>
                </a:solidFill>
                <a:latin typeface="楷体" panose="02010609060101010101" charset="-122"/>
                <a:ea typeface="楷体" panose="02010609060101010101" charset="-122"/>
              </a:rPr>
              <a:t>岗位</a:t>
            </a:r>
            <a:endParaRPr lang="en-US" altLang="zh-CN" sz="2400" dirty="0">
              <a:solidFill>
                <a:srgbClr val="00000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项目经理</a:t>
            </a:r>
            <a:endParaRPr lang="en-US" altLang="zh-CN" sz="2400" dirty="0">
              <a:solidFill>
                <a:srgbClr val="00000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业务专家</a:t>
            </a:r>
            <a:endParaRPr lang="en-US" altLang="zh-CN" sz="2400" dirty="0">
              <a:solidFill>
                <a:srgbClr val="000000"/>
              </a:solidFill>
              <a:latin typeface="楷体" panose="02010609060101010101" charset="-122"/>
              <a:ea typeface="楷体" panose="02010609060101010101" charset="-122"/>
            </a:endParaRPr>
          </a:p>
          <a:p>
            <a:pPr lvl="1"/>
            <a:r>
              <a:rPr lang="zh-CN" altLang="en-US" sz="2400" dirty="0" smtClean="0">
                <a:solidFill>
                  <a:srgbClr val="000000"/>
                </a:solidFill>
                <a:latin typeface="楷体" panose="02010609060101010101" charset="-122"/>
                <a:ea typeface="楷体" panose="02010609060101010101" charset="-122"/>
              </a:rPr>
              <a:t>机器学习工程师</a:t>
            </a:r>
            <a:endParaRPr lang="en-US" altLang="zh-CN" sz="2400" dirty="0">
              <a:solidFill>
                <a:srgbClr val="00000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数据建模人员</a:t>
            </a:r>
            <a:endParaRPr lang="en-US" altLang="zh-CN" sz="2400" dirty="0">
              <a:solidFill>
                <a:srgbClr val="00000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可视化人员</a:t>
            </a:r>
            <a:endParaRPr lang="en-US" altLang="zh-CN" sz="2400" dirty="0">
              <a:solidFill>
                <a:srgbClr val="00000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评估</a:t>
            </a:r>
            <a:r>
              <a:rPr lang="zh-CN" altLang="en-US" sz="2400" dirty="0" smtClean="0">
                <a:solidFill>
                  <a:srgbClr val="000000"/>
                </a:solidFill>
                <a:latin typeface="楷体" panose="02010609060101010101" charset="-122"/>
                <a:ea typeface="楷体" panose="02010609060101010101" charset="-122"/>
              </a:rPr>
              <a:t>人员</a:t>
            </a:r>
            <a:endParaRPr lang="en-US" altLang="zh-CN" sz="2400" dirty="0" smtClean="0">
              <a:solidFill>
                <a:srgbClr val="000000"/>
              </a:solidFill>
              <a:latin typeface="楷体" panose="02010609060101010101" charset="-122"/>
              <a:ea typeface="楷体" panose="02010609060101010101" charset="-122"/>
            </a:endParaRPr>
          </a:p>
          <a:p>
            <a:pPr lvl="1"/>
            <a:r>
              <a:rPr lang="zh-CN" altLang="en-US" sz="2400" dirty="0">
                <a:solidFill>
                  <a:srgbClr val="000000"/>
                </a:solidFill>
                <a:latin typeface="楷体" panose="02010609060101010101" charset="-122"/>
                <a:ea typeface="楷体" panose="02010609060101010101" charset="-122"/>
              </a:rPr>
              <a:t>其他</a:t>
            </a:r>
            <a:endParaRPr lang="en-US" altLang="zh-CN" sz="2400" dirty="0">
              <a:solidFill>
                <a:srgbClr val="000000"/>
              </a:solidFill>
              <a:latin typeface="楷体" panose="02010609060101010101" charset="-122"/>
              <a:ea typeface="楷体" panose="02010609060101010101" charset="-122"/>
            </a:endParaRPr>
          </a:p>
        </p:txBody>
      </p:sp>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277" y="2011998"/>
            <a:ext cx="4761260" cy="297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5868" y="574360"/>
            <a:ext cx="1877484"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75779" name="TextBox 5"/>
          <p:cNvSpPr txBox="1">
            <a:spLocks noChangeArrowheads="1"/>
          </p:cNvSpPr>
          <p:nvPr/>
        </p:nvSpPr>
        <p:spPr bwMode="auto">
          <a:xfrm>
            <a:off x="810685" y="574361"/>
            <a:ext cx="7291916" cy="6127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0"/>
              </a:spcBef>
              <a:buFontTx/>
              <a:buNone/>
              <a:defRPr/>
            </a:pPr>
            <a:r>
              <a:rPr lang="zh-CN" altLang="en-US" b="1" dirty="0" smtClean="0"/>
              <a:t>机器学习人才</a:t>
            </a:r>
            <a:r>
              <a:rPr lang="zh-CN" altLang="en-US" b="1" dirty="0"/>
              <a:t>培养的难题</a:t>
            </a:r>
            <a:endParaRPr lang="zh-CN" altLang="en-US" b="1" dirty="0"/>
          </a:p>
        </p:txBody>
      </p:sp>
      <p:cxnSp>
        <p:nvCxnSpPr>
          <p:cNvPr id="13" name="直接连接符 13"/>
          <p:cNvCxnSpPr/>
          <p:nvPr/>
        </p:nvCxnSpPr>
        <p:spPr>
          <a:xfrm>
            <a:off x="1864783" y="1197456"/>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75782" name="矩形 3"/>
          <p:cNvSpPr>
            <a:spLocks noChangeArrowheads="1"/>
          </p:cNvSpPr>
          <p:nvPr/>
        </p:nvSpPr>
        <p:spPr bwMode="auto">
          <a:xfrm>
            <a:off x="810684" y="1475511"/>
            <a:ext cx="10727266"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a:solidFill>
                  <a:srgbClr val="000000"/>
                </a:solidFill>
              </a:rPr>
              <a:t>数理要求</a:t>
            </a:r>
            <a:r>
              <a:rPr lang="zh-CN" altLang="en-US" sz="2400" dirty="0" smtClean="0">
                <a:solidFill>
                  <a:srgbClr val="000000"/>
                </a:solidFill>
              </a:rPr>
              <a:t>高</a:t>
            </a:r>
            <a:endParaRPr lang="en-US" altLang="zh-CN" sz="2400" dirty="0" smtClean="0">
              <a:solidFill>
                <a:srgbClr val="000000"/>
              </a:solidFill>
            </a:endParaRPr>
          </a:p>
          <a:p>
            <a:r>
              <a:rPr lang="zh-CN" altLang="en-US" sz="2400" dirty="0" smtClean="0">
                <a:solidFill>
                  <a:srgbClr val="000000"/>
                </a:solidFill>
              </a:rPr>
              <a:t>学习成本高</a:t>
            </a:r>
            <a:endParaRPr lang="en-US" altLang="zh-CN" sz="2400" dirty="0">
              <a:solidFill>
                <a:srgbClr val="000000"/>
              </a:solidFill>
            </a:endParaRPr>
          </a:p>
          <a:p>
            <a:r>
              <a:rPr lang="zh-CN" altLang="en-US" sz="2400" dirty="0">
                <a:solidFill>
                  <a:srgbClr val="000000"/>
                </a:solidFill>
              </a:rPr>
              <a:t>跨学科综合能力</a:t>
            </a:r>
            <a:endParaRPr lang="en-US" altLang="zh-CN" sz="2400" dirty="0">
              <a:solidFill>
                <a:srgbClr val="000000"/>
              </a:solidFill>
            </a:endParaRPr>
          </a:p>
          <a:p>
            <a:r>
              <a:rPr lang="zh-CN" altLang="en-US" sz="2400" dirty="0" smtClean="0">
                <a:solidFill>
                  <a:srgbClr val="000000"/>
                </a:solidFill>
              </a:rPr>
              <a:t>实践</a:t>
            </a:r>
            <a:r>
              <a:rPr lang="zh-CN" altLang="en-US" sz="2400" dirty="0">
                <a:solidFill>
                  <a:srgbClr val="000000"/>
                </a:solidFill>
              </a:rPr>
              <a:t>机会少</a:t>
            </a:r>
            <a:endParaRPr lang="en-US" altLang="zh-CN" sz="2400" dirty="0">
              <a:solidFill>
                <a:srgbClr val="000000"/>
              </a:solidFill>
            </a:endParaRPr>
          </a:p>
        </p:txBody>
      </p:sp>
      <p:pic>
        <p:nvPicPr>
          <p:cNvPr id="235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11345" y="2038350"/>
            <a:ext cx="5733415" cy="3480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Box 5"/>
          <p:cNvSpPr txBox="1">
            <a:spLocks noChangeArrowheads="1"/>
          </p:cNvSpPr>
          <p:nvPr/>
        </p:nvSpPr>
        <p:spPr bwMode="auto">
          <a:xfrm>
            <a:off x="1100455" y="337092"/>
            <a:ext cx="350901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defRPr/>
            </a:pPr>
            <a:r>
              <a:rPr lang="zh-CN" altLang="en-US" b="1" dirty="0"/>
              <a:t>机器学习技能要求</a:t>
            </a:r>
            <a:endParaRPr lang="zh-CN" altLang="en-US" b="1" dirty="0"/>
          </a:p>
        </p:txBody>
      </p:sp>
      <p:sp>
        <p:nvSpPr>
          <p:cNvPr id="6" name="矩形 5"/>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cxnSp>
        <p:nvCxnSpPr>
          <p:cNvPr id="8" name="直接连接符 13"/>
          <p:cNvCxnSpPr/>
          <p:nvPr/>
        </p:nvCxnSpPr>
        <p:spPr>
          <a:xfrm>
            <a:off x="1849967" y="1128784"/>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2775" name="AutoShape 4" descr="data:image/jpeg;base64,/9j/4AAQSkZJRgABAQAAAQABAAD/2wBDAAgGBgcGBQgHBwcJCQgKDBQNDAsLDBkSEw8UHRofHh0aHBwgJC4nICIsIxwcKDcpLDAxNDQ0Hyc5PTgyPC4zNDL/2wBDAQkJCQwLDBgNDRgyIRwhMjIyMjIyMjIyMjIyMjIyMjIyMjIyMjIyMjIyMjIyMjIyMjIyMjIyMjIyMjIyMjIyMjL/wAARCAEsAZIDASIAAhEBAxEB/8QAHAABAAIDAQEBAAAAAAAAAAAAAAUGAQMEBwII/8QAThAAAQMDAgMEBgYGBwYDCQAAAQIDBAAFEQYhEjFBE1FhcQcUIjKBkRUjQlJioRZDcoKSsRckM1Njc8EIJSY0ssJEotE1NlRWZHSDk7P/xAAYAQEBAQEBAAAAAAAAAAAAAAAAAgEDBP/EAB8RAQEBAQACAwEBAQAAAAAAAAABEQISIQMTMVFBIv/aAAwDAQACEQMRAD8A99pSlcGlKUoFKUoFKUoFKUoFKUoFKUoFKUoFKUoFKUoFKUoFKUoFKUoFKUoFKUoFKUoFKUoFKUoFKUoFKUoFKUoFKUoFKUoFKUoFKUoFKUoFKUoFKUoFKUoFKUoFKUoFKUoFKUoFKUoFKUoFK1uvNsNF11xDbadypagAPiar0v0haPguFuRqS1pWOYEhKsfw5rcostKp49KeiP8A5iiAdFELCfnjFSEDXOlrmsIh6htjqzsEiSkE/AkUyiwUrAUFAEEEHkQdjWawKUpQKUpQKUJriuN2t9nimTcp0aGwP1j7oQPz50HbSqWr0l2qRtZ7debxnkuFBV2Z8QtfCkjxBNfH6Y6mcP1WhJYT3vXKO3+WSarxou9KpH6YaoR/aaEkEdSzc46/yJBr6HpJhRtrzZb7ace85IglxsePG2VDHicU8aLrSo603+036P29puMWa2OZYdCuHzA3HxqRqQpSlApSlApSlApSlApSlApSlApSlApSlApSlApSlApSlApSlApSlApSlApSlApStUiQ1FjOyH3EtstIK3FqOAlIGST8BQc13vFvsVucuFzlNxorfvLWevQAcyT0A3NVBV41Vqbe3M/o9a1bplS2w5MdHelo+y3n8WT4Vz2SO7qyc1qy8Nnssk2iE57sdro6of3qxvn7IwBVtOdtjv8AnXScs1V0aDsjrgfuwk3uSP110fU9g/hRshPwFTkS2wICAiHBixkDklllKB+QrrIOcYOe6sb8sHNXGxg1wTrJabkjhnWuFJH+NHSo/MjNd9YqsVIq40RDgLLunbhPsLuc8MJ7iZJ8WV5Sfhit7err1pwhGq4aJFvG30xb0nhQO95ndSPFScjyqwVg4IIO4O1PCVXjqZjSWZcZuRHeQ8y6kLbcbUFJWk8iCOYrbXnEX/gO/MFglOmrm+GnGPswJCz7K0dzazsRyBIPWvRxXDrnKizClKpmuZcibIt2lYLy2XbqVrlvNnCmoiMdpg9CokIB8TWSaxpm6oul/mvW/SfZNxWVluTen0cbaFDmhlH6xQ6k+yPGsQdF2mNJE6chd2uZ3VNuRDzn7oPsoHgkCpyJEjwIbMSIyhmMygIbbQMBKRyAraa6yYn9Dyx07qxUTedTWawKaTdJyGFuglCAhbilAczwoBOOmcYrfCvNuuT3ZQ5jb6iwiQODJCm1EhKgeRGQRtyI3xVKjurAJHI48qjZOobREuKbfIntNSlOoZCFAjK1gqQnOMZIB2z/ADFb5FzhRrjEt70lCJksLLDJzxLCBlRHgB31sXEXc9H2a5yPXBGMK4p3RPgq7B9J7+JPPyOa1M6kvOknENalcTcLOohKbw03wLYJ2HrCBtj8adu8VYzXw42h5tbbqErbWkpUhYyFA8wR1FbeZY3xlTrbiXW0uIUlSFAKSpJyCD1Br7qh6OcXp+/y9IrUpUHsfXbUVKyUNFWHGc9yFEEfhUO6r5Xm6mXHMpSlYFKUoFKUoFKUoFKUoFKUoFKUoFKUoFKUoFKVjNBmlRV51JZdPtBy7XOLDBGUpdcAUryTzPwFV9XpDEof7m0zfriD7rvqojtH950pP5VsloutKpH6U6vcA7PRTTX+fd2v+0Gn6VaubH1miUuY/uLs0f8AqArfCi70qlD0jxouPpqw321Ae869E7VoePG2VbeJFWS032032N6xarjFmtdVMOhXD5gbj41llgkaVjNZrAqn+lFak+jy6NpUUh/so61A8kLcSlX5E1cKidT2RGotM3G0LVwetMKbSv7iuaVfBQB+FbP0aw2hlAabSEtoHAlI5JA2A+VeZSrhNF/v0B71mJYnrwhqbcm3N0BbLYS0nqhKjgKWOXEMYySLnpa9LvNnHraC1c4ivVp7B95t5Ox+CveB6g11/Qtv7O5Nqjhxu5LK5aHCVJcJQEHboOFI2HnXWMkQWoLxa4lmu2n4xealMW17gaTHdCEpDRIw5w8PL8WfjVbu02UdAv6f9ckeuRG3Q88HCHFR2mw4lRVz9oLaSfM+Neh/Rcf6DNmWp9yGWDHIceUpRQRjBUd84OM1yv6btUh2a65HUXJkRMJ9QWQVNJzgDuO/Mb8u6qVIqdz9IEqBfXoceMy5HhLbZdZMaQt58lKSotrQktpwFclHfB5ZFbputrkxqYRo8aLItaJ6ITymmHytsqITxKdwGgcn3RxHbBINWCXpS0zLgZjrcgLXwF1tuU4hp4p90uNpISsjA3PcO6tEjRNklXAzXW5ZX6wJSW0y3A0h7IVxpbB4QokbnG+T31slVJUXF1RfVTYr8qJbRa5N0dtqA2tztyoKWEr39kA8GCOfXwr70rqu5Xe7OwbrHiRH+zU4IvZvNPNFKsFJ7QcLmxzxIOBttvU99AW4sR2exWW2JhnNjtDs6SoknvGVK25b1ptmlrXaJYkxUSStCC2yl6S46hhJ5pbSokIBwOXQAVWVWVq1tHblaGvjTuAkQnVgn7KkjiSfgQD8Kt1lkOS7Fb5Lv9q9GacX5lIJqj6vWu7CPpKErMy7HhfKf1EQEdq4e7I9kd5VXobTaWWkNoTwoQkJSB0A2FcvlqO/191RZmEel0dp+ssWGT5PjjH5pq9VU9bWibIbhXy0NdrdbQ4p1tnOPWGlDDrPmoDI8QK58/qUmawa4rRd4d9tjU+A72jLm2CMKQoc0KHRQOxFdtdZGSKXqO4w7Zqbtl3ten5q4QQ3OfaQ5GkJ4yeAhX20HJxlJIV1xXJHlojWe06sVGajMxHHmZZjMltD0VxZy8lB3AKghzB71c81fVJSoYUkKHcRkUIBGCAR3Gtxcjze5WR2dCsaJQDdwu9wkSnD1bcVGcLQ/cCWx8DX1bp67/qfT1/daU2X5D0ZtChggNxl9pt4uFfwSK9FIBIyBty8KxhO3sjbltyqpFSFKVzzp0W2QXps19DEZlPG44s4CRVLQ0rK/SdpdLe60RZq3MdG8IG/72PlV/qk6Kt8qfcJmrbjHcjvTW0sQYzgwtiKk5HEOilk8RHTYVdq83d2uNu0pSlQwpTNM0ClKUClYyDWaBSlKBSlKBSlKBSlKBSlKD4ddQw0t11aUNoSVKWo4CQNySe6qG5fb1rFShp942qxZI+lFthT8rv7BCtkp/Grn0FbNXKVqLUkPSQUoW9LPr904TjtGwrhbZz3KUCT4JqxJSlCEoQlKUpAASkYAHQAVfMZahbTpSzWd0yGIgenK3cnSj20hZ7y4rf5YFTROTvvQ1DXfU0CzyW4jjc2VMcR2gjQYqpDoRnHGUp5Jztk9a6QiYrFRrV/tj9iXekyQILbaluLUCko4feSpJ3CgQQRzztXTGnMTLczPaUoR3WQ8lSxg8JGckdNqqLjoG3IkVAXPSFouMj11DSoFyTuifAV2D6T4qGyvJQIrbY9TRb/AJMSFdGmi2HUPSoSmW3EnkUKOys5zt03qZrc1Umq/E1NdNMSG4mq3USrc4oNs3ptvg4FE4CZCBsjPILHs9+KvgIO43B61XpEdmXGdjyWkOsupKHG1jKVJPMEd1RWhZL1tm3HSUl5botoQ9BccOVLiLzwpJ6lBBTnuxXL5OM9xPXOLvSlK5JVPUelZD9w+ntPyG4d7SgIcDoPYzEDkh0Du6LG48RUbB1jGM1FsvcZ2yXZWwjzDhDp/wAJ33Vj458Kv1clxtkG7Q1RLjDYlxlc2n2wtJ+Bq51gj+gPQ8vGsVCq9HLEJRVp693aypP6hp4PsfBt0KA+GK1qsWu43ssX+yzUjkqVb1tK+JQsj8q6TuKlTprFQPqHpDPs50qkffBkk/Kvoab1rLGJWp7dCT/9BbuJX8TiiB8qrz5VOomlrS22pxakpQncqUcAeZqsr1U9eXlQdIw/pR8K4FzlZTCjnvU59sj7qM576pfpNt8PR8/TUy7Tp98Q9NJlt3BwLbUykDIDSQEj3s8uYr3OG3GREZTEQ0mMEAtJaACAk7jAG2Knr5PXpl7QumNLNWBD8l+SuddphCpk5wYU4RySkfZQOiRVhpSuNuoKxis0rBUbzo576TcvWnJqbbdHd5Da0cUaZ/moHJX407+dRStYLtCux1Xa5FncBx60lJfiL8Q6kez5KANeh1x3S4QrVbJM64PtsQ2EFbq3PdCf9e7HWr56oh4VxhXJlL0CZHlNK91bDqVg/I10EEcwR5149oiNZ/Sf6Qb3c12RiJZ4kcNstR09gta1K2WtbZB4sJV12yB5+kH0aW1H/LXnUUbuDV1c2+ea6ecn6qdJjc8gTWmTKjwmlOy5DMdtIypTywgAeZqN/o1gL/5i+6lkf5t1c/0xXXD9G+kYbgd+hGJLwOe1mKVJVnvy4TT7Y3zQh1pHuCzH01BlX6TnHFGSUR0H8byhwgeWT3VIW7R0y4Tmbnq2UzLeZUFxrdHBEWOroo53cWPvK2HQVcm2m2m0ttoShCRhKUjAA8BX3UdfJam9WsAVmlDXNjBOKrF61zbrXNVbITMi7XgD/kIKeNSPFxXutj9o/CuDUN3n3q9OaYsclcUMoCrpcUe9HSoZS03/AIqhvn7I354qQtFmt9hgJh22MlhkHKsbqWrqpSjupR7zVzn+s1ErGubzvKuUGwMH9VAb9Zfx3Fxfsj4J+NajoWJI3ul5v9yV/j3JaEjyS3wgVaSaxVyEVX+jnSn2rYpavvLlPKV8yrNBoCzM7wpF3gudFxrm8CPgpRH5VaaxVYuRWk2zV1p9q1apM9A/8NemAsH/APK2AoeeD5V1xfSB6g8mLq22rsrqiEol8faw3T4OgeyfBYHnUya1vMtSGVsPNocacSUrQtIUlQPQg8xS8St8dT6FpcQlaSFJUMgg5BHfX1XmrTj3o7lIdaWtzSTrgS8wslRtqlHAWg8+yyd0/ZzkbV6SkhQBBBB3BFceufGpsz9ZpSlSwpSlApSlApSlBQ4n1fpR1KhzZbsOE41nq2AtJx5Kz86sZqG1pbpkWXC1VamFyJduSpqVGR70mKrBWlPepJAUkeBHWu623OFebczPt8hEiK8nKHEHn4HuI6jmK6z3GY6qqMy5taZ1XcplzZl+pXFpjsZTMZbyUKbCkltQQCQd+IbYOTVuoCU7gkHvBq8VIod0c1BfITMyHYY6baO3f9WlySw66cfVuLSEHxUEHfPDk7V32Z19egoVvmRXUTnLSrEeOSpSkhATspSQlKyCPZPInrgmrX1zQknqaqRUijaQUj6XbbtEq9P21EMolpuYcAaeTwhtLYWlIBxx5CPZwB4Vd6yVE8yT5msVsXJhUBBw56XB2fNmxEPEdOJ/KAfko1IXm8wrDbVzpzhS2khKUpGVurPJCBzUonkKzoizzYjEy83dsN3a7OB15oHPq7aRhtnPXhBOfEmo+S5MT3f8WylKV53MpSlApSlApSlB+dv9pKRxXewxQfcjuuEftKA/7TXoHoR1P+kGgGIzznFLth9Vcydygbtn+Hb92pfXmiLLqO2XCfLtyJFzbt7rUZ1alfVkJUU4AOPeNdegoVqZ0hapttgRIplwmXHVMMpQVq4BnJA33J51e/8AIs9KUqApSlBg1+c/T/cdULubECTGMfT4PFGLawoSFgZKl45EZ2B5c+tfoxRwM5qj6bbTqzUVw1VISl23oSu32pCxlKmgfrXcHb21DA/CnxqufXsQP+z/AGcQPR+uepOHLhKW4D+BHsJ/MKPxr1eueFBi26G3EhR248ZsYQ00nhSkZzsOnOuist2hSlKwKUpQK1vvJjx3Hl+42krV5AZrZXw62l1tTaxlCwUqHgaCh+j9onR8W4u7y7qpdwkr6qW4on8k8IHgKs1VbQThjWBVgkHE2yOqgvJPMpBJbX5KQQQfOrTXZOKZrfUMu1vxI1umsR5DTa7g+l1aE9qy3t2Q4jzWSRtv7NSE3ViW5ERi2WqZdVy4frrIjKQkFrIG5WQBsR58q3L0papV2m3K5w4txekFAb9ajIcDDaE4CE8WepJJ2yT4VAJ0ndIV8jMWm7SoMViC8hqSIzbiUJU+FJZKVbHhBPCdiMCqUkHNZNSwhu326e827A9dXJQUI9XbPGMqCzniBQRjB38q1r1omPHCmbVcp8eLGZeny0dn/VwtAX7QyCtQSeJQQNs+NdsPSkaA280xId7Ny2i34WApQAK1FwnqolZJrhkaJdUhxiJfZUSJKYaYnMoYQr1gIQG+JKju2opGDjP5Vq/bNx1bxfSTUeHPTHhONNuXBhbQTxLLakhIVknIWM7bDPXFWxWyiO4mq+9pZlyFdYqZKm27hJaf2QD2XZhsBI33H1Q38asCjlRPec1UXJWmTFYnRXYklAcYfQWnEEZBSoYI+Rrk9Gsx6ToiIzIWXHoLjsFSzzUGnChJPjwhNbbpco1mtcm5S1hEeK2XVk9cdB4k4A8TWfR9a5Fp0ZAamI4Jj/HKkIPNK3VlZSfEcQHwrn8v4jtaKUpXBBSlKBSlKBSlKDBqnXPRciNcXrtpWY1bZrx4pMV1BVElK71pG6F/jT8QauVK2XB52rWRtJDOqrVLszgODI4C/EV4h1I28lAGp6Fc4FzaDsCdGlNnkph5KwfkaspSFJKTuCMEd9Vuf6PtJXJwuyLBCS6dy6wjsV/xIIP510nyNlx1FKhzSoeYrHCo8kqPkKh/6MbGj/l5d6j/AOVdXv8AVRp/RhYF/wDMv3iT39rdH9/koVX2RXk6LhebXaWi7cbjEiIHV55KfyJyahU6qmXvDelLNIuBVynSkqjRE+PGocS/JINWS3aD0ranA7DsMFLw3Dq2g45/ErJ/OrDisvy/xl7rze4ejGbeYZm3DUcn9I2zxw5cfLbENQ+y23nkeqieI/lXlUz0nekvQV3Xar461JW1yEtkKDieikrTgqB781+nsVXdY6LtOtbOqBc2vaTksSEAdoyrvSf5jkaidf1Ksei/0lztfrmIkWVMRERIK5LbxUgqJ2SEkZzgE8+lekivN9P+iWJp6xxW7ddZcG9sgly4xFYDpJzhbaspWkcsEZ8ak/0ovemvY1Zbe1hp2+l7YhS2gO91rdbfmOIVlkv4LrSuWBcYd0homQJTMqM4MpdZWFJPxFdVSFKUoFKZqLu+o7NYW+O63SJDB5B50JUryHM/AUEmoBQIO4Oxqo+jFRRoOHEUcrguvwz4dm6tA/ICtX9I8OZtZbJe7sPsusQy00f33SkVA2FzW9tF0TEsFtjtTbg7NbM64ZLQcxlJS2k53BOc9auc3B6lSqGV+kF/3rlpyKP8KI87/wBShT1XXJ3OqrYnwTZ8/wA3aeFF8pVDLOvEbo1JZ3COjlpUnPydrPr/AKQo+CW9NTUjmEqfYUfmFCnhR2a6nSXY0TTVscLdxvayx2iebEcDLzvwTsPFQqzW+DGtlvjwIbQajRm0tNIH2UpGAK82gXHUNu1Xcb/e9JypLshpEdg26S0+IzCdykAlJJUolROO4dKscX0laZceEebLdtUg7dldI64x+ahw/nS82C30rW0+1IaS6y4hxtQylaFBQPkRWyoClKUClKE4oFR90vdqsrBeudxiw2x9p90Iz5Z51y6j1BabFbybpLU124LbTTOS+6ojGG0p9oq8uVfky5aN1LM1umyqhT3J8o9owmarLvYknhW4ckDA577EEVU539Hsd711aLxrKC/oUSrlqA/UPNtMlMeUwNyHFKxjh5pWBty5GrvZdTQL2tyMjtItyZ2kW+SOB9o+Keo7lDINPR76PbdoS0dk1wv3F8AypZG6z91PckdB15mpq/aVs+pGkJuUQLdb/sZDai28ye9C04UPniqnUlHzWKgV6c1faf8A2Vfo91YHKPeGuFwDweb3P7yfjWr6X1TE2n6Kkufjt01p5J+CigirnUVKsdYqtfpXMBwvR2pkq7hESofMKxX0L/f5AxD0Pdys8jKeYYR8TxE/lV7FSxYq4rpd7fZISplyltRWB9pw4Kj3JHNR8BvUai266uvsvPWmwsHmWOKY/wDAqCUDzwfKpaz6FtVrmi4yVP3S6/8Ax1wX2jifBA91A/ZAqb8khe5/iGttpn6xuMa53eK5CsUZwPQ7e8nDspwe668n7KRzSj4nur0CsAYrNcOura526UpSsClKUClKUClKUClKUClKUClKUClKUClKUDFYI2rNKCpz9CxRMcuWn5bthuazlbsRILLx/wAVk+yvz2PjXMNX3PTxDWsbb2DA2F2gBTsVXitPvtfHI8autfJAIIIyCMEd9bv9GqJMjTorcqJIafjuDKHWlhSVDwI2NQN91rb7RMFtjtv3O7qGU2+EkLcA71n3W0+KiKpKra3dtUSP0GffsttQtbdznw14ZkL5FDLR9krHVwAY8auVmsVtsEMxbbGS0lR4nVk8TjquqlqO6ie81U5ZqJXD1bqH2rtdhZIiv/A2k5dx3LkEc/2APOuu1aQsFmcL0O2M+sn3pL2Xnlea15NTlVjUN41DapbHqNstciJIfajNLfmOIXxr23SEEAZzvk1eCzEk8yT51iqwrWDNquHqWpHbdbHBGbe4xJKkKWta08KSQCRhIOcdalJmo7JAuEe3y7rDYlyQCyyt0BSweWPPpnn0rRJ1io+8PXZiMldoiQpDoJK0y31NAJxzBSlWTnpUFbdYqas0e7anVabRDmNoXFUiWtalkjJBBSMYGOWa1S21g1EztU2C2ttrm3iEwh1tLralujC0KOAoY5jyrqnPTTA7W0NRJL6uEth94obUk9eJIPTcbVsU7K1vstSmSzIaQ80RgocSFJPwNVW26snphuXPULNntdqbccYL6Zq1q7RCyjHCUDIJB658KlpGqrBEt8efIvENuJJSVMPKc9lwDGeHvxnlzrSI9Wh7dEeVJsEmXYZR34re5hpR/EycoI8MCt7ep9SadGNQwE3WCnncbW2Q4gd7jBJPmUE+VTUWXHnxGpUR9D8d5IW262cpUD1BrbS8St8ZUharvb73AbnWyYzLir91xpWRnuPcfA713V59P027HuDl601IRbbuRlwcOY8v8LyB1/GPaHjWyP6RXJbf0fFsE53UqSUv2zHChg7e2t4+yGznZQyT0Ga4dfHYiyxeJEliJHckSXm2WG08S3HFBKUjvJPKqarU931SpTGj46W4WeFV7mtkM+PYt7F0+JwnxNbY+jJN4kNz9ZTEXJ1CuNq3NAphMH9g7un8S/gBVwSkJACQAAMADpWeoxX7Fo+32WUu4OLeuF3dGHbjMVxvKHcnohP4UgCp31Zj1n1nsW+34Oz7XhHFw5zw554zvittKnQpSlApilKBgd1MClKBSlKBSlKBSlKBSlKBSlKBSlKBSq/qLVkKwLZihp6ddJIPq1vijidc8T0SnvUcCq+q36p1CS5e7uq0RFcrfaHMLx/iPkZJ/YAFVObRcbherXaUcdyuUOGnvkPpb/mRVdX6U9FIWUC/sOKH9y245ny4UnNaYOitN25XaM2eKt/mX5CO3dUe8rXkmpxADSeFsBCRsAgYHyFVOIIcelXRo/tLuWf86K8j+aKlrbrPTV3UEwL9bn3D+rTISF/wkg/lX2VqIwVKx51GXCwWa6gifaYMrP8Aex0qPzxmt+uNxbAcjNZrztGkXrQS5pi9z7URuIrjhkxT4FtZJA/ZIrvt+t34U1m26sgotsl5XAxNZWVw5Cu4KO7aj91XzNTeLDF1pWMiuWbc4FtaLs+bHitgZ4n3UoH5moY66Vx2y7W+9QkzbbLalRVKUlLrSuJJIODg9d67KBVL1rOkz5kTSVufUzIuCFOzJDZwqPEScKI7lLJ4B8T0q5mqHp/+u6u1bdV7rE1Fvb/C2y2Nh++tRPwquYyp6FCi22CzChMIYjMICG20DASkVvpSuiYwaib9BkT27cI6UqLFxYkLyoDCEElR8fKpaqs7qWWjWaYQabNmDiYDj3CeITFILiRnlw8OE/tKFaptn2R+VervLDDS0SbMITKlEZK8uEp35D2k78vlVNl6G1CpSmEKlOx50WM3JS1dEsNNqQ0ltQcQW1FwZTkFJ69Kto1a3CeuaZ6H3lNXJUOJHhRlOvOJDSFnCU7nHESTtgVs/Tmzrt0aYwi4SDJW4hmMxDWt9RbOFnsxuAk8yaNiwKQewU2Dk8BSCTz2xVNj2m92WPp+ZEtka4SoVt9RfirlJaKCSlXEhZBSRlOCOoIqVTrK0vOwWoplyXJzXbNdhFUvhQFcClL+4Eq2VnGKr8nX0huJLQw0twsWdm4InLhqQ2tSlYJKckBOOQyd+IZ2rWuSFAu9ivcaHFtVvuMxNnX2rJfDKGu0kLVhBUk5QM8JGxIAxV50/bV2ewW+3OOpcXFYS2paQQCRzx4dB4AVFnWtjQ1KlvImRzGW00vt4S0OFLisNqAI4lIJzgj5V8ta8szjiG1NXNpZeSw8l6A4gxlqICA99ziyMZ51sVERdNL3hyzwTELqZkO4ypIbjTEsLWh1S8FLhSpKVAKB3HLI511ad0zOgS7PJmM5Uy9MkPdtJEhaFuhISeLhSFK2OSkY3PfUxB1VbrjdVwI6JpUla20yFRVhhxaPeShzkSMHbbkazdb/ABbNMeXMkKTGYhGS42iOVEDtAji4gfHHDjxz0rfTZI+tMW+RarC1ElISh1DryglKgQEqdUpPLwI8ql6i7PqCHe1yW47Uxl2MU9o1LjKZXhQJSoBXNJwcHwqUqoqFVzU9vlNKZ1HZ0f74tqSoIG3rbPNbCu8EZKe5QHfVjpnG/dSzW2b6SNouka9WiJc4a+ONKaS62euCM7+I5Gu2qT6Oz6qnUFlTjsrddXUsDlwtuAOgfArVV2ryWZXApSlYFKxms0ClM1Urxrdti4u2ixQHbzdm9nWmVBDMf/NdOyf2RlXhWyaLbXLMucG3NlydNjRWxzU+6lAHxJqkqseoryOLUGpX2W1bmDZx6u2kfdLpy4r8s91bYmhNLQ3A4ixxHHR+tkgvr/iWSaqcM1Lu+kHRzJwrVFnP7ExCv5E1uj620rKUEsals7i1bBImt8R+Gc1oRa7c0MN2+GgfhjoH+laZFis8pBTItNvdSeYXFQc/lVeEbItDbqHUBba0rSeRScivuvPF6AsDa+2trMi0SOaXrZJWwR+6Dwn4itiJWstOkK7VvU0Ee82tKY8xA/CR7DnkQk1l+Otyr/SobT2p7ZqWK47AdWHWVcEiM8gtvMK+6tB3B/I9Kma51hSlKBSlKBUFqy/nTtiXKaY9YmOrTHhx847Z9ZwhPl1PgDU7VI1Vh7X+kWHN2kCZJSOhcS2An4gKUa3mbRs09p8Wdt2VLe9cvMwhc6coe04r7qfuoTySkbbVNGsmsdRtnw766phg4zg4rFef2zT9mu2mW9UXSS6i5rQqQ7du3UlcVSVHKU78KUoxw8OMbHIOaj9Wakb/AElTLjLmumxoadZEeK64284shTwUpKeFP1JA35FXhVKj0/BPIE+Qpg9x+VeX6kYiXTWcuWdKnUkZFpjPICJIbLaSpw5SCRxlQ6DJ2r4e05bZ3orXcJsRh5xuO69AIeW56oytfEhoLzvwg435culauPUSCOYI8655sKLcoT0Oaw2/GeTwuNODIUK57RZLZYYq41qhNRGVr7RSGycFWAM7k9AK76uLjyq4WHWki9r0rB1tLhxxG7a2BzI7ZpJwpCnU+1xoykdcpwe+vOdReiXX8F1T8q3vXNO5L8Z3tyfgfa/Kvd9S/U37SMpGz6buGUnqUONLCx8gD8K9BxXDu+NcupleOei3T2rhoCAImpE2pvjd/qj9pS4pB4znJUoHfny61cvoLXSeWtIKv2rIkfycq5UqPJimG06+Ty1TaF/tWkj+TlRmjUS7feNT2m4vNPTkTkTFuNI4ELS82DxBOTgcSVD4V6NVI1nFes91iaxhsqcTFbMa5tNjKnIpOeMDqW1e15FVbzfbLE/WK1x5DMuM1IjOoeYdQFtuIOUrSdwQe6tlWxgkgZABPQHlVGV6NLc7a3HHilWonCp83MOOYEkq4gsI4sYBwMY5CrzVYv714f1Na7Va7sLah+LIfdc9UQ+VFCkADC+XvGtahr3Fnacki9CS2mY9PdeDnqL0iOhLjLaVJcDftpyW8pIB7jilgs2oF2mDeYsmKzde0llaZ0ZaW3mnneMEoSeJB2SQO44NS0S/z7R9IwrsH7lLhLZDLsCNhyUl0EpygHCVApUDuE4APWuT+kBuauzKtlumOpl3NUGSlTSStkhBUdwvhzuDnJGArqMVrXfZdLv2qeiU7NRIWYTrLyuApK3XHu1UoDkE5JAHPlUWrRNwEERG50TgXZ2rc8VNrzxtr40rSR9k5IIO/KpVjWtve1AzZ1xZ8d2SVCM9IZCEPlIOeEFXHj2TuUgHHlWq+X2ba9W2iM2pv6NeaUZYUj2hlxKEKB6YUoZ6YJrVemL3pSRdb2/PRKabQ4IICFBRI7B8unl3g4HjzrbN02/KF8CZLSfpGbHkoyD7AbDYIPiezOMd4qOuGqJjN6vjfbdhboNvWttxplLjnaoWkLVhRAOCrhCcgbGpB/WkGPdXIKoFzUlmSiK9LRGyw04vh4eJWevEOQOOuK1vpwwtHTIuslXnt7ey12y3FKhtONPSQoH2Hk8XZEbgkhOSUg881IX7Tj93kvutyWmw7BEUBYJwQ8lzO3TCcedaFavZiFuOY9zuUp9+UhpuLESV/UucKk4CgMDOyidwN8Havt7W9vTEiSIsK5zhIjmUURI3GtloEgqcBIxuCMDJ9k4BrfTZiTZtrjWpp91LqS3JjMspbAPEkoKySem/H+VSVc1unNXO2xZ7AUGZLSXkBYweFQyMjv3rprVlOew60qA1PdJLLTNntOFXu5ktRR/dJ+28ruSgb+JwKW4y3EPpHWumbbdNTybjeYsVyXdV9mhxRyW20JbB5dSlVWc+lDRIOP0ih/DiP+lTljssSw2SHaoqB2MVpLaSoDKsc1HxJyT51Idmj7iflXltlriqg9J+i1DI1BGI7wlf/pXyr0oaLG308z8G3D/21beBI+yPlTgT90fKs9DxPXnpvVZLxB/Rl2FcYS2VF9LrSxhfFtg7Hl50tH+0daXuFN3ssqIeq46w6n5HhNXTWnovtWurvCm3OXKbbitFsMx+FPHlWclRB/lXRZ/Rboyx8Ko1hjOOJ/WSgXlf+fI/Kq3nBDv69Y1yliz6OnuoVISVzp3ZKQqGyDghIUP7RRPCk7gbnpVltVpg2O3NwLdHSxHb5JG5UeqlHmpR6k1CaUQh2+asmcCUuG6GKAkY4W2W0pQkdw3UfjVnNVIkrHOlVjXzrjWmAW/XDxTYyFIhOFDy0l0ApQQQckbcxVRUWcg9x+VfPOvOH20R9LageiQtV2t4RAkPXWUtXNYGW/rFYUO/avu/Xq4K0sxCRMdbuMZwic4hWFlLLqWzkjlxlSD4jNVFR6IaxWVe8rzNfNVHSIC/WB2TJbvVmWiLqCKn6l47JfT1ZdH2kHl+E7irNpq/M6ksTFyZbU0peUPML95l1JwtB8QQRWioXR/9W1nq6C2cMKdjTAkckrcbwv5lANc/k59ajuf6vFKUrggpSlAqoa+gSjBg363sqfm2SR60GUbqeZKSl1A8SgkjxSKt9YNbLgr0CfFulvYnQnkvRX0BbTieSkn/AFroqvXDTV007PfumlGm34j6y5Lsy1cCVKPNbCjshZ6pPsnwrZadXWm7yFQw45CuLf8AaQJyOxfR+6feHinIrrMpHxI0Tp6VcFzXrfxLccDzjXbLDLi+fEpoHgUcgHJHMZqWhwY8Bp5qOgpS86t53iUVFa1nKiSeef5bV0nbnsaxVyLkRttsVutC+OCwWlBhEcEuKVhtBUUpGSeRUf5dK+RYbam3TLemOREmOLceaDisErOVcO/sgnfAwOffUmaxVRUhSuK53e3WWKZNzmsxGR9p1YGfIcyfAVCIcv2s/qbaxKstlX/aXGQjgkvp7mWzujP31d+wpepG2yNsH/ifXzLjJ4rZp4r43B7rkxaeHhHfwIJz4qxXoIrhtFog2O1sW63R0sRWE8KEJ/Mk8ySdyTzNd1ebrrbrjbpSlKkKwUhQIIBB5jFZpQeeSrRcNDSXZVmjOztOOqLj9uaGXYRO5WwPtIzuW+nMd1T1susC9W9udbZTcmM57q2zyPcRzB8DvXDN1NOv8560aP7NamlcEu7uJ4o8U9Uo/vXPAbDqelc39GcWC0mTZbtPgXndT1wKu19bUTkl5s+yvc9MEdDXSdZ+sWKoC92W6S71AulpuMSI/FYdYIlRlPJUFlJ2AUnBHDXKu+agsCeHUtjW9HTzuVoSXmsd62vfR44yKl7VqC0X1HFa7lGl45paWONPmk+0D5irlbFen6IkXGA6qXco8m5Pym5D634vFGWEJKUtdkFA8ACiR7WeLc182/REyAhlabnEMhq6i4gtwg21u32amwhJ2GM4PTrmrodqVWKxQ7X6Pn7derfNM+CWoMpcgdnACX5HElSSXXSolSsK6YHPbliwXfT4u0xbynwhKre7DCeDJClqSpK+fQpG1TdK2RsioOaJcXaVQzcQXF2pcFx5TRJW6tztFukZ6qzt4867ZOmlyIVzjiWlJmz25gV2ZPAEls8PPfPZ8/Hwqw0rcVIgLdp1UC8MTjKSsNrmL4Aggnt3UrAzn7OMePhVSm2y5aTYjRra9NU+uE5HcfYtZlNu/WrWkABWW1jtDur2SD4V6XQkJSVE4SBuTsAPE0xuI3T0R636btkOSnhfYiNNuJznCgkAjI8akqrsvWtmYkmHCddus/l6pbGy+vPiR7KfiRWUWfVupCfX3hpu3K2LEVwOzHB3Fz3W/wB3J8ay9SMvUj6u+pRGmfRFoim6XxYymI0cJaH33l8m0+e56Ctfo59SdeuEic86vVisJuTcpvs3GEj3UNoyQGR0IJB5k5q22PT1q05B9UtUNEdtR4lqG63FfeWo7qPia5NR6Uh3/sZIddhXSLvFuEY4dZPd+JJ6pOxrj135enO9Wp8Uqn2vVMy33Bmx6saaiT3DwxZze0ad+yT7jneg/DNXCosxhSlKwKUpQUBP/DvpDnRH/Yh3/hlRF8h6yhIS635lISod+DVmrbqCwQdR2ly3z0K4FELQ42rhcaWN0rQrooHkappvly0koRNWNrdhpPC1fGGiWljp26Ru0rvPunwrrzdYtlR16s7N9tphPvyWE9oh1LsZYQ4hSFBSSCQcbjursjyWJkZEmM82+w4ModaUFJUPAjatlWuRXEaQbMWXFl3y+zmJTXZLRLlpWEjIOU+wMHbnW6TpS2SZN2kLDwcugaEgpXyDZBHDttkgZ76nKxVSKkCckmsUqMvOobXYGkquMpLS3DhphIK3XT3IQPaV8qpf47pMhmJFdkyXUMsNIK3HFnAQkDJJqP8AR9GffjXLUcppbTt7kB9ppYwpEdKQhkEd5SOL96uCLYrprOS1Jv0Vy3WFpYcatbh+ulKByFP491I2Ib+fdXoIAA2rh8ne+o5ddazSlK5JKUpQKUpQKi7zpyz6hYDN3tsaYhPul1AKkfsq5p+BFSlKaKSfR85CSRY9UXq3IHusOOJlNJ8AHATjw4q1qsGvGdmtRWWSByL9sUgnz4F1eqVU7sNUMWb0gOHC7tp1kd7UF5X/AFLrajReoJefpPWkwJPNu2xGow8skKP8qu9K3zrdqtWnQenbPJExqAJE8b+uTVmQ9nv41kkfDFWQCs0qNtYUpSgUpUHqLVEHTqGm3UuSZ8k8MSBHHE9IV+EdAOqjsKQSVxuMO0wHp1wktRorKeJx11WEpFU4Ju2v93BKtGmFckbtyrgnx6tNHu95Q7hXTb9LzbzPZvOr1NPyGlccS1tnijQz0J/vHPxHYdB1q44qvUHPBgRbZCZhQo7UeMynhbaaTwpSPAV00pUhUDedGadv6+0uVojOvjlISns3R5LThX51PUpo8uu+n7jYr9YrVYdT3Zn6TedR2cxSZbbSW2yskBY4jyAxxdalVW30gxM8ErTtxSOrjTsZav4SpI+Vdk3+t+lu1MncQbTIkeSnHEIH5JXVwq/KwUIy9btH6zSMN4d8a7J3/jQmvn6W1aNjoKYf2bnF/wBVVf8AFK37K3aoH0nrBY9jQzyD07W6RwP/ACk1kfp9JAS3Y7JDz9qRcVu4+CED+dX6lPsp5VREab1rN/53U8CAnqm22/iV8FuqOPlW9Hozs8hYcvUu53tec4ny1FsH/LRwo/KrpSpvdptUjRsdmw6n1LpxlpDMdDrc+I2hISAy6nBSAOiVoUPjV3qmaizade6avI9lqWXbTIP7Y7Rr/wA6CP3vGrmKysKUpWDiutpg3u3uwLlFbkxXRhbbgyD4+BHQjcVUBKu+gDw3Bci7aYTsmXgrkwE9zoG7jY++PaHXNXysFIxg8q2UaYkyNOiNS4j7b8d5IW262oKSsHqCOdb6pMzTdx0zLduukEpUw4ouSrGtXCy8eqmT+qc8PdPXFT2ntS2/UkRbsNS23mVdnIivp4Ho6+qVpO4P5HpSz+CYpSlYFfKkhaSlQBSRggjmK+qUFQlejmzGSuXaHJljlrPEpy2PFtKj+Js5Qf4a5FWDXMIj1XUFpuSPuz4CmVfxNq3Pjir1SqnVgofDr9s4VaNPveKLg6j8i2awI3pBe2ETTUXPVch93HwCU5q+0rfsrdqjp0dqOeALtq91to+8zaoiY/w7RRUr5YNTNj0bYtOuqfgQU+tr9+W8ouvr81qJPy2qfpU3q1mlKUrApSlApSlApSlApSlApmq5fta2qxykwPrp11WMot0JHavHuJA2QPFRAqGVJ11eTkuW7Tkc8koHrkn4k4bSfgfjVTm0XzNM+B+VefK0aqWSq6al1DOJ5p9d7BH8DQSK+D6OtNndxie4r7y7nJJ//pVeA9EzTNeeDQluZ3hXO/Qljkpi6u7fBRIrYIWsbZ7dt1M3cUJ/8Pd4yd/JxrBHxBp9dbi/1F6i1BA0xY5N2uTobjsJyQPeWrolI6knYVXY/pBRAeTG1ZbnLG6o4RJUvtYjh8HgPZPgoD415Rq9GrvTJfkt2O3vtaciKKY78jLTTh5F0k+8T0ABwPM1M59+2LJpD0xXjWJes0G2RkX151ao7ji8MMsc+JQzxLUnlwj3ue29ekad0pHsbjs199y43iSP6zcZAHaOfhSOSEDokbedUXQ/oMt2mp0W63K4vzLjHWHGwwS00hQ8vaV8cA91et06v8ClKVIUpSgUpVQ9J90udl9Ht0udokmNNjBtaHAlKsDtEhWygRyJpPY+LMfW/ShqeSrlEiw4aT5hbp/6xVyr84eiTXeqr1rxyCfVHkXB4y7g8tnCkpSgJyCCAOSQBjma/R4quoFKUqQpSlApSlBWfSBbnrjoq4iKP65GQJkYgbh1ohxOPHKcfGpm0XFm72eHcmD9VLYQ8jfooA/61ulyo0OM4/LeaZjoGVuOqCUpHiTtXlGiPSTpyzoY0j64qU8i5uQoKo6eNC2VufVK4+WAF8PX3aqTYPXqUpUhSlKBVb1BpNF0lou1tkqtl9ZTwtTmk540/cdTycR4HcdCKslKS4KEv0js2GDLa1fH+jLpFaLgbQSpqaBsCwo88nHsncZ376sWlNT2/V+n493ty/qnRhbaj7TSxzQrxH5jB61RvS96PNQa3RFctdxj9jFSSmA6ODiWeagvlnG2CBjv3ryTRt91B6IdVBm+W+XGt8khEthxJwodHEHkojwO4yKvJZ6H6vpUTL1NZYNmbu8q5xWre6gLbfUsYcBGRw9VE9w3qvnXky4/+7umLhObPKTMIhMnxBWCo/BNT40XalUMyvSDLyrtdOW4dEBD0lQ8zlI+VDG11736UWri+59EHh+fa5qvCi+UqhiV6QIntdtpy4J6oLb0ZR8jlQ+dbRr2bbT/AMRaXuEJrrKhKE1keJKAFAeaazwou9Kj7RfLZfoQmWqczLYOxU0rPCe5Q5pPgcGpCpClKUClKUClKUClKUCqdqW+T5d2GmLA6GZpbDs6dw8QhNHYYHIuK34QeXM1b1qCUlR5AZNef6ASZOnV3p48Uu8SXZry/AqKUJ8koSkAVXMZUvZLDb9PxFMQGSlTh4nn3FFbr6+qnFndRNQuqdSzrDfrWGmku20sPPz0hOVobQUJ7RP7PHkjqAe6rYai5NqMjUcK6FxHZx4r8dTSk5K+0KDnux7ByOua6QiO/SVUe4XvtW35ceM5GRFagsF1xztGuLbHvZ55JAx1rS1rKDcGYUqKuW2kyXmXoyooLqlNtKcKD7XsnABBBOdhtnaLe9HLghz4rE9hyO7NakR48tta2g02gpDLgSoFSRxezg7cKa67HouVapMZ56ZBUWrkueW4sTsWxxMdmUJSDgAHcd457mqVEvI1XaozLLy3HFNPQ/XUrQ3xfV5SlOw34lKWAAAcmt9pvjF3DyExpsOQzjtY01gsupBzwq4cnY4OCD0NV9Xo/Zes13t0iWlxEtaRFJbyI7SFlxDZGfaAWpWeWQQOldekdJJ00ZbpbtrbsnhSU2+MtpASnPPjUpRJJ78DpVRU1Y3mWpDK2Xm0OtLHCttaQpKh3EHnVWS4/wCjt5EhhbjulFrCZEZRKzbiTs42efZZPtJ+znIq2V8PMNSWHGH2w4y6kocQoZCkkYIPwrbzsVedifQpK0BSVBSSMgg7EV9VT/Rq+8dIiA+4pxdrlP28LVzUlpZSg/w8Pyq4V5bMrkUpWt+QzFYW/IdQ0y2OJbjiglKR3knYVg2UqlO6/NwUpvStmk3oA4MziDEQH/NV72Pwg1oU1rq4YMi/Wy1JP6uBCL6kju43Tg+YSKqc0XvI76rPpEjeuejvULAGSYLqgPEDI/lUP+i1zc3f1vqNR/w3GWx+TdapGj5r8d1j9M9Rlp1BQtDrzTgUkjBG7eeXjVTiit/7PWmfUdOy9Qvow9cF9kxkbhpB3PxVn+EV7RXnFttGrtN29iDZ77bZcOOgNsxp8Ds8JHIcbSvzINd6NfP2shOqrFJtjecGdHV6zF81KT7SB+0n41nXN/TF4pWiJNiz4rcqHIakR3BlDrSwpKh4EbVvqApSlApSsZoOS62yJebVKt05kOxZLZbcQeoPd49R41+RkaelaM9LtttcvJVGujCm3MYDjZcSUrHmPzzX6zu+oLRYWO2utyiwkHl27oSVeQ5n4V5B6RZVm1nMs1009GuU+5W6UhXaxoDvZuMhQUU8ZABIIyPM99Xzo9x60qlnXstRy3ojU5T1KmGUn4DtKD0jRmj/AF3TepoSOq3bcVgf/rUo/lWeNF0pVctWvdL3mQI0O9RTJP6h0lpzPdwrAOasWanBmlKUDFUvWV2TLd/Re326Jc7nIb43US0cceI0du0d7/wpG58qs93uLNos025SP7GIwt9Y7wlJOPyrz+2uvaX0U5f5kVU273FxuVLSlwIU468pKUICjsEpCkpHQAeNVzP9Za6NM+j2y6bbYcLZnTmQQiTIHF2WTkhpByGxknlv41bCSdzknxqBtmoZki6C23ayPWqQ40t5jjlNvodSggL9pHukZBwelSUa7W2cw69EuMOQ0z/aOMyELSjbPtEEgbd9dIOusVyNXa2yIzkli4w3Y7SeJx1uQhSEDfcqBwBsdz3VH3fUIhW+FJtkUXdU2QmPHRGkoSlZIUchZynHsmqVE1TODtkHwqCtV/lSri7brrZnrTLQx6yhLkht5LjWeEkKRsCDzBqQYvFslR1yI9yhPMoUEKcakIUlKjyBIOATnlVRcRd00lDmTTc4DrtpvA92fD9lSvBxPuuDwUPjUhprVEt+4qsGoGW496bR2jbjWexmtjm43nkR9pHMeVaX7/CS1CdiutTWpUxEQOR3krSlSs75GRtjl41w6qhi62JyZbHmzcrW4ZUN5tQVwPN7qQSO8ApUPHes65lheZXoNK4LJc2r1Y4F0ZGGpkdD6R3BSQcfDOK768zmUpSgUpSgUpSgwoBQIPI7GvPtClUG1ytOv+zLs0lyMpP3mioraWPAoUPka9Cqp6o07NdnNagsBbReY7fZLZcPC3NZznslnoQd0q6HwNVzcYkzVI1tfXbXerVGVqNdjiPsPrcfRES+VrSUcKcKSrHM1O2PU0G9qcjp7SLcmNpFvkjgfZPin7Q7lDINab1ZbnNu8G52m7MwJEVl1g9rE7cLSspJ24k490V1jYirPq11GmTOf9YvKfW3WI8mKyhpT7aN+0WFFKW+SgckZxsN6kbRrG23pENxlLzbUpl5xDjnDwgtKAcQSkkEgHiyMgjODUXL0JIltNPu3aO/chNXNddk29Lkda1ISjZniAHCEJwck8+ea4rhpWRGsMLTrbsuVKkXByQJ7EYNIYbWfruMj2U5QtYAGM5GBtVKmpdzXsFLTTqbfcHWjHRJkLbQg+qtr3SVjiycpHFhIUcdK6UavhvX9dqjw5sjs3ENOymUJU22paeJORxceMEe1w4357Gou/ej2Nd7sqawuCyHWUMupk21uSpKUDhSW1KPsHh23BGwOK3TtEGdfY85U5hMdhbS0D1FAkthGMIQ+kghBxuCDsSM4O2+1TVurRMmR7dCfmy3A3Hjtl1xZ6JAya+bhcYVqhuTbhKZixkbqcdUEpHh4nwG9V+JAl6+ksvzIzsTS7Kw62w+kpduKgcpUpJ3S0DuAd1ddqddSRvXWJv0cwpEbSDUmY2WpNxfduDjZ5o7VZWEnxCSmrZWAMCs15rdrkj73eYWn7RIudwd7OOwnJwMqUTsEpHVROAB3mqWzZJuqn27pq1v6nPHFsmcsxx0U6P1jnnsnoK6tQZvPpFtVpdHFDtkVV0cQeS3irs2s/s+2rzqxVfMZXylKUIShCQlKRhKUjAA7gOlKzVcu+q49kvK4swJDPqaX2koyXnnVOFCW0J+0TtgePdVwiw0qmXPV9zsEizC8W+OhuaX3JYYUpaobSODBJ5KKeMcZAxzxyydt91XOtrl1RCgsy3Ia4SWWwo5e7cnIznGdtvPeti4ttYO4IPI7GoSNqJq4TbMIQS5DuMd58OKyFp4OH2cdDlRBB5EVNGri4rEiwSrDJcu2kQiPIUeORbCeGNM79uTbncofEVb9O3+JqSztXGHxpSolDjTgwtlxOykLHRQO351z1X7Yfob0nLYaPDFvsNT62+gkMlIKv3kKGf2a5/Jz61PXP8Aq/UpSuCHFdbtBslteuNyktx4jI4luLOw7gO8nkANzVMVM1Rq722XHNN2ZfuEIBnvp799mQfiryr4ZA1lquRc5P1lns0hUa3sH3HZCdnHyOvCfZT3YJqyuS47cpqK5IaTIeSpTTSlgKWE+8QOZxkZrpzMZqItej7DZ3vWI1ubXLO6pckl55R7yteT8qnCSeprVJksQ4zkiS82yw2niW44rhSkd5PQV95FXIQIHdTOOW3lUSrVOn0XA29V8tyZgc7Ix1SUhfHnHDjPPPSpXrVRccVztFtvLHY3OBGmN9EvtBWPIncfCoNFgu+nT2mlLopLA3NquK1PR1eCFn22j8SPCrRWMgDJIAH5VuS/qs1r03qyPflvQ3o7lvu8YAyYD5HGgdFJI2Wg9FD44qxVQ9R2d25R2bnaXENXuDl2BITuFHq2ojmhY2I8c1Z9OXtnUWnoN2YSUIktBRbVzbVyUk+III+FcO+PFFmObW0F656HvkOOkqfdgupbSPtK4SQPjjFVa6oXqn0cQzbO1UZbcRxJYUErSAtsqIJ5FICvlXoxrzl0f0e3V1qQCNLTny4xIx7NveWcqbX3NKVulXJJJBpxUsXHSKotour0WTcLzc3Yi47BukgP4QTlSEghKd8deZABOKpydPzoxusx62So8N6PFCkXFUZgSlIfClNcLeENhY2AOcnrvivXgQpIUkgpIyCDkEVqkxo8yM5GlMNvsOpKXG3EhSVA8wQeYrrGyPKZFtkXx2/i0WZVsDcuC85BQiOpbiUpXn2Mloq3CggnBwM4zUhB0nOk2piPNizgw9eW5Djaw1GcbaDakqXwxyA3k490knY9a9AgWyBaYvqtuhR4kfJV2bDYQnJ5nA6101sipHnz2lpdmRqCJbLeqcifFCo0iQsvLRg+1HUXFbjmpGdichVQ0bSdxfcuwXZZ6Yk1MJJRMDCS5wPgufVtYSgcOTw77Z33xXrNMVWKnKg3bSkl65T49tjOW+HIuMJ1L0JKGyhKW1pccSOQIyBnHjUxBeVYdBv/AEjDRD+jYzraw2AEOBCThxOOi+e++SaspIAJJAAGST0qqJQfSBdG40YFWl4bwclScezPdQcpaR3tgjKlciQAKy5zNLkWjQkF626DsUSQkpebhNcaTzSopyR8M4+FWKsCs15a5lKUoFKUoFKUoFKUoIS/6Ts2pUINxhhT7X9jKaJbeZPehxPtD+VQC9Paxs5H0Ze4t5jDYMXZvs3QPB5sbn9pNXqlVOrB5+q+akhbXHRNwP8AiW+S1JSfhlKvmK+f0xI9/S2qUK6JNsJz8lYr0HA7qziq+yt2vPRqe6SDwQtFahdWeXrDbUdPxK17VsEXXl0ISli02Jo+8444Zjw8kjhQD5k1fcVml+SnlVTtmgLbHmIuN2ffvdzRuiTPIUlo/wCG2PYR8Bnxq14rNKi21hSlKwUW65tvpThSXRhi7W1URC+nbNL7QJ+KVKx5GrDTU2nmNSWZcJx1bDyVJejSW/fjvJ3QtPkenUZFVu0ajeTOTYtRNIg31I9kcmpqR+sZUeeeZTzFdebrMWOq1ddKxb3qNcu4xmX4htpiJKj7aFqXkqT904xhQ3BqymsVapFRjWO8v3azPXdUWU3b25sZ13iyZLbiUJbUpGPeISQoZx161wxtGXKGue0mQ09FMyCuGXHDxpYYVngVtuUg4HeAKvdYqpFSKw1puTE1wm6RnWxaltvOLjk+03Ic4QpSfwqCQSOhyetWalKqRcmFV+P/ALz9KkRDW6LPbnFvqHJLj5AQnz4UKPkRWb1qMxZabRaGBcL86n6uKk+y0P7x5X2ED5nkKn9KadGnbYtD0gyrhKcMibLUMF508yB0SBgAdAK5/J1JMT3f8T1fLnFwK4fewcedfVK87m8+9HGDoC1Y98h0ud/adqviz48Waql8mXWbf5uobfYpMxi1PobiTG32kpShkq9ZHCVBSuLKxsPsjnVoikaP1XJs8n6u1XeQuVbHjslDyt3GCehJ9pPfkirO0yywyGWWkNNDOEISEgb77DxrtGY8v1jeTdLVqVadTohxmI7YiwAlsplNONpXxnI4lcRUQCkjh4d+tYv+qbrGvz7kK7KZYiT2YpjPSI7aFglAUlLWC6s+0TxEpGNxyr0dyz2t0NBy2wl9i2Wm+KOg8CDzSnI2HgNqw9Z7W/JVKetkJ2QpIQp5cdCllPcVEZxsNqpUjy64PSRbdWMmfptEEXGWXGZJImqAUCQg5wCcez7J3qWumoZqHLxPb1CqC9bnm24lnWlv+sJKUEcaSONSl8ZAKTgY8DV3VYbMub66q0W9Uvj7TtzFbLnFz4uLGc+Oa3O26C/NamvQozktoYbfWylTiB4KIyOfStkVOVHfv01M6TN/SDs5TF1EJFiw3hbfaJRgpx2hWUqKwsHHLbArhiXm6yblOgTL066mW1MbZXEejPM5SlRTwJADjRABB4wQSCO416Kq3QVT0z1QoxmpTwpkllJdA7gvGcb99GrbAYmOzGYMVuU6MOPoZSlxf7SgMn41WN8ah9BJ4dB2ECSqSPUmjxkpOPZHs+zt7Pu9+2+9dfo2P+5bqEf2AvM0M93D2hzjw4uKuS+XJFggM2yyxWfpWapTVvhsoCQVncuEDkhOeJR/9atOmbG1pzTkG0tLLnq7eFunm4s7rUfNRJ+Nc/lszGdX/EtWt+O1JZcYfbQ6y4kpW2tIUlQPMEHmK2UrghRXdGXOwqLukLiluNkqNpuBK4/k2se015bjwrmVq6RbDwaj09dLWR+vabMuOfJbWSPikV6HimKud2CixdbaXmj6jUFuJ6pW+EKHmFYIrv8Apy0cHH9LW/g+9623j/qqdm2W1XIgzrZClEbZfjoX/MVHfoNpPtOP9GLNxf8A2Lf8sVf2K8kHL1rpiEMv3+3A9EofStR8gnJNcydWv3M8GndP3S6KP65xr1Vgea3cE/AGrrCslptpzBtkKKe9iOhH8hXdisvy/wAPOqK1ou6X89pq64JMUnItFvUpDBHc6s+055bDwq7R4zMSO3HjtIaZbSEobbSEpSByAA5CttK522/qSlKVgUpSgUpSgUpSgUpSgUpSgUpSgUpSgUpSgUpSgVHXmxWzUEEw7rDalMZ4gFjdKvvJI3SfEEGpGlBRF6Z1TYsiw3dm5w0+7CvBV2iB3JfTuR3cQPnWg6puUIAXjSF7jEe85EbTMb8wWzxY80ivQsVjFXO7DXnR9I2l0HD096Oe5+E8j/sofSNpZRw1cnHz3MxHl/8AZXo3xPzpjxPzqvtV5V54NVTZoxZ9J32aT7rj7AiNn95wg48QDW1GndX35IF3ukeyw1e9GtWVvqHcX1DCf3U/Gr9imKy/Jay9Womx6btWm4io1qhojoWricXkqW6r7y1HdR8SalqUrmwpSlBwXezQL7bHrdco6X4zo9pKtiCORBG4IO4I3FU1bOp9IjgcZe1HZ0e4+1j15lI6LRyeA7xhXga9BrGKqdYKbaNU2O+Eot9yYcfHvR1Hs3UeBQrCh8qmDkbEEedbLzpexagSBdrVFlqHuuOI9tPkse0Pgagj6NoEcn6LvV/tiejbFwWtA/dc4q6TuNlS5NYqJGiLskcKNc3vh68TUdR+Zbr5/o+ceGJurtSSEHmhMpDIP8CQa37Iryjvn3GFao5kXGYxEZHNchwIH51AI1LP1ASzpG2qmIOyrnMCmYjfiMjidPgkY8anrb6PNLW2QmS3aW35Q5PzFqkLB7wXCcfDFWcJAAA2A2HhWX5f4y9q5pzSTNlfeuMuSu43qQnhfnPJAPD9xtI2QgfdHxzVkpSuVupKUpWBSlKBSlKBSlKBSlKBSlKBSlKBSlKBSlKBSlKBSlKBSlKBSlKBSlKBSlKBSlKBSlKBSlKBSlKBSlKBSlKBSlKBSlKBSlKBSlKBSlKBSlKBSlKBSlKBSlKBSlKBSlKBSlKBSlKBSlKBSlKBSlKBSlKBSlKBSlKBSlKBSlKBSlKBSlKBSlKBSlKBSlKBSlKBSlKBSlKBSlKBSlKBSlKBSlKBSlKBSlKBSlKBSlKBSlKD/9k="/>
          <p:cNvSpPr>
            <a:spLocks noChangeAspect="1" noChangeArrowheads="1"/>
          </p:cNvSpPr>
          <p:nvPr/>
        </p:nvSpPr>
        <p:spPr bwMode="auto">
          <a:xfrm>
            <a:off x="192617" y="-191674"/>
            <a:ext cx="406400" cy="40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p>
            <a:endParaRPr lang="zh-CN" altLang="en-US"/>
          </a:p>
        </p:txBody>
      </p:sp>
      <p:sp>
        <p:nvSpPr>
          <p:cNvPr id="32776" name="AutoShape 6" descr="data:image/jpeg;base64,/9j/4AAQSkZJRgABAQAAAQABAAD/2wBDAAgGBgcGBQgHBwcJCQgKDBQNDAsLDBkSEw8UHRofHh0aHBwgJC4nICIsIxwcKDcpLDAxNDQ0Hyc5PTgyPC4zNDL/2wBDAQkJCQwLDBgNDRgyIRwhMjIyMjIyMjIyMjIyMjIyMjIyMjIyMjIyMjIyMjIyMjIyMjIyMjIyMjIyMjIyMjIyMjL/wAARCAEsAZIDASIAAhEBAxEB/8QAHAABAAIDAQEBAAAAAAAAAAAAAAUGAQMEBwII/8QAThAAAQMDAgMEBgYGBwYDCQAAAQIDBAAFEQYhEjFBE1FhcQcUIjKBkRUjQlJioRZDcoKSsRckM1Njc8EIJSY0ssJEotE1NlRWZHSDk7P/xAAYAQEBAQEBAAAAAAAAAAAAAAAAAgEDBP/EAB8RAQEBAQACAwEBAQAAAAAAAAABEQISIQMTMVFBIv/aAAwDAQACEQMRAD8A99pSlcGlKUoFKUoFKUoFKUoFKUoFKUoFKUoFKUoFKUoFKUoFKUoFKUoFKUoFKUoFKUoFKUoFKUoFKUoFKUoFKUoFKUoFKUoFKUoFKUoFKUoFKUoFKUoFKUoFKUoFKUoFKUoFKUoFKUoFKUoFK1uvNsNF11xDbadypagAPiar0v0haPguFuRqS1pWOYEhKsfw5rcostKp49KeiP8A5iiAdFELCfnjFSEDXOlrmsIh6htjqzsEiSkE/AkUyiwUrAUFAEEEHkQdjWawKUpQKUpQKUJriuN2t9nimTcp0aGwP1j7oQPz50HbSqWr0l2qRtZ7debxnkuFBV2Z8QtfCkjxBNfH6Y6mcP1WhJYT3vXKO3+WSarxou9KpH6YaoR/aaEkEdSzc46/yJBr6HpJhRtrzZb7ace85IglxsePG2VDHicU8aLrSo603+036P29puMWa2OZYdCuHzA3HxqRqQpSlApSlApSlApSlApSlApSlApSlApSlApSlApSlApSlApSlApSlApSlApSlApStUiQ1FjOyH3EtstIK3FqOAlIGST8BQc13vFvsVucuFzlNxorfvLWevQAcyT0A3NVBV41Vqbe3M/o9a1bplS2w5MdHelo+y3n8WT4Vz2SO7qyc1qy8Nnssk2iE57sdro6of3qxvn7IwBVtOdtjv8AnXScs1V0aDsjrgfuwk3uSP110fU9g/hRshPwFTkS2wICAiHBixkDklllKB+QrrIOcYOe6sb8sHNXGxg1wTrJabkjhnWuFJH+NHSo/MjNd9YqsVIq40RDgLLunbhPsLuc8MJ7iZJ8WV5Sfhit7err1pwhGq4aJFvG30xb0nhQO95ndSPFScjyqwVg4IIO4O1PCVXjqZjSWZcZuRHeQ8y6kLbcbUFJWk8iCOYrbXnEX/gO/MFglOmrm+GnGPswJCz7K0dzazsRyBIPWvRxXDrnKizClKpmuZcibIt2lYLy2XbqVrlvNnCmoiMdpg9CokIB8TWSaxpm6oul/mvW/SfZNxWVluTen0cbaFDmhlH6xQ6k+yPGsQdF2mNJE6chd2uZ3VNuRDzn7oPsoHgkCpyJEjwIbMSIyhmMygIbbQMBKRyAraa6yYn9Dyx07qxUTedTWawKaTdJyGFuglCAhbilAczwoBOOmcYrfCvNuuT3ZQ5jb6iwiQODJCm1EhKgeRGQRtyI3xVKjurAJHI48qjZOobREuKbfIntNSlOoZCFAjK1gqQnOMZIB2z/ADFb5FzhRrjEt70lCJksLLDJzxLCBlRHgB31sXEXc9H2a5yPXBGMK4p3RPgq7B9J7+JPPyOa1M6kvOknENalcTcLOohKbw03wLYJ2HrCBtj8adu8VYzXw42h5tbbqErbWkpUhYyFA8wR1FbeZY3xlTrbiXW0uIUlSFAKSpJyCD1Br7qh6OcXp+/y9IrUpUHsfXbUVKyUNFWHGc9yFEEfhUO6r5Xm6mXHMpSlYFKUoFKUoFKUoFKUoFKUoFKUoFKUoFKUoFKVjNBmlRV51JZdPtBy7XOLDBGUpdcAUryTzPwFV9XpDEof7m0zfriD7rvqojtH950pP5VsloutKpH6U6vcA7PRTTX+fd2v+0Gn6VaubH1miUuY/uLs0f8AqArfCi70qlD0jxouPpqw321Ae869E7VoePG2VbeJFWS032032N6xarjFmtdVMOhXD5gbj41llgkaVjNZrAqn+lFak+jy6NpUUh/so61A8kLcSlX5E1cKidT2RGotM3G0LVwetMKbSv7iuaVfBQB+FbP0aw2hlAabSEtoHAlI5JA2A+VeZSrhNF/v0B71mJYnrwhqbcm3N0BbLYS0nqhKjgKWOXEMYySLnpa9LvNnHraC1c4ivVp7B95t5Ox+CveB6g11/Qtv7O5Nqjhxu5LK5aHCVJcJQEHboOFI2HnXWMkQWoLxa4lmu2n4xealMW17gaTHdCEpDRIw5w8PL8WfjVbu02UdAv6f9ckeuRG3Q88HCHFR2mw4lRVz9oLaSfM+Neh/Rcf6DNmWp9yGWDHIceUpRQRjBUd84OM1yv6btUh2a65HUXJkRMJ9QWQVNJzgDuO/Mb8u6qVIqdz9IEqBfXoceMy5HhLbZdZMaQt58lKSotrQktpwFclHfB5ZFbputrkxqYRo8aLItaJ6ITymmHytsqITxKdwGgcn3RxHbBINWCXpS0zLgZjrcgLXwF1tuU4hp4p90uNpISsjA3PcO6tEjRNklXAzXW5ZX6wJSW0y3A0h7IVxpbB4QokbnG+T31slVJUXF1RfVTYr8qJbRa5N0dtqA2tztyoKWEr39kA8GCOfXwr70rqu5Xe7OwbrHiRH+zU4IvZvNPNFKsFJ7QcLmxzxIOBttvU99AW4sR2exWW2JhnNjtDs6SoknvGVK25b1ptmlrXaJYkxUSStCC2yl6S46hhJ5pbSokIBwOXQAVWVWVq1tHblaGvjTuAkQnVgn7KkjiSfgQD8Kt1lkOS7Fb5Lv9q9GacX5lIJqj6vWu7CPpKErMy7HhfKf1EQEdq4e7I9kd5VXobTaWWkNoTwoQkJSB0A2FcvlqO/191RZmEel0dp+ssWGT5PjjH5pq9VU9bWibIbhXy0NdrdbQ4p1tnOPWGlDDrPmoDI8QK58/qUmawa4rRd4d9tjU+A72jLm2CMKQoc0KHRQOxFdtdZGSKXqO4w7Zqbtl3ten5q4QQ3OfaQ5GkJ4yeAhX20HJxlJIV1xXJHlojWe06sVGajMxHHmZZjMltD0VxZy8lB3AKghzB71c81fVJSoYUkKHcRkUIBGCAR3Gtxcjze5WR2dCsaJQDdwu9wkSnD1bcVGcLQ/cCWx8DX1bp67/qfT1/daU2X5D0ZtChggNxl9pt4uFfwSK9FIBIyBty8KxhO3sjbltyqpFSFKVzzp0W2QXps19DEZlPG44s4CRVLQ0rK/SdpdLe60RZq3MdG8IG/72PlV/qk6Kt8qfcJmrbjHcjvTW0sQYzgwtiKk5HEOilk8RHTYVdq83d2uNu0pSlQwpTNM0ClKUClYyDWaBSlKBSlKBSlKBSlKBSlKD4ddQw0t11aUNoSVKWo4CQNySe6qG5fb1rFShp942qxZI+lFthT8rv7BCtkp/Grn0FbNXKVqLUkPSQUoW9LPr904TjtGwrhbZz3KUCT4JqxJSlCEoQlKUpAASkYAHQAVfMZahbTpSzWd0yGIgenK3cnSj20hZ7y4rf5YFTROTvvQ1DXfU0CzyW4jjc2VMcR2gjQYqpDoRnHGUp5Jztk9a6QiYrFRrV/tj9iXekyQILbaluLUCko4feSpJ3CgQQRzztXTGnMTLczPaUoR3WQ8lSxg8JGckdNqqLjoG3IkVAXPSFouMj11DSoFyTuifAV2D6T4qGyvJQIrbY9TRb/AJMSFdGmi2HUPSoSmW3EnkUKOys5zt03qZrc1Umq/E1NdNMSG4mq3USrc4oNs3ptvg4FE4CZCBsjPILHs9+KvgIO43B61XpEdmXGdjyWkOsupKHG1jKVJPMEd1RWhZL1tm3HSUl5botoQ9BccOVLiLzwpJ6lBBTnuxXL5OM9xPXOLvSlK5JVPUelZD9w+ntPyG4d7SgIcDoPYzEDkh0Du6LG48RUbB1jGM1FsvcZ2yXZWwjzDhDp/wAJ33Vj458Kv1clxtkG7Q1RLjDYlxlc2n2wtJ+Bq51gj+gPQ8vGsVCq9HLEJRVp693aypP6hp4PsfBt0KA+GK1qsWu43ssX+yzUjkqVb1tK+JQsj8q6TuKlTprFQPqHpDPs50qkffBkk/Kvoab1rLGJWp7dCT/9BbuJX8TiiB8qrz5VOomlrS22pxakpQncqUcAeZqsr1U9eXlQdIw/pR8K4FzlZTCjnvU59sj7qM576pfpNt8PR8/TUy7Tp98Q9NJlt3BwLbUykDIDSQEj3s8uYr3OG3GREZTEQ0mMEAtJaACAk7jAG2Knr5PXpl7QumNLNWBD8l+SuddphCpk5wYU4RySkfZQOiRVhpSuNuoKxis0rBUbzo576TcvWnJqbbdHd5Da0cUaZ/moHJX407+dRStYLtCux1Xa5FncBx60lJfiL8Q6kez5KANeh1x3S4QrVbJM64PtsQ2EFbq3PdCf9e7HWr56oh4VxhXJlL0CZHlNK91bDqVg/I10EEcwR5149oiNZ/Sf6Qb3c12RiJZ4kcNstR09gta1K2WtbZB4sJV12yB5+kH0aW1H/LXnUUbuDV1c2+ea6ecn6qdJjc8gTWmTKjwmlOy5DMdtIypTywgAeZqN/o1gL/5i+6lkf5t1c/0xXXD9G+kYbgd+hGJLwOe1mKVJVnvy4TT7Y3zQh1pHuCzH01BlX6TnHFGSUR0H8byhwgeWT3VIW7R0y4Tmbnq2UzLeZUFxrdHBEWOroo53cWPvK2HQVcm2m2m0ttoShCRhKUjAA8BX3UdfJam9WsAVmlDXNjBOKrF61zbrXNVbITMi7XgD/kIKeNSPFxXutj9o/CuDUN3n3q9OaYsclcUMoCrpcUe9HSoZS03/AIqhvn7I354qQtFmt9hgJh22MlhkHKsbqWrqpSjupR7zVzn+s1ErGubzvKuUGwMH9VAb9Zfx3Fxfsj4J+NajoWJI3ul5v9yV/j3JaEjyS3wgVaSaxVyEVX+jnSn2rYpavvLlPKV8yrNBoCzM7wpF3gudFxrm8CPgpRH5VaaxVYuRWk2zV1p9q1apM9A/8NemAsH/APK2AoeeD5V1xfSB6g8mLq22rsrqiEol8faw3T4OgeyfBYHnUya1vMtSGVsPNocacSUrQtIUlQPQg8xS8St8dT6FpcQlaSFJUMgg5BHfX1XmrTj3o7lIdaWtzSTrgS8wslRtqlHAWg8+yyd0/ZzkbV6SkhQBBBB3BFceufGpsz9ZpSlSwpSlApSlApSlBQ4n1fpR1KhzZbsOE41nq2AtJx5Kz86sZqG1pbpkWXC1VamFyJduSpqVGR70mKrBWlPepJAUkeBHWu623OFebczPt8hEiK8nKHEHn4HuI6jmK6z3GY6qqMy5taZ1XcplzZl+pXFpjsZTMZbyUKbCkltQQCQd+IbYOTVuoCU7gkHvBq8VIod0c1BfITMyHYY6baO3f9WlySw66cfVuLSEHxUEHfPDk7V32Z19egoVvmRXUTnLSrEeOSpSkhATspSQlKyCPZPInrgmrX1zQknqaqRUijaQUj6XbbtEq9P21EMolpuYcAaeTwhtLYWlIBxx5CPZwB4Vd6yVE8yT5msVsXJhUBBw56XB2fNmxEPEdOJ/KAfko1IXm8wrDbVzpzhS2khKUpGVurPJCBzUonkKzoizzYjEy83dsN3a7OB15oHPq7aRhtnPXhBOfEmo+S5MT3f8WylKV53MpSlApSlApSlB+dv9pKRxXewxQfcjuuEftKA/7TXoHoR1P+kGgGIzznFLth9Vcydygbtn+Hb92pfXmiLLqO2XCfLtyJFzbt7rUZ1alfVkJUU4AOPeNdegoVqZ0hapttgRIplwmXHVMMpQVq4BnJA33J51e/8AIs9KUqApSlBg1+c/T/cdULubECTGMfT4PFGLawoSFgZKl45EZ2B5c+tfoxRwM5qj6bbTqzUVw1VISl23oSu32pCxlKmgfrXcHb21DA/CnxqufXsQP+z/AGcQPR+uepOHLhKW4D+BHsJ/MKPxr1eueFBi26G3EhR248ZsYQ00nhSkZzsOnOuist2hSlKwKUpQK1vvJjx3Hl+42krV5AZrZXw62l1tTaxlCwUqHgaCh+j9onR8W4u7y7qpdwkr6qW4on8k8IHgKs1VbQThjWBVgkHE2yOqgvJPMpBJbX5KQQQfOrTXZOKZrfUMu1vxI1umsR5DTa7g+l1aE9qy3t2Q4jzWSRtv7NSE3ViW5ERi2WqZdVy4frrIjKQkFrIG5WQBsR58q3L0papV2m3K5w4txekFAb9ajIcDDaE4CE8WepJJ2yT4VAJ0ndIV8jMWm7SoMViC8hqSIzbiUJU+FJZKVbHhBPCdiMCqUkHNZNSwhu326e827A9dXJQUI9XbPGMqCzniBQRjB38q1r1omPHCmbVcp8eLGZeny0dn/VwtAX7QyCtQSeJQQNs+NdsPSkaA280xId7Ny2i34WApQAK1FwnqolZJrhkaJdUhxiJfZUSJKYaYnMoYQr1gIQG+JKju2opGDjP5Vq/bNx1bxfSTUeHPTHhONNuXBhbQTxLLakhIVknIWM7bDPXFWxWyiO4mq+9pZlyFdYqZKm27hJaf2QD2XZhsBI33H1Q38asCjlRPec1UXJWmTFYnRXYklAcYfQWnEEZBSoYI+Rrk9Gsx6ToiIzIWXHoLjsFSzzUGnChJPjwhNbbpco1mtcm5S1hEeK2XVk9cdB4k4A8TWfR9a5Fp0ZAamI4Jj/HKkIPNK3VlZSfEcQHwrn8v4jtaKUpXBBSlKBSlKBSlKDBqnXPRciNcXrtpWY1bZrx4pMV1BVElK71pG6F/jT8QauVK2XB52rWRtJDOqrVLszgODI4C/EV4h1I28lAGp6Fc4FzaDsCdGlNnkph5KwfkaspSFJKTuCMEd9Vuf6PtJXJwuyLBCS6dy6wjsV/xIIP510nyNlx1FKhzSoeYrHCo8kqPkKh/6MbGj/l5d6j/AOVdXv8AVRp/RhYF/wDMv3iT39rdH9/koVX2RXk6LhebXaWi7cbjEiIHV55KfyJyahU6qmXvDelLNIuBVynSkqjRE+PGocS/JINWS3aD0ranA7DsMFLw3Dq2g45/ErJ/OrDisvy/xl7rze4ejGbeYZm3DUcn9I2zxw5cfLbENQ+y23nkeqieI/lXlUz0nekvQV3Xar461JW1yEtkKDieikrTgqB781+nsVXdY6LtOtbOqBc2vaTksSEAdoyrvSf5jkaidf1Ksei/0lztfrmIkWVMRERIK5LbxUgqJ2SEkZzgE8+lekivN9P+iWJp6xxW7ddZcG9sgly4xFYDpJzhbaspWkcsEZ8ak/0ovemvY1Zbe1hp2+l7YhS2gO91rdbfmOIVlkv4LrSuWBcYd0homQJTMqM4MpdZWFJPxFdVSFKUoFKZqLu+o7NYW+O63SJDB5B50JUryHM/AUEmoBQIO4Oxqo+jFRRoOHEUcrguvwz4dm6tA/ICtX9I8OZtZbJe7sPsusQy00f33SkVA2FzW9tF0TEsFtjtTbg7NbM64ZLQcxlJS2k53BOc9auc3B6lSqGV+kF/3rlpyKP8KI87/wBShT1XXJ3OqrYnwTZ8/wA3aeFF8pVDLOvEbo1JZ3COjlpUnPydrPr/AKQo+CW9NTUjmEqfYUfmFCnhR2a6nSXY0TTVscLdxvayx2iebEcDLzvwTsPFQqzW+DGtlvjwIbQajRm0tNIH2UpGAK82gXHUNu1Xcb/e9JypLshpEdg26S0+IzCdykAlJJUolROO4dKscX0laZceEebLdtUg7dldI64x+ahw/nS82C30rW0+1IaS6y4hxtQylaFBQPkRWyoClKUClKE4oFR90vdqsrBeudxiw2x9p90Iz5Z51y6j1BabFbybpLU124LbTTOS+6ojGG0p9oq8uVfky5aN1LM1umyqhT3J8o9owmarLvYknhW4ckDA577EEVU539Hsd711aLxrKC/oUSrlqA/UPNtMlMeUwNyHFKxjh5pWBty5GrvZdTQL2tyMjtItyZ2kW+SOB9o+Keo7lDINPR76PbdoS0dk1wv3F8AypZG6z91PckdB15mpq/aVs+pGkJuUQLdb/sZDai28ye9C04UPniqnUlHzWKgV6c1faf8A2Vfo91YHKPeGuFwDweb3P7yfjWr6X1TE2n6Kkufjt01p5J+CigirnUVKsdYqtfpXMBwvR2pkq7hESofMKxX0L/f5AxD0Pdys8jKeYYR8TxE/lV7FSxYq4rpd7fZISplyltRWB9pw4Kj3JHNR8BvUai266uvsvPWmwsHmWOKY/wDAqCUDzwfKpaz6FtVrmi4yVP3S6/8Ax1wX2jifBA91A/ZAqb8khe5/iGttpn6xuMa53eK5CsUZwPQ7e8nDspwe668n7KRzSj4nur0CsAYrNcOura526UpSsClKUClKUClKUClKUClKUClKUClKUClKUDFYI2rNKCpz9CxRMcuWn5bthuazlbsRILLx/wAVk+yvz2PjXMNX3PTxDWsbb2DA2F2gBTsVXitPvtfHI8autfJAIIIyCMEd9bv9GqJMjTorcqJIafjuDKHWlhSVDwI2NQN91rb7RMFtjtv3O7qGU2+EkLcA71n3W0+KiKpKra3dtUSP0GffsttQtbdznw14ZkL5FDLR9krHVwAY8auVmsVtsEMxbbGS0lR4nVk8TjquqlqO6ie81U5ZqJXD1bqH2rtdhZIiv/A2k5dx3LkEc/2APOuu1aQsFmcL0O2M+sn3pL2Xnlea15NTlVjUN41DapbHqNstciJIfajNLfmOIXxr23SEEAZzvk1eCzEk8yT51iqwrWDNquHqWpHbdbHBGbe4xJKkKWta08KSQCRhIOcdalJmo7JAuEe3y7rDYlyQCyyt0BSweWPPpnn0rRJ1io+8PXZiMldoiQpDoJK0y31NAJxzBSlWTnpUFbdYqas0e7anVabRDmNoXFUiWtalkjJBBSMYGOWa1S21g1EztU2C2ttrm3iEwh1tLralujC0KOAoY5jyrqnPTTA7W0NRJL6uEth94obUk9eJIPTcbVsU7K1vstSmSzIaQ80RgocSFJPwNVW26snphuXPULNntdqbccYL6Zq1q7RCyjHCUDIJB658KlpGqrBEt8efIvENuJJSVMPKc9lwDGeHvxnlzrSI9Wh7dEeVJsEmXYZR34re5hpR/EycoI8MCt7ep9SadGNQwE3WCnncbW2Q4gd7jBJPmUE+VTUWXHnxGpUR9D8d5IW262cpUD1BrbS8St8ZUharvb73AbnWyYzLir91xpWRnuPcfA713V59P027HuDl601IRbbuRlwcOY8v8LyB1/GPaHjWyP6RXJbf0fFsE53UqSUv2zHChg7e2t4+yGznZQyT0Ga4dfHYiyxeJEliJHckSXm2WG08S3HFBKUjvJPKqarU931SpTGj46W4WeFV7mtkM+PYt7F0+JwnxNbY+jJN4kNz9ZTEXJ1CuNq3NAphMH9g7un8S/gBVwSkJACQAAMADpWeoxX7Fo+32WUu4OLeuF3dGHbjMVxvKHcnohP4UgCp31Zj1n1nsW+34Oz7XhHFw5zw554zvittKnQpSlApilKBgd1MClKBSlKBSlKBSlKBSlKBSlKBSlKBSq/qLVkKwLZihp6ddJIPq1vijidc8T0SnvUcCq+q36p1CS5e7uq0RFcrfaHMLx/iPkZJ/YAFVObRcbherXaUcdyuUOGnvkPpb/mRVdX6U9FIWUC/sOKH9y245ny4UnNaYOitN25XaM2eKt/mX5CO3dUe8rXkmpxADSeFsBCRsAgYHyFVOIIcelXRo/tLuWf86K8j+aKlrbrPTV3UEwL9bn3D+rTISF/wkg/lX2VqIwVKx51GXCwWa6gifaYMrP8Aex0qPzxmt+uNxbAcjNZrztGkXrQS5pi9z7URuIrjhkxT4FtZJA/ZIrvt+t34U1m26sgotsl5XAxNZWVw5Cu4KO7aj91XzNTeLDF1pWMiuWbc4FtaLs+bHitgZ4n3UoH5moY66Vx2y7W+9QkzbbLalRVKUlLrSuJJIODg9d67KBVL1rOkz5kTSVufUzIuCFOzJDZwqPEScKI7lLJ4B8T0q5mqHp/+u6u1bdV7rE1Fvb/C2y2Nh++tRPwquYyp6FCi22CzChMIYjMICG20DASkVvpSuiYwaib9BkT27cI6UqLFxYkLyoDCEElR8fKpaqs7qWWjWaYQabNmDiYDj3CeITFILiRnlw8OE/tKFaptn2R+VervLDDS0SbMITKlEZK8uEp35D2k78vlVNl6G1CpSmEKlOx50WM3JS1dEsNNqQ0ltQcQW1FwZTkFJ69Kto1a3CeuaZ6H3lNXJUOJHhRlOvOJDSFnCU7nHESTtgVs/Tmzrt0aYwi4SDJW4hmMxDWt9RbOFnsxuAk8yaNiwKQewU2Dk8BSCTz2xVNj2m92WPp+ZEtka4SoVt9RfirlJaKCSlXEhZBSRlOCOoIqVTrK0vOwWoplyXJzXbNdhFUvhQFcClL+4Eq2VnGKr8nX0huJLQw0twsWdm4InLhqQ2tSlYJKckBOOQyd+IZ2rWuSFAu9ivcaHFtVvuMxNnX2rJfDKGu0kLVhBUk5QM8JGxIAxV50/bV2ewW+3OOpcXFYS2paQQCRzx4dB4AVFnWtjQ1KlvImRzGW00vt4S0OFLisNqAI4lIJzgj5V8ta8szjiG1NXNpZeSw8l6A4gxlqICA99ziyMZ51sVERdNL3hyzwTELqZkO4ypIbjTEsLWh1S8FLhSpKVAKB3HLI511ad0zOgS7PJmM5Uy9MkPdtJEhaFuhISeLhSFK2OSkY3PfUxB1VbrjdVwI6JpUla20yFRVhhxaPeShzkSMHbbkazdb/ABbNMeXMkKTGYhGS42iOVEDtAji4gfHHDjxz0rfTZI+tMW+RarC1ElISh1DryglKgQEqdUpPLwI8ql6i7PqCHe1yW47Uxl2MU9o1LjKZXhQJSoBXNJwcHwqUqoqFVzU9vlNKZ1HZ0f74tqSoIG3rbPNbCu8EZKe5QHfVjpnG/dSzW2b6SNouka9WiJc4a+ONKaS62euCM7+I5Gu2qT6Oz6qnUFlTjsrddXUsDlwtuAOgfArVV2ryWZXApSlYFKxms0ClM1Urxrdti4u2ixQHbzdm9nWmVBDMf/NdOyf2RlXhWyaLbXLMucG3NlydNjRWxzU+6lAHxJqkqseoryOLUGpX2W1bmDZx6u2kfdLpy4r8s91bYmhNLQ3A4ixxHHR+tkgvr/iWSaqcM1Lu+kHRzJwrVFnP7ExCv5E1uj620rKUEsals7i1bBImt8R+Gc1oRa7c0MN2+GgfhjoH+laZFis8pBTItNvdSeYXFQc/lVeEbItDbqHUBba0rSeRScivuvPF6AsDa+2trMi0SOaXrZJWwR+6Dwn4itiJWstOkK7VvU0Ee82tKY8xA/CR7DnkQk1l+Otyr/SobT2p7ZqWK47AdWHWVcEiM8gtvMK+6tB3B/I9Kma51hSlKBSlKBUFqy/nTtiXKaY9YmOrTHhx847Z9ZwhPl1PgDU7VI1Vh7X+kWHN2kCZJSOhcS2An4gKUa3mbRs09p8Wdt2VLe9cvMwhc6coe04r7qfuoTySkbbVNGsmsdRtnw766phg4zg4rFef2zT9mu2mW9UXSS6i5rQqQ7du3UlcVSVHKU78KUoxw8OMbHIOaj9Wakb/AElTLjLmumxoadZEeK64284shTwUpKeFP1JA35FXhVKj0/BPIE+Qpg9x+VeX6kYiXTWcuWdKnUkZFpjPICJIbLaSpw5SCRxlQ6DJ2r4e05bZ3orXcJsRh5xuO69AIeW56oytfEhoLzvwg435culauPUSCOYI8655sKLcoT0Oaw2/GeTwuNODIUK57RZLZYYq41qhNRGVr7RSGycFWAM7k9AK76uLjyq4WHWki9r0rB1tLhxxG7a2BzI7ZpJwpCnU+1xoykdcpwe+vOdReiXX8F1T8q3vXNO5L8Z3tyfgfa/Kvd9S/U37SMpGz6buGUnqUONLCx8gD8K9BxXDu+NcupleOei3T2rhoCAImpE2pvjd/qj9pS4pB4znJUoHfny61cvoLXSeWtIKv2rIkfycq5UqPJimG06+Ty1TaF/tWkj+TlRmjUS7feNT2m4vNPTkTkTFuNI4ELS82DxBOTgcSVD4V6NVI1nFes91iaxhsqcTFbMa5tNjKnIpOeMDqW1e15FVbzfbLE/WK1x5DMuM1IjOoeYdQFtuIOUrSdwQe6tlWxgkgZABPQHlVGV6NLc7a3HHilWonCp83MOOYEkq4gsI4sYBwMY5CrzVYv714f1Na7Va7sLah+LIfdc9UQ+VFCkADC+XvGtahr3Fnacki9CS2mY9PdeDnqL0iOhLjLaVJcDftpyW8pIB7jilgs2oF2mDeYsmKzde0llaZ0ZaW3mnneMEoSeJB2SQO44NS0S/z7R9IwrsH7lLhLZDLsCNhyUl0EpygHCVApUDuE4APWuT+kBuauzKtlumOpl3NUGSlTSStkhBUdwvhzuDnJGArqMVrXfZdLv2qeiU7NRIWYTrLyuApK3XHu1UoDkE5JAHPlUWrRNwEERG50TgXZ2rc8VNrzxtr40rSR9k5IIO/KpVjWtve1AzZ1xZ8d2SVCM9IZCEPlIOeEFXHj2TuUgHHlWq+X2ba9W2iM2pv6NeaUZYUj2hlxKEKB6YUoZ6YJrVemL3pSRdb2/PRKabQ4IICFBRI7B8unl3g4HjzrbN02/KF8CZLSfpGbHkoyD7AbDYIPiezOMd4qOuGqJjN6vjfbdhboNvWttxplLjnaoWkLVhRAOCrhCcgbGpB/WkGPdXIKoFzUlmSiK9LRGyw04vh4eJWevEOQOOuK1vpwwtHTIuslXnt7ey12y3FKhtONPSQoH2Hk8XZEbgkhOSUg881IX7Tj93kvutyWmw7BEUBYJwQ8lzO3TCcedaFavZiFuOY9zuUp9+UhpuLESV/UucKk4CgMDOyidwN8Havt7W9vTEiSIsK5zhIjmUURI3GtloEgqcBIxuCMDJ9k4BrfTZiTZtrjWpp91LqS3JjMspbAPEkoKySem/H+VSVc1unNXO2xZ7AUGZLSXkBYweFQyMjv3rprVlOew60qA1PdJLLTNntOFXu5ktRR/dJ+28ruSgb+JwKW4y3EPpHWumbbdNTybjeYsVyXdV9mhxRyW20JbB5dSlVWc+lDRIOP0ih/DiP+lTljssSw2SHaoqB2MVpLaSoDKsc1HxJyT51Idmj7iflXltlriqg9J+i1DI1BGI7wlf/pXyr0oaLG308z8G3D/21beBI+yPlTgT90fKs9DxPXnpvVZLxB/Rl2FcYS2VF9LrSxhfFtg7Hl50tH+0daXuFN3ssqIeq46w6n5HhNXTWnovtWurvCm3OXKbbitFsMx+FPHlWclRB/lXRZ/Rboyx8Ko1hjOOJ/WSgXlf+fI/Kq3nBDv69Y1yliz6OnuoVISVzp3ZKQqGyDghIUP7RRPCk7gbnpVltVpg2O3NwLdHSxHb5JG5UeqlHmpR6k1CaUQh2+asmcCUuG6GKAkY4W2W0pQkdw3UfjVnNVIkrHOlVjXzrjWmAW/XDxTYyFIhOFDy0l0ApQQQckbcxVRUWcg9x+VfPOvOH20R9LageiQtV2t4RAkPXWUtXNYGW/rFYUO/avu/Xq4K0sxCRMdbuMZwic4hWFlLLqWzkjlxlSD4jNVFR6IaxWVe8rzNfNVHSIC/WB2TJbvVmWiLqCKn6l47JfT1ZdH2kHl+E7irNpq/M6ksTFyZbU0peUPML95l1JwtB8QQRWioXR/9W1nq6C2cMKdjTAkckrcbwv5lANc/k59ajuf6vFKUrggpSlAqoa+gSjBg363sqfm2SR60GUbqeZKSl1A8SgkjxSKt9YNbLgr0CfFulvYnQnkvRX0BbTieSkn/AFroqvXDTV007PfumlGm34j6y5Lsy1cCVKPNbCjshZ6pPsnwrZadXWm7yFQw45CuLf8AaQJyOxfR+6feHinIrrMpHxI0Tp6VcFzXrfxLccDzjXbLDLi+fEpoHgUcgHJHMZqWhwY8Bp5qOgpS86t53iUVFa1nKiSeef5bV0nbnsaxVyLkRttsVutC+OCwWlBhEcEuKVhtBUUpGSeRUf5dK+RYbam3TLemOREmOLceaDisErOVcO/sgnfAwOffUmaxVRUhSuK53e3WWKZNzmsxGR9p1YGfIcyfAVCIcv2s/qbaxKstlX/aXGQjgkvp7mWzujP31d+wpepG2yNsH/ifXzLjJ4rZp4r43B7rkxaeHhHfwIJz4qxXoIrhtFog2O1sW63R0sRWE8KEJ/Mk8ySdyTzNd1ebrrbrjbpSlKkKwUhQIIBB5jFZpQeeSrRcNDSXZVmjOztOOqLj9uaGXYRO5WwPtIzuW+nMd1T1susC9W9udbZTcmM57q2zyPcRzB8DvXDN1NOv8560aP7NamlcEu7uJ4o8U9Uo/vXPAbDqelc39GcWC0mTZbtPgXndT1wKu19bUTkl5s+yvc9MEdDXSdZ+sWKoC92W6S71AulpuMSI/FYdYIlRlPJUFlJ2AUnBHDXKu+agsCeHUtjW9HTzuVoSXmsd62vfR44yKl7VqC0X1HFa7lGl45paWONPmk+0D5irlbFen6IkXGA6qXco8m5Pym5D634vFGWEJKUtdkFA8ACiR7WeLc182/REyAhlabnEMhq6i4gtwg21u32amwhJ2GM4PTrmrodqVWKxQ7X6Pn7derfNM+CWoMpcgdnACX5HElSSXXSolSsK6YHPbliwXfT4u0xbynwhKre7DCeDJClqSpK+fQpG1TdK2RsioOaJcXaVQzcQXF2pcFx5TRJW6tztFukZ6qzt4867ZOmlyIVzjiWlJmz25gV2ZPAEls8PPfPZ8/Hwqw0rcVIgLdp1UC8MTjKSsNrmL4Aggnt3UrAzn7OMePhVSm2y5aTYjRra9NU+uE5HcfYtZlNu/WrWkABWW1jtDur2SD4V6XQkJSVE4SBuTsAPE0xuI3T0R636btkOSnhfYiNNuJznCgkAjI8akqrsvWtmYkmHCddus/l6pbGy+vPiR7KfiRWUWfVupCfX3hpu3K2LEVwOzHB3Fz3W/wB3J8ay9SMvUj6u+pRGmfRFoim6XxYymI0cJaH33l8m0+e56Ctfo59SdeuEic86vVisJuTcpvs3GEj3UNoyQGR0IJB5k5q22PT1q05B9UtUNEdtR4lqG63FfeWo7qPia5NR6Uh3/sZIddhXSLvFuEY4dZPd+JJ6pOxrj135enO9Wp8Uqn2vVMy33Bmx6saaiT3DwxZze0ad+yT7jneg/DNXCosxhSlKwKUpQUBP/DvpDnRH/Yh3/hlRF8h6yhIS635lISod+DVmrbqCwQdR2ly3z0K4FELQ42rhcaWN0rQrooHkappvly0koRNWNrdhpPC1fGGiWljp26Ru0rvPunwrrzdYtlR16s7N9tphPvyWE9oh1LsZYQ4hSFBSSCQcbjursjyWJkZEmM82+w4ModaUFJUPAjatlWuRXEaQbMWXFl3y+zmJTXZLRLlpWEjIOU+wMHbnW6TpS2SZN2kLDwcugaEgpXyDZBHDttkgZ76nKxVSKkCckmsUqMvOobXYGkquMpLS3DhphIK3XT3IQPaV8qpf47pMhmJFdkyXUMsNIK3HFnAQkDJJqP8AR9GffjXLUcppbTt7kB9ppYwpEdKQhkEd5SOL96uCLYrprOS1Jv0Vy3WFpYcatbh+ulKByFP491I2Ib+fdXoIAA2rh8ne+o5ddazSlK5JKUpQKUpQKi7zpyz6hYDN3tsaYhPul1AKkfsq5p+BFSlKaKSfR85CSRY9UXq3IHusOOJlNJ8AHATjw4q1qsGvGdmtRWWSByL9sUgnz4F1eqVU7sNUMWb0gOHC7tp1kd7UF5X/AFLrajReoJefpPWkwJPNu2xGow8skKP8qu9K3zrdqtWnQenbPJExqAJE8b+uTVmQ9nv41kkfDFWQCs0qNtYUpSgUpUHqLVEHTqGm3UuSZ8k8MSBHHE9IV+EdAOqjsKQSVxuMO0wHp1wktRorKeJx11WEpFU4Ju2v93BKtGmFckbtyrgnx6tNHu95Q7hXTb9LzbzPZvOr1NPyGlccS1tnijQz0J/vHPxHYdB1q44qvUHPBgRbZCZhQo7UeMynhbaaTwpSPAV00pUhUDedGadv6+0uVojOvjlISns3R5LThX51PUpo8uu+n7jYr9YrVYdT3Zn6TedR2cxSZbbSW2yskBY4jyAxxdalVW30gxM8ErTtxSOrjTsZav4SpI+Vdk3+t+lu1MncQbTIkeSnHEIH5JXVwq/KwUIy9btH6zSMN4d8a7J3/jQmvn6W1aNjoKYf2bnF/wBVVf8AFK37K3aoH0nrBY9jQzyD07W6RwP/ACk1kfp9JAS3Y7JDz9qRcVu4+CED+dX6lPsp5VREab1rN/53U8CAnqm22/iV8FuqOPlW9Hozs8hYcvUu53tec4ny1FsH/LRwo/KrpSpvdptUjRsdmw6n1LpxlpDMdDrc+I2hISAy6nBSAOiVoUPjV3qmaizade6avI9lqWXbTIP7Y7Rr/wA6CP3vGrmKysKUpWDiutpg3u3uwLlFbkxXRhbbgyD4+BHQjcVUBKu+gDw3Bci7aYTsmXgrkwE9zoG7jY++PaHXNXysFIxg8q2UaYkyNOiNS4j7b8d5IW262oKSsHqCOdb6pMzTdx0zLduukEpUw4ouSrGtXCy8eqmT+qc8PdPXFT2ntS2/UkRbsNS23mVdnIivp4Ho6+qVpO4P5HpSz+CYpSlYFfKkhaSlQBSRggjmK+qUFQlejmzGSuXaHJljlrPEpy2PFtKj+Js5Qf4a5FWDXMIj1XUFpuSPuz4CmVfxNq3Pjir1SqnVgofDr9s4VaNPveKLg6j8i2awI3pBe2ETTUXPVch93HwCU5q+0rfsrdqjp0dqOeALtq91to+8zaoiY/w7RRUr5YNTNj0bYtOuqfgQU+tr9+W8ouvr81qJPy2qfpU3q1mlKUrApSlApSlApSlApSlApmq5fta2qxykwPrp11WMot0JHavHuJA2QPFRAqGVJ11eTkuW7Tkc8koHrkn4k4bSfgfjVTm0XzNM+B+VefK0aqWSq6al1DOJ5p9d7BH8DQSK+D6OtNndxie4r7y7nJJ//pVeA9EzTNeeDQluZ3hXO/Qljkpi6u7fBRIrYIWsbZ7dt1M3cUJ/8Pd4yd/JxrBHxBp9dbi/1F6i1BA0xY5N2uTobjsJyQPeWrolI6knYVXY/pBRAeTG1ZbnLG6o4RJUvtYjh8HgPZPgoD415Rq9GrvTJfkt2O3vtaciKKY78jLTTh5F0k+8T0ABwPM1M59+2LJpD0xXjWJes0G2RkX151ao7ji8MMsc+JQzxLUnlwj3ue29ekad0pHsbjs199y43iSP6zcZAHaOfhSOSEDokbedUXQ/oMt2mp0W63K4vzLjHWHGwwS00hQ8vaV8cA91et06v8ClKVIUpSgUpVQ9J90udl9Ht0udokmNNjBtaHAlKsDtEhWygRyJpPY+LMfW/ShqeSrlEiw4aT5hbp/6xVyr84eiTXeqr1rxyCfVHkXB4y7g8tnCkpSgJyCCAOSQBjma/R4quoFKUqQpSlApSlBWfSBbnrjoq4iKP65GQJkYgbh1ohxOPHKcfGpm0XFm72eHcmD9VLYQ8jfooA/61ulyo0OM4/LeaZjoGVuOqCUpHiTtXlGiPSTpyzoY0j64qU8i5uQoKo6eNC2VufVK4+WAF8PX3aqTYPXqUpUhSlKBVb1BpNF0lou1tkqtl9ZTwtTmk540/cdTycR4HcdCKslKS4KEv0js2GDLa1fH+jLpFaLgbQSpqaBsCwo88nHsncZ376sWlNT2/V+n493ty/qnRhbaj7TSxzQrxH5jB61RvS96PNQa3RFctdxj9jFSSmA6ODiWeagvlnG2CBjv3ryTRt91B6IdVBm+W+XGt8khEthxJwodHEHkojwO4yKvJZ6H6vpUTL1NZYNmbu8q5xWre6gLbfUsYcBGRw9VE9w3qvnXky4/+7umLhObPKTMIhMnxBWCo/BNT40XalUMyvSDLyrtdOW4dEBD0lQ8zlI+VDG11736UWri+59EHh+fa5qvCi+UqhiV6QIntdtpy4J6oLb0ZR8jlQ+dbRr2bbT/AMRaXuEJrrKhKE1keJKAFAeaazwou9Kj7RfLZfoQmWqczLYOxU0rPCe5Q5pPgcGpCpClKUClKUClKUClKUCqdqW+T5d2GmLA6GZpbDs6dw8QhNHYYHIuK34QeXM1b1qCUlR5AZNef6ASZOnV3p48Uu8SXZry/AqKUJ8koSkAVXMZUvZLDb9PxFMQGSlTh4nn3FFbr6+qnFndRNQuqdSzrDfrWGmku20sPPz0hOVobQUJ7RP7PHkjqAe6rYai5NqMjUcK6FxHZx4r8dTSk5K+0KDnux7ByOua6QiO/SVUe4XvtW35ceM5GRFagsF1xztGuLbHvZ55JAx1rS1rKDcGYUqKuW2kyXmXoyooLqlNtKcKD7XsnABBBOdhtnaLe9HLghz4rE9hyO7NakR48tta2g02gpDLgSoFSRxezg7cKa67HouVapMZ56ZBUWrkueW4sTsWxxMdmUJSDgAHcd457mqVEvI1XaozLLy3HFNPQ/XUrQ3xfV5SlOw34lKWAAAcmt9pvjF3DyExpsOQzjtY01gsupBzwq4cnY4OCD0NV9Xo/Zes13t0iWlxEtaRFJbyI7SFlxDZGfaAWpWeWQQOldekdJJ00ZbpbtrbsnhSU2+MtpASnPPjUpRJJ78DpVRU1Y3mWpDK2Xm0OtLHCttaQpKh3EHnVWS4/wCjt5EhhbjulFrCZEZRKzbiTs42efZZPtJ+znIq2V8PMNSWHGH2w4y6kocQoZCkkYIPwrbzsVedifQpK0BSVBSSMgg7EV9VT/Rq+8dIiA+4pxdrlP28LVzUlpZSg/w8Pyq4V5bMrkUpWt+QzFYW/IdQ0y2OJbjiglKR3knYVg2UqlO6/NwUpvStmk3oA4MziDEQH/NV72Pwg1oU1rq4YMi/Wy1JP6uBCL6kju43Tg+YSKqc0XvI76rPpEjeuejvULAGSYLqgPEDI/lUP+i1zc3f1vqNR/w3GWx+TdapGj5r8d1j9M9Rlp1BQtDrzTgUkjBG7eeXjVTiit/7PWmfUdOy9Qvow9cF9kxkbhpB3PxVn+EV7RXnFttGrtN29iDZ77bZcOOgNsxp8Ds8JHIcbSvzINd6NfP2shOqrFJtjecGdHV6zF81KT7SB+0n41nXN/TF4pWiJNiz4rcqHIakR3BlDrSwpKh4EbVvqApSlApSsZoOS62yJebVKt05kOxZLZbcQeoPd49R41+RkaelaM9LtttcvJVGujCm3MYDjZcSUrHmPzzX6zu+oLRYWO2utyiwkHl27oSVeQ5n4V5B6RZVm1nMs1009GuU+5W6UhXaxoDvZuMhQUU8ZABIIyPM99Xzo9x60qlnXstRy3ojU5T1KmGUn4DtKD0jRmj/AF3TepoSOq3bcVgf/rUo/lWeNF0pVctWvdL3mQI0O9RTJP6h0lpzPdwrAOasWanBmlKUDFUvWV2TLd/Re326Jc7nIb43US0cceI0du0d7/wpG58qs93uLNos025SP7GIwt9Y7wlJOPyrz+2uvaX0U5f5kVU273FxuVLSlwIU468pKUICjsEpCkpHQAeNVzP9Za6NM+j2y6bbYcLZnTmQQiTIHF2WTkhpByGxknlv41bCSdzknxqBtmoZki6C23ayPWqQ40t5jjlNvodSggL9pHukZBwelSUa7W2cw69EuMOQ0z/aOMyELSjbPtEEgbd9dIOusVyNXa2yIzkli4w3Y7SeJx1uQhSEDfcqBwBsdz3VH3fUIhW+FJtkUXdU2QmPHRGkoSlZIUchZynHsmqVE1TODtkHwqCtV/lSri7brrZnrTLQx6yhLkht5LjWeEkKRsCDzBqQYvFslR1yI9yhPMoUEKcakIUlKjyBIOATnlVRcRd00lDmTTc4DrtpvA92fD9lSvBxPuuDwUPjUhprVEt+4qsGoGW496bR2jbjWexmtjm43nkR9pHMeVaX7/CS1CdiutTWpUxEQOR3krSlSs75GRtjl41w6qhi62JyZbHmzcrW4ZUN5tQVwPN7qQSO8ApUPHes65lheZXoNK4LJc2r1Y4F0ZGGpkdD6R3BSQcfDOK768zmUpSgUpSgUpSgwoBQIPI7GvPtClUG1ytOv+zLs0lyMpP3mioraWPAoUPka9Cqp6o07NdnNagsBbReY7fZLZcPC3NZznslnoQd0q6HwNVzcYkzVI1tfXbXerVGVqNdjiPsPrcfRES+VrSUcKcKSrHM1O2PU0G9qcjp7SLcmNpFvkjgfZPin7Q7lDINab1ZbnNu8G52m7MwJEVl1g9rE7cLSspJ24k490V1jYirPq11GmTOf9YvKfW3WI8mKyhpT7aN+0WFFKW+SgckZxsN6kbRrG23pENxlLzbUpl5xDjnDwgtKAcQSkkEgHiyMgjODUXL0JIltNPu3aO/chNXNddk29Lkda1ISjZniAHCEJwck8+ea4rhpWRGsMLTrbsuVKkXByQJ7EYNIYbWfruMj2U5QtYAGM5GBtVKmpdzXsFLTTqbfcHWjHRJkLbQg+qtr3SVjiycpHFhIUcdK6UavhvX9dqjw5sjs3ENOymUJU22paeJORxceMEe1w4357Gou/ej2Nd7sqawuCyHWUMupk21uSpKUDhSW1KPsHh23BGwOK3TtEGdfY85U5hMdhbS0D1FAkthGMIQ+kghBxuCDsSM4O2+1TVurRMmR7dCfmy3A3Hjtl1xZ6JAya+bhcYVqhuTbhKZixkbqcdUEpHh4nwG9V+JAl6+ksvzIzsTS7Kw62w+kpduKgcpUpJ3S0DuAd1ddqddSRvXWJv0cwpEbSDUmY2WpNxfduDjZ5o7VZWEnxCSmrZWAMCs15rdrkj73eYWn7RIudwd7OOwnJwMqUTsEpHVROAB3mqWzZJuqn27pq1v6nPHFsmcsxx0U6P1jnnsnoK6tQZvPpFtVpdHFDtkVV0cQeS3irs2s/s+2rzqxVfMZXylKUIShCQlKRhKUjAA7gOlKzVcu+q49kvK4swJDPqaX2koyXnnVOFCW0J+0TtgePdVwiw0qmXPV9zsEizC8W+OhuaX3JYYUpaobSODBJ5KKeMcZAxzxyydt91XOtrl1RCgsy3Ia4SWWwo5e7cnIznGdtvPeti4ttYO4IPI7GoSNqJq4TbMIQS5DuMd58OKyFp4OH2cdDlRBB5EVNGri4rEiwSrDJcu2kQiPIUeORbCeGNM79uTbncofEVb9O3+JqSztXGHxpSolDjTgwtlxOykLHRQO351z1X7Yfob0nLYaPDFvsNT62+gkMlIKv3kKGf2a5/Jz61PXP8Aq/UpSuCHFdbtBslteuNyktx4jI4luLOw7gO8nkANzVMVM1Rq722XHNN2ZfuEIBnvp799mQfiryr4ZA1lquRc5P1lns0hUa3sH3HZCdnHyOvCfZT3YJqyuS47cpqK5IaTIeSpTTSlgKWE+8QOZxkZrpzMZqItej7DZ3vWI1ubXLO6pckl55R7yteT8qnCSeprVJksQ4zkiS82yw2niW44rhSkd5PQV95FXIQIHdTOOW3lUSrVOn0XA29V8tyZgc7Ix1SUhfHnHDjPPPSpXrVRccVztFtvLHY3OBGmN9EvtBWPIncfCoNFgu+nT2mlLopLA3NquK1PR1eCFn22j8SPCrRWMgDJIAH5VuS/qs1r03qyPflvQ3o7lvu8YAyYD5HGgdFJI2Wg9FD44qxVQ9R2d25R2bnaXENXuDl2BITuFHq2ojmhY2I8c1Z9OXtnUWnoN2YSUIktBRbVzbVyUk+III+FcO+PFFmObW0F656HvkOOkqfdgupbSPtK4SQPjjFVa6oXqn0cQzbO1UZbcRxJYUErSAtsqIJ5FICvlXoxrzl0f0e3V1qQCNLTny4xIx7NveWcqbX3NKVulXJJJBpxUsXHSKotour0WTcLzc3Yi47BukgP4QTlSEghKd8deZABOKpydPzoxusx62So8N6PFCkXFUZgSlIfClNcLeENhY2AOcnrvivXgQpIUkgpIyCDkEVqkxo8yM5GlMNvsOpKXG3EhSVA8wQeYrrGyPKZFtkXx2/i0WZVsDcuC85BQiOpbiUpXn2Mloq3CggnBwM4zUhB0nOk2piPNizgw9eW5Djaw1GcbaDakqXwxyA3k490knY9a9AgWyBaYvqtuhR4kfJV2bDYQnJ5nA6101sipHnz2lpdmRqCJbLeqcifFCo0iQsvLRg+1HUXFbjmpGdichVQ0bSdxfcuwXZZ6Yk1MJJRMDCS5wPgufVtYSgcOTw77Z33xXrNMVWKnKg3bSkl65T49tjOW+HIuMJ1L0JKGyhKW1pccSOQIyBnHjUxBeVYdBv/AEjDRD+jYzraw2AEOBCThxOOi+e++SaspIAJJAAGST0qqJQfSBdG40YFWl4bwclScezPdQcpaR3tgjKlciQAKy5zNLkWjQkF626DsUSQkpebhNcaTzSopyR8M4+FWKsCs15a5lKUoFKUoFKUoFKUoIS/6Ts2pUINxhhT7X9jKaJbeZPehxPtD+VQC9Paxs5H0Ze4t5jDYMXZvs3QPB5sbn9pNXqlVOrB5+q+akhbXHRNwP8AiW+S1JSfhlKvmK+f0xI9/S2qUK6JNsJz8lYr0HA7qziq+yt2vPRqe6SDwQtFahdWeXrDbUdPxK17VsEXXl0ISli02Jo+8444Zjw8kjhQD5k1fcVml+SnlVTtmgLbHmIuN2ffvdzRuiTPIUlo/wCG2PYR8Bnxq14rNKi21hSlKwUW65tvpThSXRhi7W1URC+nbNL7QJ+KVKx5GrDTU2nmNSWZcJx1bDyVJejSW/fjvJ3QtPkenUZFVu0ajeTOTYtRNIg31I9kcmpqR+sZUeeeZTzFdebrMWOq1ddKxb3qNcu4xmX4htpiJKj7aFqXkqT904xhQ3BqymsVapFRjWO8v3azPXdUWU3b25sZ13iyZLbiUJbUpGPeISQoZx161wxtGXKGue0mQ09FMyCuGXHDxpYYVngVtuUg4HeAKvdYqpFSKw1puTE1wm6RnWxaltvOLjk+03Ic4QpSfwqCQSOhyetWalKqRcmFV+P/ALz9KkRDW6LPbnFvqHJLj5AQnz4UKPkRWb1qMxZabRaGBcL86n6uKk+y0P7x5X2ED5nkKn9KadGnbYtD0gyrhKcMibLUMF508yB0SBgAdAK5/J1JMT3f8T1fLnFwK4fewcedfVK87m8+9HGDoC1Y98h0ud/adqviz48Waql8mXWbf5uobfYpMxi1PobiTG32kpShkq9ZHCVBSuLKxsPsjnVoikaP1XJs8n6u1XeQuVbHjslDyt3GCehJ9pPfkirO0yywyGWWkNNDOEISEgb77DxrtGY8v1jeTdLVqVadTohxmI7YiwAlsplNONpXxnI4lcRUQCkjh4d+tYv+qbrGvz7kK7KZYiT2YpjPSI7aFglAUlLWC6s+0TxEpGNxyr0dyz2t0NBy2wl9i2Wm+KOg8CDzSnI2HgNqw9Z7W/JVKetkJ2QpIQp5cdCllPcVEZxsNqpUjy64PSRbdWMmfptEEXGWXGZJImqAUCQg5wCcez7J3qWumoZqHLxPb1CqC9bnm24lnWlv+sJKUEcaSONSl8ZAKTgY8DV3VYbMub66q0W9Uvj7TtzFbLnFz4uLGc+Oa3O26C/NamvQozktoYbfWylTiB4KIyOfStkVOVHfv01M6TN/SDs5TF1EJFiw3hbfaJRgpx2hWUqKwsHHLbArhiXm6yblOgTL066mW1MbZXEejPM5SlRTwJADjRABB4wQSCO416Kq3QVT0z1QoxmpTwpkllJdA7gvGcb99GrbAYmOzGYMVuU6MOPoZSlxf7SgMn41WN8ah9BJ4dB2ECSqSPUmjxkpOPZHs+zt7Pu9+2+9dfo2P+5bqEf2AvM0M93D2hzjw4uKuS+XJFggM2yyxWfpWapTVvhsoCQVncuEDkhOeJR/9atOmbG1pzTkG0tLLnq7eFunm4s7rUfNRJ+Nc/lszGdX/EtWt+O1JZcYfbQ6y4kpW2tIUlQPMEHmK2UrghRXdGXOwqLukLiluNkqNpuBK4/k2se015bjwrmVq6RbDwaj09dLWR+vabMuOfJbWSPikV6HimKud2CixdbaXmj6jUFuJ6pW+EKHmFYIrv8Apy0cHH9LW/g+9623j/qqdm2W1XIgzrZClEbZfjoX/MVHfoNpPtOP9GLNxf8A2Lf8sVf2K8kHL1rpiEMv3+3A9EofStR8gnJNcydWv3M8GndP3S6KP65xr1Vgea3cE/AGrrCslptpzBtkKKe9iOhH8hXdisvy/wAPOqK1ou6X89pq64JMUnItFvUpDBHc6s+055bDwq7R4zMSO3HjtIaZbSEobbSEpSByAA5CttK522/qSlKVgUpSgUpSgUpSgUpSgUpSgUpSgUpSgUpSgUpSgVHXmxWzUEEw7rDalMZ4gFjdKvvJI3SfEEGpGlBRF6Z1TYsiw3dm5w0+7CvBV2iB3JfTuR3cQPnWg6puUIAXjSF7jEe85EbTMb8wWzxY80ivQsVjFXO7DXnR9I2l0HD096Oe5+E8j/sofSNpZRw1cnHz3MxHl/8AZXo3xPzpjxPzqvtV5V54NVTZoxZ9J32aT7rj7AiNn95wg48QDW1GndX35IF3ukeyw1e9GtWVvqHcX1DCf3U/Gr9imKy/Jay9Womx6btWm4io1qhojoWricXkqW6r7y1HdR8SalqUrmwpSlBwXezQL7bHrdco6X4zo9pKtiCORBG4IO4I3FU1bOp9IjgcZe1HZ0e4+1j15lI6LRyeA7xhXga9BrGKqdYKbaNU2O+Eot9yYcfHvR1Hs3UeBQrCh8qmDkbEEedbLzpexagSBdrVFlqHuuOI9tPkse0Pgagj6NoEcn6LvV/tiejbFwWtA/dc4q6TuNlS5NYqJGiLskcKNc3vh68TUdR+Zbr5/o+ceGJurtSSEHmhMpDIP8CQa37Iryjvn3GFao5kXGYxEZHNchwIH51AI1LP1ASzpG2qmIOyrnMCmYjfiMjidPgkY8anrb6PNLW2QmS3aW35Q5PzFqkLB7wXCcfDFWcJAAA2A2HhWX5f4y9q5pzSTNlfeuMuSu43qQnhfnPJAPD9xtI2QgfdHxzVkpSuVupKUpWBSlKBSlKBSlKBSlKBSlKBSlKBSlKBSlKBSlKBSlKBSlKBSlKBSlKBSlKBSlKBSlKBSlKBSlKBSlKBSlKBSlKBSlKBSlKBSlKBSlKBSlKBSlKBSlKBSlKBSlKBSlKBSlKBSlKBSlKBSlKBSlKBSlKBSlKBSlKBSlKBSlKBSlKBSlKBSlKBSlKBSlKBSlKBSlKBSlKBSlKBSlKBSlKBSlKBSlKBSlKBSlKBSlKBSlKD/9k="/>
          <p:cNvSpPr>
            <a:spLocks noChangeAspect="1" noChangeArrowheads="1"/>
          </p:cNvSpPr>
          <p:nvPr/>
        </p:nvSpPr>
        <p:spPr bwMode="auto">
          <a:xfrm>
            <a:off x="395817" y="11474"/>
            <a:ext cx="406400" cy="40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lstStyle/>
          <a:p>
            <a:endParaRPr lang="zh-CN" altLang="en-US"/>
          </a:p>
        </p:txBody>
      </p:sp>
      <p:sp>
        <p:nvSpPr>
          <p:cNvPr id="32777" name="矩形 5"/>
          <p:cNvSpPr>
            <a:spLocks noChangeArrowheads="1"/>
          </p:cNvSpPr>
          <p:nvPr/>
        </p:nvSpPr>
        <p:spPr bwMode="auto">
          <a:xfrm>
            <a:off x="1014095" y="1384935"/>
            <a:ext cx="5789295" cy="270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3" tIns="60952" rIns="121903" bIns="60952">
            <a:spAutoFit/>
          </a:bodyPr>
          <a:lstStyle/>
          <a:p>
            <a:pPr marL="381000" indent="-381000" fontAlgn="auto">
              <a:lnSpc>
                <a:spcPct val="150000"/>
              </a:lnSpc>
              <a:buFont typeface="Arial" panose="020B0604020202020204" pitchFamily="34" charset="0"/>
              <a:buChar char="•"/>
            </a:pPr>
            <a:r>
              <a:rPr lang="zh-CN" altLang="en-US" sz="2400" dirty="0" smtClean="0">
                <a:latin typeface="楷体" panose="02010609060101010101" charset="-122"/>
                <a:ea typeface="楷体" panose="02010609060101010101" charset="-122"/>
              </a:rPr>
              <a:t>机器学习问题</a:t>
            </a:r>
            <a:r>
              <a:rPr lang="zh-CN" altLang="en-US" sz="2400" dirty="0">
                <a:latin typeface="楷体" panose="02010609060101010101" charset="-122"/>
                <a:ea typeface="楷体" panose="02010609060101010101" charset="-122"/>
              </a:rPr>
              <a:t>从哪里来？数据从哪里来？如何</a:t>
            </a:r>
            <a:r>
              <a:rPr lang="zh-CN" altLang="en-US" sz="2400" dirty="0" smtClean="0">
                <a:latin typeface="楷体" panose="02010609060101010101" charset="-122"/>
                <a:ea typeface="楷体" panose="02010609060101010101" charset="-122"/>
              </a:rPr>
              <a:t>像机器学习工程师</a:t>
            </a:r>
            <a:r>
              <a:rPr lang="zh-CN" altLang="en-US" sz="2400" dirty="0">
                <a:latin typeface="楷体" panose="02010609060101010101" charset="-122"/>
                <a:ea typeface="楷体" panose="02010609060101010101" charset="-122"/>
              </a:rPr>
              <a:t>一样思考？</a:t>
            </a:r>
            <a:endParaRPr lang="en-US" altLang="zh-CN" sz="2400" dirty="0">
              <a:latin typeface="楷体" panose="02010609060101010101" charset="-122"/>
              <a:ea typeface="楷体" panose="02010609060101010101" charset="-122"/>
            </a:endParaRPr>
          </a:p>
          <a:p>
            <a:pPr marL="381000" indent="-381000" fontAlgn="auto">
              <a:lnSpc>
                <a:spcPct val="150000"/>
              </a:lnSpc>
              <a:buFont typeface="Arial" panose="020B0604020202020204" pitchFamily="34" charset="0"/>
              <a:buChar char="•"/>
            </a:pPr>
            <a:r>
              <a:rPr lang="zh-CN" altLang="en-US" sz="2400" b="1" dirty="0">
                <a:latin typeface="楷体" panose="02010609060101010101" charset="-122"/>
                <a:ea typeface="楷体" panose="02010609060101010101" charset="-122"/>
              </a:rPr>
              <a:t>知识与技能的培养</a:t>
            </a:r>
            <a:r>
              <a:rPr lang="zh-CN" altLang="en-US" sz="2400" dirty="0">
                <a:latin typeface="楷体" panose="02010609060101010101" charset="-122"/>
                <a:ea typeface="楷体" panose="02010609060101010101" charset="-122"/>
              </a:rPr>
              <a:t>是不一样的。</a:t>
            </a:r>
            <a:endParaRPr lang="en-US" altLang="zh-CN" sz="2400" dirty="0">
              <a:latin typeface="楷体" panose="02010609060101010101" charset="-122"/>
              <a:ea typeface="楷体" panose="02010609060101010101" charset="-122"/>
            </a:endParaRPr>
          </a:p>
          <a:p>
            <a:pPr marL="381000" indent="-381000" fontAlgn="auto">
              <a:lnSpc>
                <a:spcPct val="150000"/>
              </a:lnSpc>
              <a:buFont typeface="Arial" panose="020B0604020202020204" pitchFamily="34" charset="0"/>
              <a:buChar char="•"/>
            </a:pPr>
            <a:r>
              <a:rPr lang="zh-CN" altLang="en-US" sz="2400" dirty="0">
                <a:latin typeface="楷体" panose="02010609060101010101" charset="-122"/>
                <a:ea typeface="楷体" panose="02010609060101010101" charset="-122"/>
              </a:rPr>
              <a:t>怎么培养技能？实践出真知！</a:t>
            </a:r>
            <a:endParaRPr lang="en-US" altLang="zh-CN" sz="2400" dirty="0">
              <a:latin typeface="楷体" panose="02010609060101010101" charset="-122"/>
              <a:ea typeface="楷体" panose="02010609060101010101" charset="-122"/>
            </a:endParaRPr>
          </a:p>
          <a:p>
            <a:pPr marL="381000" indent="-381000">
              <a:buFont typeface="Arial" panose="020B0604020202020204" pitchFamily="34" charset="0"/>
              <a:buChar char="•"/>
            </a:pPr>
            <a:endParaRPr lang="en-US" altLang="zh-CN" sz="2400" dirty="0">
              <a:latin typeface="楷体" panose="02010609060101010101" charset="-122"/>
              <a:ea typeface="楷体" panose="02010609060101010101" charset="-122"/>
            </a:endParaRPr>
          </a:p>
        </p:txBody>
      </p:sp>
      <p:pic>
        <p:nvPicPr>
          <p:cNvPr id="24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55870" y="3681627"/>
            <a:ext cx="4283782" cy="2452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pPr>
              <a:defRPr/>
            </a:pPr>
            <a:r>
              <a:rPr lang="zh-CN" altLang="en-US" smtClean="0"/>
              <a:t>复旦大学 赵卫东</a:t>
            </a:r>
            <a:endParaRPr lang="zh-CN" alt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795868" y="479136"/>
            <a:ext cx="3621617" cy="57346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3" name="TextBox 5"/>
          <p:cNvSpPr txBox="1">
            <a:spLocks noChangeArrowheads="1"/>
          </p:cNvSpPr>
          <p:nvPr/>
        </p:nvSpPr>
        <p:spPr bwMode="auto">
          <a:xfrm>
            <a:off x="889000" y="443162"/>
            <a:ext cx="310070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机器学习的本质</a:t>
            </a:r>
            <a:endParaRPr kumimoji="0"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13"/>
          <p:cNvCxnSpPr/>
          <p:nvPr/>
        </p:nvCxnSpPr>
        <p:spPr>
          <a:xfrm>
            <a:off x="1849967" y="1040319"/>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13"/>
          <p:cNvSpPr txBox="1">
            <a:spLocks noChangeArrowheads="1"/>
          </p:cNvSpPr>
          <p:nvPr/>
        </p:nvSpPr>
        <p:spPr bwMode="auto">
          <a:xfrm>
            <a:off x="669925" y="1395730"/>
            <a:ext cx="10901680"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3" tIns="60952" rIns="121903" bIns="60952">
            <a:spAutoFit/>
          </a:bodyPr>
          <a:lstStyle>
            <a:lvl1pPr eaLnBrk="0" hangingPunct="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indent="0">
              <a:lnSpc>
                <a:spcPct val="150000"/>
              </a:lnSpc>
              <a:buFont typeface="Wingdings" panose="05000000000000000000" pitchFamily="2" charset="2"/>
              <a:buNone/>
            </a:pPr>
            <a:r>
              <a:rPr lang="en-US" altLang="zh-CN" sz="2000" dirty="0" smtClean="0"/>
              <a:t>        </a:t>
            </a:r>
            <a:r>
              <a:rPr lang="zh-CN" altLang="zh-CN" sz="2000" dirty="0" smtClean="0">
                <a:latin typeface="楷体" panose="02010609060101010101" charset="-122"/>
                <a:ea typeface="楷体" panose="02010609060101010101" charset="-122"/>
              </a:rPr>
              <a:t>机器学习</a:t>
            </a:r>
            <a:r>
              <a:rPr lang="zh-CN" altLang="en-US" sz="2000" dirty="0" smtClean="0">
                <a:latin typeface="楷体" panose="02010609060101010101" charset="-122"/>
                <a:ea typeface="楷体" panose="02010609060101010101" charset="-122"/>
              </a:rPr>
              <a:t>的任务是</a:t>
            </a:r>
            <a:r>
              <a:rPr lang="zh-CN" altLang="en-US" sz="2000" b="1" dirty="0" smtClean="0">
                <a:solidFill>
                  <a:srgbClr val="0070C0"/>
                </a:solidFill>
                <a:latin typeface="楷体" panose="02010609060101010101" charset="-122"/>
                <a:ea typeface="楷体" panose="02010609060101010101" charset="-122"/>
              </a:rPr>
              <a:t>学习大量数据中隐藏的模式，利用这种模式可以对新的</a:t>
            </a:r>
            <a:r>
              <a:rPr lang="zh-CN" altLang="en-US" sz="2000" b="1" smtClean="0">
                <a:solidFill>
                  <a:srgbClr val="0070C0"/>
                </a:solidFill>
                <a:latin typeface="楷体" panose="02010609060101010101" charset="-122"/>
                <a:ea typeface="楷体" panose="02010609060101010101" charset="-122"/>
              </a:rPr>
              <a:t>样本进行判别和预测（泛化性）</a:t>
            </a:r>
            <a:r>
              <a:rPr lang="zh-CN" altLang="zh-CN" sz="2000" b="1" smtClean="0">
                <a:solidFill>
                  <a:srgbClr val="0070C0"/>
                </a:solidFill>
                <a:latin typeface="楷体" panose="02010609060101010101" charset="-122"/>
                <a:ea typeface="楷体" panose="02010609060101010101" charset="-122"/>
              </a:rPr>
              <a:t>。</a:t>
            </a:r>
            <a:endParaRPr lang="zh-CN" altLang="zh-CN" sz="2000" b="1" dirty="0" smtClean="0">
              <a:solidFill>
                <a:srgbClr val="0070C0"/>
              </a:solidFill>
              <a:latin typeface="楷体" panose="02010609060101010101" charset="-122"/>
              <a:ea typeface="楷体" panose="02010609060101010101" charset="-122"/>
            </a:endParaRPr>
          </a:p>
        </p:txBody>
      </p:sp>
      <p:pic>
        <p:nvPicPr>
          <p:cNvPr id="7" name="图片 3" descr="傻傻分不清楚？人工智能AI 机器学习 ML 深度学习D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9570" y="3281893"/>
            <a:ext cx="5411418" cy="254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2"/>
          <p:cNvSpPr txBox="1"/>
          <p:nvPr/>
        </p:nvSpPr>
        <p:spPr>
          <a:xfrm>
            <a:off x="1374775" y="2967355"/>
            <a:ext cx="1387475" cy="98679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marL="0" indent="0" eaLnBrk="1" hangingPunct="1">
              <a:buNone/>
              <a:defRPr/>
            </a:pPr>
            <a:r>
              <a:rPr lang="zh-CN" altLang="en-US" sz="1600" kern="0" dirty="0">
                <a:latin typeface="黑体" panose="02010609060101010101" charset="-122"/>
                <a:ea typeface="黑体" panose="02010609060101010101" charset="-122"/>
              </a:rPr>
              <a:t>用数据优化计算机程序的模型参数</a:t>
            </a:r>
            <a:endParaRPr lang="zh-CN" altLang="en-US" sz="1600" kern="0" dirty="0">
              <a:latin typeface="黑体" panose="02010609060101010101" charset="-122"/>
              <a:ea typeface="黑体" panose="02010609060101010101" charset="-122"/>
            </a:endParaRPr>
          </a:p>
        </p:txBody>
      </p:sp>
      <p:sp>
        <p:nvSpPr>
          <p:cNvPr id="10" name="内容占位符 2"/>
          <p:cNvSpPr txBox="1"/>
          <p:nvPr/>
        </p:nvSpPr>
        <p:spPr>
          <a:xfrm>
            <a:off x="4584918" y="2897662"/>
            <a:ext cx="1062475" cy="149265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marL="0" indent="0" eaLnBrk="1" hangingPunct="1">
              <a:buNone/>
              <a:defRPr/>
            </a:pPr>
            <a:r>
              <a:rPr lang="zh-CN" altLang="en-US" sz="1600" kern="0" dirty="0">
                <a:latin typeface="黑体" panose="02010609060101010101" charset="-122"/>
                <a:ea typeface="黑体" panose="02010609060101010101" charset="-122"/>
              </a:rPr>
              <a:t>通过经验自动改进的计算机算法</a:t>
            </a:r>
            <a:endParaRPr lang="zh-CN" altLang="en-US" sz="1600" kern="0" dirty="0">
              <a:latin typeface="黑体" panose="02010609060101010101" charset="-122"/>
              <a:ea typeface="黑体" panose="02010609060101010101" charset="-122"/>
            </a:endParaRPr>
          </a:p>
        </p:txBody>
      </p:sp>
      <p:sp>
        <p:nvSpPr>
          <p:cNvPr id="12" name="AutoShape 21"/>
          <p:cNvSpPr>
            <a:spLocks noChangeArrowheads="1"/>
          </p:cNvSpPr>
          <p:nvPr/>
        </p:nvSpPr>
        <p:spPr bwMode="gray">
          <a:xfrm>
            <a:off x="7616443" y="4102941"/>
            <a:ext cx="3015783" cy="1460040"/>
          </a:xfrm>
          <a:prstGeom prst="flowChartAlternateProcess">
            <a:avLst/>
          </a:prstGeom>
          <a:gradFill rotWithShape="1">
            <a:gsLst>
              <a:gs pos="0">
                <a:srgbClr val="E3E3E3"/>
              </a:gs>
              <a:gs pos="50000">
                <a:srgbClr val="FFFFFF"/>
              </a:gs>
              <a:gs pos="100000">
                <a:srgbClr val="E3E3E3"/>
              </a:gs>
            </a:gsLst>
            <a:lin ang="5400000" scaled="1"/>
          </a:gradFill>
          <a:ln>
            <a:noFill/>
          </a:ln>
          <a:effectLst>
            <a:prstShdw prst="shdw17" dist="17961" dir="2700000">
              <a:srgbClr val="9999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15"/>
          </a:p>
        </p:txBody>
      </p:sp>
      <p:sp>
        <p:nvSpPr>
          <p:cNvPr id="13" name="Rectangle 7"/>
          <p:cNvSpPr>
            <a:spLocks noChangeArrowheads="1"/>
          </p:cNvSpPr>
          <p:nvPr/>
        </p:nvSpPr>
        <p:spPr bwMode="auto">
          <a:xfrm>
            <a:off x="8451289" y="4555676"/>
            <a:ext cx="495422" cy="485885"/>
          </a:xfrm>
          <a:prstGeom prst="rect">
            <a:avLst/>
          </a:prstGeom>
          <a:noFill/>
          <a:ln w="31750" algn="ctr">
            <a:solidFill>
              <a:schemeClr val="tx1"/>
            </a:solidFill>
            <a:round/>
          </a:ln>
        </p:spPr>
        <p:txBody>
          <a:bodyPr/>
          <a:lstStyle/>
          <a:p>
            <a:endParaRPr lang="en-US" sz="1015"/>
          </a:p>
        </p:txBody>
      </p:sp>
      <p:graphicFrame>
        <p:nvGraphicFramePr>
          <p:cNvPr id="14" name="Object 3"/>
          <p:cNvGraphicFramePr>
            <a:graphicFrameLocks noChangeAspect="1"/>
          </p:cNvGraphicFramePr>
          <p:nvPr/>
        </p:nvGraphicFramePr>
        <p:xfrm>
          <a:off x="8513711" y="4660937"/>
          <a:ext cx="368683" cy="267841"/>
        </p:xfrm>
        <a:graphic>
          <a:graphicData uri="http://schemas.openxmlformats.org/presentationml/2006/ole">
            <mc:AlternateContent xmlns:mc="http://schemas.openxmlformats.org/markup-compatibility/2006">
              <mc:Choice xmlns:v="urn:schemas-microsoft-com:vml" Requires="v">
                <p:oleObj spid="_x0000_s13390" name="Equation" r:id="rId2" imgW="342900" imgH="203200" progId="Equation.3">
                  <p:embed/>
                </p:oleObj>
              </mc:Choice>
              <mc:Fallback>
                <p:oleObj name="Equation" r:id="rId2" imgW="342900" imgH="203200" progId="Equation.3">
                  <p:embed/>
                  <p:pic>
                    <p:nvPicPr>
                      <p:cNvPr id="0" name="图片 133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3711" y="4660937"/>
                        <a:ext cx="368683" cy="2678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nvGraphicFramePr>
        <p:xfrm>
          <a:off x="7942188" y="4670618"/>
          <a:ext cx="187267" cy="235135"/>
        </p:xfrm>
        <a:graphic>
          <a:graphicData uri="http://schemas.openxmlformats.org/presentationml/2006/ole">
            <mc:AlternateContent xmlns:mc="http://schemas.openxmlformats.org/markup-compatibility/2006">
              <mc:Choice xmlns:v="urn:schemas-microsoft-com:vml" Requires="v">
                <p:oleObj spid="_x0000_s13391" name="Equation" r:id="rId4" imgW="127000" imgH="139700" progId="Equation.3">
                  <p:embed/>
                </p:oleObj>
              </mc:Choice>
              <mc:Fallback>
                <p:oleObj name="Equation" r:id="rId4" imgW="127000" imgH="139700" progId="Equation.3">
                  <p:embed/>
                  <p:pic>
                    <p:nvPicPr>
                      <p:cNvPr id="0" name="图片 133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2188" y="4670618"/>
                        <a:ext cx="187267" cy="2351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Straight Arrow Connector 6"/>
          <p:cNvCxnSpPr/>
          <p:nvPr/>
        </p:nvCxnSpPr>
        <p:spPr>
          <a:xfrm>
            <a:off x="8154782" y="4785254"/>
            <a:ext cx="202873" cy="0"/>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7"/>
          <p:cNvCxnSpPr/>
          <p:nvPr/>
        </p:nvCxnSpPr>
        <p:spPr>
          <a:xfrm>
            <a:off x="8965382" y="4785254"/>
            <a:ext cx="317269" cy="0"/>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18" name="Object 4"/>
          <p:cNvGraphicFramePr>
            <a:graphicFrameLocks noChangeAspect="1"/>
          </p:cNvGraphicFramePr>
          <p:nvPr/>
        </p:nvGraphicFramePr>
        <p:xfrm>
          <a:off x="9281625" y="4681089"/>
          <a:ext cx="167893" cy="226915"/>
        </p:xfrm>
        <a:graphic>
          <a:graphicData uri="http://schemas.openxmlformats.org/presentationml/2006/ole">
            <mc:AlternateContent xmlns:mc="http://schemas.openxmlformats.org/markup-compatibility/2006">
              <mc:Choice xmlns:v="urn:schemas-microsoft-com:vml" Requires="v">
                <p:oleObj spid="_x0000_s13392" name="Equation" r:id="rId6" imgW="139700" imgH="165100" progId="Equation.3">
                  <p:embed/>
                </p:oleObj>
              </mc:Choice>
              <mc:Fallback>
                <p:oleObj name="Equation" r:id="rId6" imgW="139700" imgH="165100" progId="Equation.3">
                  <p:embed/>
                  <p:pic>
                    <p:nvPicPr>
                      <p:cNvPr id="0" name="图片 133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1625" y="4681089"/>
                        <a:ext cx="167893" cy="2269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1"/>
          <p:cNvGraphicFramePr>
            <a:graphicFrameLocks noChangeAspect="1"/>
          </p:cNvGraphicFramePr>
          <p:nvPr/>
        </p:nvGraphicFramePr>
        <p:xfrm>
          <a:off x="9476484" y="4268737"/>
          <a:ext cx="503949" cy="1128725"/>
        </p:xfrm>
        <a:graphic>
          <a:graphicData uri="http://schemas.openxmlformats.org/presentationml/2006/ole">
            <mc:AlternateContent xmlns:mc="http://schemas.openxmlformats.org/markup-compatibility/2006">
              <mc:Choice xmlns:v="urn:schemas-microsoft-com:vml" Requires="v">
                <p:oleObj spid="_x0000_s13393" name="Equation" r:id="rId8" imgW="164465" imgH="215900" progId="Equation.3">
                  <p:embed/>
                </p:oleObj>
              </mc:Choice>
              <mc:Fallback>
                <p:oleObj name="Equation" r:id="rId8" imgW="164465" imgH="215900" progId="Equation.3">
                  <p:embed/>
                  <p:pic>
                    <p:nvPicPr>
                      <p:cNvPr id="0" name="图片 133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6484" y="4268737"/>
                        <a:ext cx="503949" cy="1128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p:cNvSpPr txBox="1"/>
          <p:nvPr/>
        </p:nvSpPr>
        <p:spPr>
          <a:xfrm>
            <a:off x="9793812" y="4938306"/>
            <a:ext cx="837565" cy="403860"/>
          </a:xfrm>
          <a:prstGeom prst="rect">
            <a:avLst/>
          </a:prstGeom>
          <a:noFill/>
        </p:spPr>
        <p:txBody>
          <a:bodyPr wrap="none" rtlCol="0">
            <a:spAutoFit/>
          </a:bodyPr>
          <a:lstStyle/>
          <a:p>
            <a:pPr algn="ctr"/>
            <a:r>
              <a:rPr lang="zh-CN" altLang="en-US" sz="1015" dirty="0"/>
              <a:t>预测</a:t>
            </a:r>
            <a:endParaRPr lang="en-US" sz="1015" dirty="0"/>
          </a:p>
          <a:p>
            <a:pPr algn="ctr"/>
            <a:r>
              <a:rPr lang="en-US" sz="1015" dirty="0"/>
              <a:t>(Estimation)</a:t>
            </a:r>
            <a:endParaRPr lang="en-US" sz="1015" dirty="0"/>
          </a:p>
        </p:txBody>
      </p:sp>
      <p:sp>
        <p:nvSpPr>
          <p:cNvPr id="21" name="TextBox 20"/>
          <p:cNvSpPr txBox="1"/>
          <p:nvPr/>
        </p:nvSpPr>
        <p:spPr>
          <a:xfrm>
            <a:off x="9796651" y="4353798"/>
            <a:ext cx="974725" cy="403860"/>
          </a:xfrm>
          <a:prstGeom prst="rect">
            <a:avLst/>
          </a:prstGeom>
          <a:noFill/>
        </p:spPr>
        <p:txBody>
          <a:bodyPr wrap="none" rtlCol="0">
            <a:spAutoFit/>
          </a:bodyPr>
          <a:lstStyle/>
          <a:p>
            <a:pPr algn="ctr"/>
            <a:r>
              <a:rPr lang="zh-CN" altLang="en-US" sz="1015" dirty="0"/>
              <a:t>分类</a:t>
            </a:r>
            <a:endParaRPr lang="zh-CN" altLang="en-US" sz="1015" dirty="0"/>
          </a:p>
          <a:p>
            <a:pPr algn="ctr"/>
            <a:r>
              <a:rPr lang="en-US" sz="1015" dirty="0"/>
              <a:t>(Classification)</a:t>
            </a:r>
            <a:endParaRPr lang="en-US" sz="1015"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5868" y="574360"/>
            <a:ext cx="1877484" cy="5734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43011" name="TextBox 5"/>
          <p:cNvSpPr txBox="1">
            <a:spLocks noChangeArrowheads="1"/>
          </p:cNvSpPr>
          <p:nvPr/>
        </p:nvSpPr>
        <p:spPr bwMode="auto">
          <a:xfrm>
            <a:off x="810685" y="574361"/>
            <a:ext cx="5348815" cy="6127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21903" tIns="60952" rIns="121903" bIns="60952">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ct val="0"/>
              </a:spcBef>
              <a:buFontTx/>
              <a:buNone/>
              <a:defRPr/>
            </a:pPr>
            <a:r>
              <a:rPr lang="zh-CN" altLang="en-US" b="1" dirty="0" smtClean="0"/>
              <a:t>常见的机器学习语言和</a:t>
            </a:r>
            <a:r>
              <a:rPr lang="zh-CN" altLang="en-US" b="1" dirty="0"/>
              <a:t>平台</a:t>
            </a:r>
            <a:endParaRPr lang="zh-CN" altLang="en-US" b="1" dirty="0"/>
          </a:p>
        </p:txBody>
      </p:sp>
      <p:cxnSp>
        <p:nvCxnSpPr>
          <p:cNvPr id="13" name="直接连接符 13"/>
          <p:cNvCxnSpPr/>
          <p:nvPr/>
        </p:nvCxnSpPr>
        <p:spPr>
          <a:xfrm>
            <a:off x="1849967" y="1169810"/>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372518"/>
            <a:ext cx="12192000" cy="48459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43014" name="矩形 3"/>
          <p:cNvSpPr>
            <a:spLocks noChangeArrowheads="1"/>
          </p:cNvSpPr>
          <p:nvPr/>
        </p:nvSpPr>
        <p:spPr bwMode="auto">
          <a:xfrm>
            <a:off x="795867" y="1678974"/>
            <a:ext cx="10727266" cy="344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3" tIns="60952" rIns="121903" bIns="60952">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en-US" altLang="zh-CN" sz="2400" dirty="0" smtClean="0">
                <a:solidFill>
                  <a:srgbClr val="000000"/>
                </a:solidFill>
              </a:rPr>
              <a:t>Tableau</a:t>
            </a:r>
            <a:endParaRPr lang="en-US" altLang="zh-CN" sz="2400" dirty="0" smtClean="0">
              <a:solidFill>
                <a:srgbClr val="000000"/>
              </a:solidFill>
            </a:endParaRPr>
          </a:p>
          <a:p>
            <a:r>
              <a:rPr lang="en-US" altLang="zh-CN" sz="2400" dirty="0" smtClean="0">
                <a:solidFill>
                  <a:srgbClr val="000000"/>
                </a:solidFill>
              </a:rPr>
              <a:t>Python</a:t>
            </a:r>
            <a:endParaRPr lang="en-US" altLang="zh-CN" sz="2400" dirty="0" smtClean="0">
              <a:solidFill>
                <a:srgbClr val="000000"/>
              </a:solidFill>
            </a:endParaRPr>
          </a:p>
          <a:p>
            <a:r>
              <a:rPr lang="en-US" altLang="zh-CN" sz="2400" dirty="0" smtClean="0">
                <a:solidFill>
                  <a:srgbClr val="000000"/>
                </a:solidFill>
              </a:rPr>
              <a:t>R</a:t>
            </a:r>
            <a:endParaRPr lang="en-US" altLang="zh-CN" sz="2400" dirty="0" smtClean="0">
              <a:solidFill>
                <a:srgbClr val="000000"/>
              </a:solidFill>
            </a:endParaRPr>
          </a:p>
          <a:p>
            <a:r>
              <a:rPr lang="en-US" altLang="zh-CN" sz="2400" dirty="0" err="1" smtClean="0">
                <a:solidFill>
                  <a:srgbClr val="000000"/>
                </a:solidFill>
              </a:rPr>
              <a:t>TensorFlow</a:t>
            </a:r>
            <a:endParaRPr lang="en-US" altLang="zh-CN" sz="2400" dirty="0" smtClean="0">
              <a:solidFill>
                <a:srgbClr val="000000"/>
              </a:solidFill>
            </a:endParaRPr>
          </a:p>
          <a:p>
            <a:r>
              <a:rPr lang="en-US" altLang="zh-CN" sz="2400" dirty="0" err="1" smtClean="0">
                <a:solidFill>
                  <a:srgbClr val="000000"/>
                </a:solidFill>
              </a:rPr>
              <a:t>Caffe</a:t>
            </a:r>
            <a:endParaRPr lang="en-US" altLang="zh-CN" sz="2400" dirty="0" smtClean="0">
              <a:solidFill>
                <a:srgbClr val="000000"/>
              </a:solidFill>
            </a:endParaRPr>
          </a:p>
          <a:p>
            <a:r>
              <a:rPr lang="zh-CN" altLang="en-US" sz="2400" dirty="0">
                <a:solidFill>
                  <a:srgbClr val="000000"/>
                </a:solidFill>
              </a:rPr>
              <a:t>开</a:t>
            </a:r>
            <a:r>
              <a:rPr lang="zh-CN" altLang="en-US" sz="2400" dirty="0" smtClean="0">
                <a:solidFill>
                  <a:srgbClr val="000000"/>
                </a:solidFill>
              </a:rPr>
              <a:t>源社区</a:t>
            </a:r>
            <a:r>
              <a:rPr lang="en-US" altLang="zh-CN" sz="2400" dirty="0" err="1" smtClean="0">
                <a:solidFill>
                  <a:srgbClr val="000000"/>
                </a:solidFill>
              </a:rPr>
              <a:t>Github</a:t>
            </a:r>
            <a:endParaRPr lang="en-US" altLang="zh-CN" sz="2400" dirty="0" smtClean="0">
              <a:solidFill>
                <a:srgbClr val="000000"/>
              </a:solidFill>
            </a:endParaRPr>
          </a:p>
          <a:p>
            <a:endParaRPr lang="en-US" altLang="zh-CN" sz="2000" dirty="0" smtClean="0">
              <a:solidFill>
                <a:srgbClr val="000000"/>
              </a:solidFill>
            </a:endParaRPr>
          </a:p>
          <a:p>
            <a:endParaRPr lang="en-US" altLang="zh-CN" sz="2000" dirty="0">
              <a:solidFill>
                <a:srgbClr val="000000"/>
              </a:solidFill>
            </a:endParaRPr>
          </a:p>
        </p:txBody>
      </p:sp>
      <p:pic>
        <p:nvPicPr>
          <p:cNvPr id="2560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02636" y="4753245"/>
            <a:ext cx="4113729" cy="742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240" y="2512244"/>
            <a:ext cx="10954600" cy="1442302"/>
          </a:xfrm>
        </p:spPr>
        <p:txBody>
          <a:bodyPr/>
          <a:lstStyle/>
          <a:p>
            <a:pPr marL="0" indent="0" algn="ctr">
              <a:buNone/>
            </a:pPr>
            <a:r>
              <a:rPr lang="zh-CN" altLang="en-US" sz="6000" b="1" spc="1200" dirty="0" smtClean="0">
                <a:solidFill>
                  <a:srgbClr val="002060"/>
                </a:solidFill>
                <a:latin typeface="微软雅黑" panose="020B0503020204020204" pitchFamily="34" charset="-122"/>
                <a:ea typeface="微软雅黑" panose="020B0503020204020204" pitchFamily="34" charset="-122"/>
              </a:rPr>
              <a:t>本讲结束，谢谢！</a:t>
            </a:r>
            <a:endParaRPr lang="zh-CN" altLang="en-US" sz="6000" b="1" spc="1200" dirty="0">
              <a:solidFill>
                <a:srgbClr val="002060"/>
              </a:solidFill>
              <a:latin typeface="微软雅黑" panose="020B0503020204020204" pitchFamily="34" charset="-122"/>
              <a:ea typeface="微软雅黑" panose="020B0503020204020204" pitchFamily="34" charset="-122"/>
            </a:endParaRPr>
          </a:p>
          <a:p>
            <a:pPr lvl="2"/>
            <a:endParaRPr lang="zh-CN" alt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795868" y="479136"/>
            <a:ext cx="3621617" cy="57346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8196" name="TextBox 5"/>
          <p:cNvSpPr txBox="1">
            <a:spLocks noChangeArrowheads="1"/>
          </p:cNvSpPr>
          <p:nvPr/>
        </p:nvSpPr>
        <p:spPr bwMode="auto">
          <a:xfrm>
            <a:off x="889000" y="443162"/>
            <a:ext cx="310070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r>
              <a:rPr lang="zh-CN" altLang="en-US" b="1" dirty="0" smtClean="0"/>
              <a:t>机器学习的发展</a:t>
            </a:r>
            <a:endParaRPr kumimoji="0"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849967" y="1040319"/>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226" name="文本框 13"/>
          <p:cNvSpPr txBox="1">
            <a:spLocks noChangeArrowheads="1"/>
          </p:cNvSpPr>
          <p:nvPr/>
        </p:nvSpPr>
        <p:spPr bwMode="auto">
          <a:xfrm>
            <a:off x="889001" y="1395415"/>
            <a:ext cx="9741817" cy="239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3" tIns="60952" rIns="121903" bIns="60952">
            <a:spAutoFit/>
          </a:bodyPr>
          <a:lstStyle>
            <a:lvl1pPr eaLnBrk="0" hangingPunct="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marL="342900" indent="-342900">
              <a:lnSpc>
                <a:spcPct val="150000"/>
              </a:lnSpc>
              <a:buFont typeface="Wingdings" panose="05000000000000000000" pitchFamily="2" charset="2"/>
              <a:buChar char="Ø"/>
            </a:pPr>
            <a:r>
              <a:rPr lang="zh-CN" altLang="zh-CN" sz="2000" dirty="0"/>
              <a:t>机器学习的发展分为知识推理期、知识工程期、浅层学习（</a:t>
            </a:r>
            <a:r>
              <a:rPr lang="en-US" altLang="zh-CN" sz="2000" dirty="0"/>
              <a:t>Shallow Learning</a:t>
            </a:r>
            <a:r>
              <a:rPr lang="zh-CN" altLang="zh-CN" sz="2000" dirty="0"/>
              <a:t>）和深度学习（</a:t>
            </a:r>
            <a:r>
              <a:rPr lang="en-US" altLang="zh-CN" sz="2000" dirty="0"/>
              <a:t>Deep Learning</a:t>
            </a:r>
            <a:r>
              <a:rPr lang="zh-CN" altLang="zh-CN" sz="2000" dirty="0"/>
              <a:t>）几个阶段</a:t>
            </a:r>
            <a:r>
              <a:rPr lang="zh-CN" altLang="zh-CN" sz="2000" dirty="0" smtClean="0"/>
              <a:t>。</a:t>
            </a:r>
            <a:endParaRPr lang="en-US" altLang="zh-CN" sz="2000" dirty="0" smtClean="0"/>
          </a:p>
          <a:p>
            <a:pPr marL="342900" indent="-342900">
              <a:lnSpc>
                <a:spcPct val="150000"/>
              </a:lnSpc>
              <a:buFont typeface="Wingdings" panose="05000000000000000000" pitchFamily="2" charset="2"/>
              <a:buChar char="Ø"/>
            </a:pPr>
            <a:r>
              <a:rPr lang="zh-CN" altLang="zh-CN" sz="2000" dirty="0" smtClean="0"/>
              <a:t>在</a:t>
            </a:r>
            <a:r>
              <a:rPr lang="zh-CN" altLang="en-US" sz="2000" dirty="0" smtClean="0"/>
              <a:t>机器学习</a:t>
            </a:r>
            <a:r>
              <a:rPr lang="zh-CN" altLang="zh-CN" sz="2000" dirty="0" smtClean="0"/>
              <a:t>的</a:t>
            </a:r>
            <a:r>
              <a:rPr lang="zh-CN" altLang="zh-CN" sz="2000" dirty="0"/>
              <a:t>发展过程中，随着人们对智能的理解和现实问题的解决方法演变，大致出现了符号主义、贝叶斯、联结主义、进化主义、行为类推主义五大流派。</a:t>
            </a:r>
            <a:endParaRPr lang="zh-CN" altLang="zh-CN" sz="2000" dirty="0"/>
          </a:p>
          <a:p>
            <a:pPr marL="342900" indent="-342900">
              <a:buFont typeface="Wingdings" panose="05000000000000000000" pitchFamily="2" charset="2"/>
              <a:buChar char="Ø"/>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795868" y="479136"/>
            <a:ext cx="6252026" cy="57346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lstStyle/>
          <a:p>
            <a:pPr algn="ctr">
              <a:defRPr/>
            </a:pPr>
            <a:endParaRPr kumimoji="0" lang="zh-CN" altLang="en-US"/>
          </a:p>
        </p:txBody>
      </p:sp>
      <p:sp>
        <p:nvSpPr>
          <p:cNvPr id="8196" name="TextBox 5"/>
          <p:cNvSpPr txBox="1">
            <a:spLocks noChangeArrowheads="1"/>
          </p:cNvSpPr>
          <p:nvPr/>
        </p:nvSpPr>
        <p:spPr bwMode="auto">
          <a:xfrm>
            <a:off x="795868" y="479136"/>
            <a:ext cx="595884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zh-CN" b="1" dirty="0"/>
              <a:t>机器学习、人工智能和数据挖掘</a:t>
            </a:r>
            <a:endParaRPr kumimoji="0"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1849967" y="1040319"/>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3820795" y="3520440"/>
            <a:ext cx="4645660" cy="2177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n-US" altLang="zh-CN"/>
              <a:t>             </a:t>
            </a:r>
            <a:r>
              <a:rPr lang="zh-CN" altLang="en-US"/>
              <a:t>机器学习</a:t>
            </a:r>
            <a:r>
              <a:rPr lang="en-US" altLang="zh-CN"/>
              <a:t>                       </a:t>
            </a:r>
            <a:r>
              <a:rPr lang="zh-CN" altLang="en-US">
                <a:solidFill>
                  <a:srgbClr val="FF0000"/>
                </a:solidFill>
              </a:rPr>
              <a:t>人工智能</a:t>
            </a:r>
            <a:endParaRPr lang="zh-CN" altLang="en-US">
              <a:solidFill>
                <a:srgbClr val="FF0000"/>
              </a:solidFill>
            </a:endParaRPr>
          </a:p>
        </p:txBody>
      </p:sp>
      <p:sp>
        <p:nvSpPr>
          <p:cNvPr id="3" name="椭圆 2"/>
          <p:cNvSpPr/>
          <p:nvPr/>
        </p:nvSpPr>
        <p:spPr>
          <a:xfrm>
            <a:off x="3820795" y="3957320"/>
            <a:ext cx="2834640" cy="1304290"/>
          </a:xfrm>
          <a:prstGeom prst="ellipse">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zh-CN" altLang="en-US">
                <a:solidFill>
                  <a:srgbClr val="0070C0"/>
                </a:solidFill>
              </a:rPr>
              <a:t>机器学习</a:t>
            </a:r>
            <a:endParaRPr lang="zh-CN" altLang="en-US">
              <a:solidFill>
                <a:srgbClr val="0070C0"/>
              </a:solidFill>
            </a:endParaRPr>
          </a:p>
        </p:txBody>
      </p:sp>
      <p:sp>
        <p:nvSpPr>
          <p:cNvPr id="5" name="椭圆 4"/>
          <p:cNvSpPr/>
          <p:nvPr/>
        </p:nvSpPr>
        <p:spPr>
          <a:xfrm>
            <a:off x="4090670" y="4037965"/>
            <a:ext cx="1327785" cy="88392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rPr>
              <a:t>深度学习</a:t>
            </a:r>
            <a:endParaRPr lang="zh-CN" altLang="en-US">
              <a:solidFill>
                <a:srgbClr val="00B050"/>
              </a:solidFill>
            </a:endParaRPr>
          </a:p>
        </p:txBody>
      </p:sp>
      <p:sp>
        <p:nvSpPr>
          <p:cNvPr id="6" name="椭圆 5"/>
          <p:cNvSpPr/>
          <p:nvPr/>
        </p:nvSpPr>
        <p:spPr>
          <a:xfrm>
            <a:off x="3216910" y="2496820"/>
            <a:ext cx="1896745" cy="19183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模式识别</a:t>
            </a:r>
            <a:endParaRPr lang="zh-CN" altLang="en-US">
              <a:solidFill>
                <a:schemeClr val="tx1"/>
              </a:solidFill>
            </a:endParaRPr>
          </a:p>
        </p:txBody>
      </p:sp>
      <p:sp>
        <p:nvSpPr>
          <p:cNvPr id="7" name="椭圆 6"/>
          <p:cNvSpPr/>
          <p:nvPr/>
        </p:nvSpPr>
        <p:spPr>
          <a:xfrm>
            <a:off x="1849755" y="3779520"/>
            <a:ext cx="2477770" cy="148272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accent2"/>
                </a:solidFill>
              </a:rPr>
              <a:t>数据挖掘</a:t>
            </a:r>
            <a:endParaRPr lang="zh-CN" altLang="en-US">
              <a:solidFill>
                <a:schemeClr val="accent2"/>
              </a:solidFill>
            </a:endParaRPr>
          </a:p>
        </p:txBody>
      </p:sp>
      <p:sp>
        <p:nvSpPr>
          <p:cNvPr id="9" name="椭圆 8"/>
          <p:cNvSpPr/>
          <p:nvPr/>
        </p:nvSpPr>
        <p:spPr>
          <a:xfrm rot="19920000">
            <a:off x="2998470" y="2798445"/>
            <a:ext cx="4847590" cy="187071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zh-CN" altLang="en-US">
                <a:solidFill>
                  <a:srgbClr val="7030A0"/>
                </a:solidFill>
              </a:rPr>
              <a:t>神经计算</a:t>
            </a:r>
            <a:endParaRPr lang="zh-CN" altLang="en-US">
              <a:solidFill>
                <a:srgbClr val="7030A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5" grpId="0" bldLvl="0" animBg="1"/>
      <p:bldP spid="6" grpId="0" bldLvl="0" animBg="1"/>
      <p:bldP spid="7" grpId="0" bldLvl="0" animBg="1"/>
      <p:bldP spid="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6" name="TextBox 5"/>
          <p:cNvSpPr txBox="1">
            <a:spLocks noChangeArrowheads="1"/>
          </p:cNvSpPr>
          <p:nvPr/>
        </p:nvSpPr>
        <p:spPr bwMode="auto">
          <a:xfrm>
            <a:off x="1334983" y="431511"/>
            <a:ext cx="595884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3" tIns="60952" rIns="121903" bIns="60952">
            <a:spAutoFit/>
          </a:bodyPr>
          <a:lstStyle>
            <a:lvl1pPr>
              <a:defRPr kumimoji="1" sz="3200">
                <a:solidFill>
                  <a:schemeClr val="tx1"/>
                </a:solidFill>
                <a:latin typeface="Calibri" panose="020F0502020204030204" charset="0"/>
                <a:ea typeface="宋体" panose="02010600030101010101" pitchFamily="2" charset="-122"/>
              </a:defRPr>
            </a:lvl1pPr>
            <a:lvl2pPr>
              <a:defRPr kumimoji="1" sz="2800">
                <a:solidFill>
                  <a:schemeClr val="tx1"/>
                </a:solidFill>
                <a:latin typeface="Calibri" panose="020F0502020204030204" charset="0"/>
                <a:ea typeface="宋体" panose="02010600030101010101" pitchFamily="2" charset="-122"/>
              </a:defRPr>
            </a:lvl2pPr>
            <a:lvl3pPr>
              <a:defRPr kumimoji="1" sz="2400">
                <a:solidFill>
                  <a:schemeClr val="tx1"/>
                </a:solidFill>
                <a:latin typeface="Calibri" panose="020F0502020204030204" charset="0"/>
                <a:ea typeface="宋体" panose="02010600030101010101" pitchFamily="2" charset="-122"/>
              </a:defRPr>
            </a:lvl3pPr>
            <a:lvl4pPr>
              <a:defRPr kumimoji="1" sz="2000">
                <a:solidFill>
                  <a:schemeClr val="tx1"/>
                </a:solidFill>
                <a:latin typeface="Calibri" panose="020F0502020204030204" charset="0"/>
                <a:ea typeface="宋体" panose="02010600030101010101" pitchFamily="2" charset="-122"/>
              </a:defRPr>
            </a:lvl4pPr>
            <a:lvl5pPr>
              <a:defRPr kumimoji="1" sz="2000">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zh-CN" b="1" dirty="0"/>
              <a:t>机器学习、人工智能和数据挖掘</a:t>
            </a:r>
            <a:endParaRPr kumimoji="0" lang="zh-CN" altLang="en-US" b="1"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795655" y="1506220"/>
            <a:ext cx="10554970" cy="4616450"/>
          </a:xfrm>
          <a:prstGeom prst="rect">
            <a:avLst/>
          </a:prstGeom>
          <a:noFill/>
        </p:spPr>
        <p:txBody>
          <a:bodyPr wrap="square" lIns="0" tIns="0" rIns="0" bIns="0" rtlCol="0">
            <a:spAutoFit/>
          </a:bodyPr>
          <a:lstStyle/>
          <a:p>
            <a:pPr marL="285750" indent="-285750" fontAlgn="base">
              <a:lnSpc>
                <a:spcPct val="150000"/>
              </a:lnSpc>
              <a:spcBef>
                <a:spcPct val="50000"/>
              </a:spcBef>
              <a:spcAft>
                <a:spcPct val="0"/>
              </a:spcAft>
              <a:buClr>
                <a:srgbClr val="F0AB00"/>
              </a:buClr>
              <a:buSzPct val="80000"/>
              <a:buFont typeface="Wingdings" panose="05000000000000000000" pitchFamily="2" charset="2"/>
              <a:buChar char="Ø"/>
            </a:pPr>
            <a:r>
              <a:rPr lang="zh-CN" altLang="zh-CN" sz="2400" dirty="0">
                <a:latin typeface="楷体" panose="02010609060101010101" charset="-122"/>
                <a:ea typeface="楷体" panose="02010609060101010101" charset="-122"/>
                <a:cs typeface="楷体" panose="02010609060101010101" charset="-122"/>
              </a:rPr>
              <a:t>机器学习是人工智能的一个分支，它是实现人工智能的一个核心技术，即以机器学习为手段解决人工智能中的问题。机器学习是通过一些让计算机可以自动</a:t>
            </a:r>
            <a:r>
              <a:rPr lang="en-US" altLang="zh-CN"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rPr>
              <a:t>学习</a:t>
            </a:r>
            <a:r>
              <a:rPr lang="en-US" altLang="zh-CN"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rPr>
              <a:t>的算法并从数据中分析获得规律，然后利用规律对新样本进行预测。</a:t>
            </a:r>
            <a:endParaRPr lang="zh-CN" altLang="zh-CN" sz="2400" dirty="0">
              <a:latin typeface="楷体" panose="02010609060101010101" charset="-122"/>
              <a:ea typeface="楷体" panose="02010609060101010101" charset="-122"/>
              <a:cs typeface="楷体" panose="02010609060101010101" charset="-122"/>
            </a:endParaRPr>
          </a:p>
          <a:p>
            <a:pPr marL="285750" indent="-285750" fontAlgn="base">
              <a:lnSpc>
                <a:spcPct val="150000"/>
              </a:lnSpc>
              <a:spcBef>
                <a:spcPct val="50000"/>
              </a:spcBef>
              <a:spcAft>
                <a:spcPct val="0"/>
              </a:spcAft>
              <a:buClr>
                <a:srgbClr val="F0AB00"/>
              </a:buClr>
              <a:buSzPct val="80000"/>
              <a:buFont typeface="Wingdings" panose="05000000000000000000" pitchFamily="2" charset="2"/>
              <a:buChar char="Ø"/>
            </a:pPr>
            <a:r>
              <a:rPr lang="zh-CN" altLang="zh-CN" sz="2400" dirty="0">
                <a:latin typeface="楷体" panose="02010609060101010101" charset="-122"/>
                <a:ea typeface="楷体" panose="02010609060101010101" charset="-122"/>
                <a:cs typeface="楷体" panose="02010609060101010101" charset="-122"/>
              </a:rPr>
              <a:t>数据挖掘是从大量的业务数据中挖掘隐藏、有用的、正确的知识促进决策的执行。数据挖掘的很多算法都来自于机器学习，并在实际应用中进行优化。机器学习最近几年也逐渐跳出实验室，解决从实际的数据中学习模式，解决实际问题。数据挖掘和机器学习的交集越来越大。</a:t>
            </a:r>
            <a:endParaRPr lang="zh-CN" altLang="en-US" sz="2400" kern="0" dirty="0" err="1" smtClean="0">
              <a:latin typeface="楷体" panose="02010609060101010101" charset="-122"/>
              <a:ea typeface="楷体" panose="02010609060101010101" charset="-122"/>
              <a:cs typeface="楷体" panose="02010609060101010101" charset="-122"/>
            </a:endParaRPr>
          </a:p>
        </p:txBody>
      </p:sp>
      <p:cxnSp>
        <p:nvCxnSpPr>
          <p:cNvPr id="8" name="直接连接符 13"/>
          <p:cNvCxnSpPr/>
          <p:nvPr/>
        </p:nvCxnSpPr>
        <p:spPr>
          <a:xfrm>
            <a:off x="1402927" y="1040319"/>
            <a:ext cx="9673167"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 name="直接连接符 13"/>
          <p:cNvCxnSpPr/>
          <p:nvPr/>
        </p:nvCxnSpPr>
        <p:spPr>
          <a:xfrm>
            <a:off x="1001184" y="1158272"/>
            <a:ext cx="10521949" cy="42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4054" y="558625"/>
            <a:ext cx="4585893" cy="573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anchor="ctr"/>
          <a:p>
            <a:pPr>
              <a:defRPr/>
            </a:pPr>
            <a:r>
              <a:rPr kumimoji="1" lang="zh-CN" altLang="en-US" sz="3200" b="1" dirty="0">
                <a:solidFill>
                  <a:schemeClr val="tx1"/>
                </a:solidFill>
                <a:latin typeface="Calibri" panose="020F0502020204030204" charset="0"/>
                <a:ea typeface="宋体" panose="02010600030101010101" pitchFamily="2" charset="-122"/>
              </a:rPr>
              <a:t>机器学习典型应用领域</a:t>
            </a:r>
            <a:endParaRPr kumimoji="1" lang="zh-CN" altLang="en-US" sz="3200" b="1" dirty="0">
              <a:solidFill>
                <a:schemeClr val="tx1"/>
              </a:solidFill>
              <a:latin typeface="Calibri" panose="020F0502020204030204" charset="0"/>
              <a:ea typeface="宋体" panose="02010600030101010101" pitchFamily="2" charset="-122"/>
            </a:endParaRPr>
          </a:p>
        </p:txBody>
      </p:sp>
      <p:sp>
        <p:nvSpPr>
          <p:cNvPr id="3" name="TextBox 2"/>
          <p:cNvSpPr txBox="1"/>
          <p:nvPr/>
        </p:nvSpPr>
        <p:spPr>
          <a:xfrm>
            <a:off x="471825" y="1613003"/>
            <a:ext cx="6723514" cy="923290"/>
          </a:xfrm>
          <a:prstGeom prst="rect">
            <a:avLst/>
          </a:prstGeom>
          <a:noFill/>
        </p:spPr>
        <p:txBody>
          <a:bodyPr wrap="square" lIns="0" tIns="0" rIns="0" bIns="0" rtlCol="0">
            <a:spAutoFit/>
          </a:bodyPr>
          <a:p>
            <a:pPr marL="285750" lvl="0" indent="-285750" fontAlgn="base">
              <a:spcBef>
                <a:spcPct val="50000"/>
              </a:spcBef>
              <a:spcAft>
                <a:spcPct val="0"/>
              </a:spcAft>
              <a:buClr>
                <a:srgbClr val="F0AB00"/>
              </a:buClr>
              <a:buSzPct val="80000"/>
              <a:buFont typeface="Wingdings" panose="05000000000000000000" pitchFamily="2" charset="2"/>
              <a:buChar char="Ø"/>
            </a:pPr>
            <a:r>
              <a:rPr lang="zh-CN" altLang="zh-CN" sz="2400" dirty="0"/>
              <a:t>艺术</a:t>
            </a:r>
            <a:r>
              <a:rPr lang="zh-CN" altLang="zh-CN" sz="2400" dirty="0" smtClean="0"/>
              <a:t>创作</a:t>
            </a:r>
            <a:endParaRPr lang="en-US" altLang="zh-CN" sz="2400" dirty="0" smtClean="0"/>
          </a:p>
          <a:p>
            <a:pPr indent="0" fontAlgn="base">
              <a:spcBef>
                <a:spcPct val="50000"/>
              </a:spcBef>
              <a:spcAft>
                <a:spcPct val="0"/>
              </a:spcAft>
              <a:buClr>
                <a:srgbClr val="F0AB00"/>
              </a:buClr>
              <a:buSzPct val="80000"/>
              <a:buFont typeface="Wingdings" panose="05000000000000000000" pitchFamily="2" charset="2"/>
              <a:buNone/>
            </a:pPr>
            <a:endParaRPr lang="zh-CN" altLang="en-US" sz="2400" kern="0" dirty="0" err="1" smtClean="0">
              <a:ea typeface="Arial Unicode MS" panose="020B0604020202020204" pitchFamily="34" charset="-128"/>
              <a:cs typeface="Arial Unicode MS" panose="020B0604020202020204" pitchFamily="34" charset="-128"/>
            </a:endParaRPr>
          </a:p>
        </p:txBody>
      </p:sp>
      <p:pic>
        <p:nvPicPr>
          <p:cNvPr id="12" name="Picture 1"/>
          <p:cNvPicPr/>
          <p:nvPr/>
        </p:nvPicPr>
        <p:blipFill>
          <a:blip r:embed="rId1"/>
          <a:stretch>
            <a:fillRect/>
          </a:stretch>
        </p:blipFill>
        <p:spPr>
          <a:xfrm>
            <a:off x="6262158" y="1347674"/>
            <a:ext cx="3118571" cy="1739873"/>
          </a:xfrm>
          <a:prstGeom prst="rect">
            <a:avLst/>
          </a:prstGeom>
        </p:spPr>
      </p:pic>
      <p:pic>
        <p:nvPicPr>
          <p:cNvPr id="13" name="Picture 3"/>
          <p:cNvPicPr/>
          <p:nvPr/>
        </p:nvPicPr>
        <p:blipFill>
          <a:blip r:embed="rId2"/>
          <a:stretch>
            <a:fillRect/>
          </a:stretch>
        </p:blipFill>
        <p:spPr>
          <a:xfrm>
            <a:off x="3026588" y="3287482"/>
            <a:ext cx="6354141" cy="2537507"/>
          </a:xfrm>
          <a:prstGeom prst="rect">
            <a:avLst/>
          </a:prstGeom>
        </p:spPr>
      </p:pic>
      <p:pic>
        <p:nvPicPr>
          <p:cNvPr id="2" name="图片 1"/>
          <p:cNvPicPr>
            <a:picLocks noChangeAspect="1"/>
          </p:cNvPicPr>
          <p:nvPr/>
        </p:nvPicPr>
        <p:blipFill>
          <a:blip r:embed="rId3"/>
          <a:stretch>
            <a:fillRect/>
          </a:stretch>
        </p:blipFill>
        <p:spPr>
          <a:xfrm>
            <a:off x="5550535" y="2883535"/>
            <a:ext cx="6381750" cy="35877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p="http://schemas.openxmlformats.org/presentationml/2006/main">
  <p:tag name="KSO_WPP_MARK_KEY" val="6588c2d3-961b-40cb-ad62-9f742e26e812"/>
  <p:tag name="COMMONDATA" val="eyJoZGlkIjoiMTE1MmU4M2MzZDk5MDI3M2M1YWYyZDhhMzM1OWJiZDcifQ=="/>
</p:tagLst>
</file>

<file path=ppt/theme/theme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6175</Words>
  <Application>WPS 演示</Application>
  <PresentationFormat>自定义</PresentationFormat>
  <Paragraphs>538</Paragraphs>
  <Slides>51</Slides>
  <Notes>0</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16</vt:i4>
      </vt:variant>
      <vt:variant>
        <vt:lpstr>幻灯片标题</vt:lpstr>
      </vt:variant>
      <vt:variant>
        <vt:i4>51</vt:i4>
      </vt:variant>
    </vt:vector>
  </HeadingPairs>
  <TitlesOfParts>
    <vt:vector size="85" baseType="lpstr">
      <vt:lpstr>Arial</vt:lpstr>
      <vt:lpstr>宋体</vt:lpstr>
      <vt:lpstr>Wingdings</vt:lpstr>
      <vt:lpstr>微软雅黑</vt:lpstr>
      <vt:lpstr>Courier New</vt:lpstr>
      <vt:lpstr>Yu Gothic Light</vt:lpstr>
      <vt:lpstr>Helvetica Light</vt:lpstr>
      <vt:lpstr>Calibri</vt:lpstr>
      <vt:lpstr>楷体</vt:lpstr>
      <vt:lpstr>Times New Roman</vt:lpstr>
      <vt:lpstr>黑体</vt:lpstr>
      <vt:lpstr>Arial Unicode MS</vt:lpstr>
      <vt:lpstr>等线</vt:lpstr>
      <vt:lpstr>Arial Unicode MS</vt:lpstr>
      <vt:lpstr>等线 Light</vt:lpstr>
      <vt:lpstr>Tahoma</vt:lpstr>
      <vt:lpstr>3_Office 主题​​</vt:lpstr>
      <vt:lpstr>15_Office 主题​​</vt:lpstr>
      <vt:lpstr>Equation.3</vt:lpstr>
      <vt:lpstr>Paint.Picture</vt:lpstr>
      <vt:lpstr>Paint.Picture</vt:lpstr>
      <vt:lpstr>Paint.Picture</vt:lpstr>
      <vt:lpstr>Paint.Picture</vt:lpstr>
      <vt:lpstr>Paint.Picture</vt:lpstr>
      <vt:lpstr>Paint.Picture</vt:lpstr>
      <vt:lpstr>Paint.Picture</vt:lpstr>
      <vt:lpstr>Equation.3</vt:lpstr>
      <vt:lpstr>Equation.3</vt:lpstr>
      <vt:lpstr>Equation.3</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肖胜刚</dc:creator>
  <cp:lastModifiedBy>guping</cp:lastModifiedBy>
  <cp:revision>490</cp:revision>
  <dcterms:created xsi:type="dcterms:W3CDTF">2018-11-13T07:40:00Z</dcterms:created>
  <dcterms:modified xsi:type="dcterms:W3CDTF">2023-10-07T16:13:34Z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2BB1550661804AF6AA445206C0A37405</vt:lpwstr>
  </property>
</Properties>
</file>